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5" r:id="rId4"/>
    <p:sldId id="276" r:id="rId5"/>
    <p:sldId id="278" r:id="rId6"/>
    <p:sldId id="273" r:id="rId7"/>
    <p:sldId id="258" r:id="rId8"/>
    <p:sldId id="274" r:id="rId9"/>
    <p:sldId id="272" r:id="rId10"/>
    <p:sldId id="279" r:id="rId11"/>
    <p:sldId id="283" r:id="rId12"/>
    <p:sldId id="282" r:id="rId13"/>
    <p:sldId id="271" r:id="rId14"/>
    <p:sldId id="290" r:id="rId15"/>
    <p:sldId id="280" r:id="rId16"/>
    <p:sldId id="265" r:id="rId17"/>
    <p:sldId id="266" r:id="rId18"/>
    <p:sldId id="267" r:id="rId19"/>
    <p:sldId id="284" r:id="rId20"/>
    <p:sldId id="268" r:id="rId21"/>
    <p:sldId id="269" r:id="rId22"/>
    <p:sldId id="287" r:id="rId23"/>
    <p:sldId id="288" r:id="rId24"/>
    <p:sldId id="289"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84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06D23-BC2A-4682-809B-D79B0201C4B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AF40B4A-8061-4EB9-AB28-9524D8DA5358}">
      <dgm:prSet/>
      <dgm:spPr/>
      <dgm:t>
        <a:bodyPr/>
        <a:lstStyle/>
        <a:p>
          <a:pPr>
            <a:lnSpc>
              <a:spcPct val="100000"/>
            </a:lnSpc>
          </a:pPr>
          <a:r>
            <a:rPr lang="en-US"/>
            <a:t>Share progress and impact</a:t>
          </a:r>
        </a:p>
      </dgm:t>
    </dgm:pt>
    <dgm:pt modelId="{76186556-863E-4AF4-81DE-8AE12B47D8AF}" type="parTrans" cxnId="{5DD90D15-F0CE-4278-884A-66B09D2325E3}">
      <dgm:prSet/>
      <dgm:spPr/>
      <dgm:t>
        <a:bodyPr/>
        <a:lstStyle/>
        <a:p>
          <a:endParaRPr lang="en-US"/>
        </a:p>
      </dgm:t>
    </dgm:pt>
    <dgm:pt modelId="{91D75039-A1C3-45E1-B821-6DD65E587EAB}" type="sibTrans" cxnId="{5DD90D15-F0CE-4278-884A-66B09D2325E3}">
      <dgm:prSet phldrT="01" phldr="0"/>
      <dgm:spPr/>
      <dgm:t>
        <a:bodyPr/>
        <a:lstStyle/>
        <a:p>
          <a:endParaRPr lang="en-US"/>
        </a:p>
      </dgm:t>
    </dgm:pt>
    <dgm:pt modelId="{AACF41A4-F13F-4598-BD9D-F7C165119C30}">
      <dgm:prSet/>
      <dgm:spPr/>
      <dgm:t>
        <a:bodyPr/>
        <a:lstStyle/>
        <a:p>
          <a:pPr>
            <a:lnSpc>
              <a:spcPct val="100000"/>
            </a:lnSpc>
          </a:pPr>
          <a:r>
            <a:rPr lang="en-US"/>
            <a:t>Highlight key projects</a:t>
          </a:r>
        </a:p>
      </dgm:t>
    </dgm:pt>
    <dgm:pt modelId="{A2489D01-EAC0-437A-BC4E-CCD275832329}" type="parTrans" cxnId="{BBDC59BD-15D5-4379-A29C-3C6E7278AF09}">
      <dgm:prSet/>
      <dgm:spPr/>
      <dgm:t>
        <a:bodyPr/>
        <a:lstStyle/>
        <a:p>
          <a:endParaRPr lang="en-US"/>
        </a:p>
      </dgm:t>
    </dgm:pt>
    <dgm:pt modelId="{7B262F3F-47D5-43B7-9B41-4BD51A0B3781}" type="sibTrans" cxnId="{BBDC59BD-15D5-4379-A29C-3C6E7278AF09}">
      <dgm:prSet phldrT="02" phldr="0"/>
      <dgm:spPr/>
      <dgm:t>
        <a:bodyPr/>
        <a:lstStyle/>
        <a:p>
          <a:endParaRPr lang="en-US"/>
        </a:p>
      </dgm:t>
    </dgm:pt>
    <dgm:pt modelId="{3FF63E03-CF95-4874-A039-B9B9A7A6132D}">
      <dgm:prSet/>
      <dgm:spPr/>
      <dgm:t>
        <a:bodyPr/>
        <a:lstStyle/>
        <a:p>
          <a:pPr>
            <a:lnSpc>
              <a:spcPct val="100000"/>
            </a:lnSpc>
          </a:pPr>
          <a:r>
            <a:rPr lang="en-US"/>
            <a:t>Discuss sustainability and next steps</a:t>
          </a:r>
        </a:p>
      </dgm:t>
    </dgm:pt>
    <dgm:pt modelId="{54BB4A31-6777-4437-A60C-BFAABFA23B8C}" type="parTrans" cxnId="{43ADF4E1-19DF-4DB6-95E3-8ABBD2FC2780}">
      <dgm:prSet/>
      <dgm:spPr/>
      <dgm:t>
        <a:bodyPr/>
        <a:lstStyle/>
        <a:p>
          <a:endParaRPr lang="en-US"/>
        </a:p>
      </dgm:t>
    </dgm:pt>
    <dgm:pt modelId="{4805D8F9-9E6E-4860-B6C4-752686A7739A}" type="sibTrans" cxnId="{43ADF4E1-19DF-4DB6-95E3-8ABBD2FC2780}">
      <dgm:prSet phldrT="03" phldr="0"/>
      <dgm:spPr/>
      <dgm:t>
        <a:bodyPr/>
        <a:lstStyle/>
        <a:p>
          <a:endParaRPr lang="en-US"/>
        </a:p>
      </dgm:t>
    </dgm:pt>
    <dgm:pt modelId="{D780054C-C1E9-4EA2-ABC0-88B392FAC0D1}" type="pres">
      <dgm:prSet presAssocID="{05706D23-BC2A-4682-809B-D79B0201C4B6}" presName="root" presStyleCnt="0">
        <dgm:presLayoutVars>
          <dgm:dir/>
          <dgm:resizeHandles val="exact"/>
        </dgm:presLayoutVars>
      </dgm:prSet>
      <dgm:spPr/>
    </dgm:pt>
    <dgm:pt modelId="{5DEF9EE3-4083-4EF9-96A5-CA7107A02FD3}" type="pres">
      <dgm:prSet presAssocID="{FAF40B4A-8061-4EB9-AB28-9524D8DA5358}" presName="compNode" presStyleCnt="0"/>
      <dgm:spPr/>
    </dgm:pt>
    <dgm:pt modelId="{1298D1A2-9AE2-44AD-92AD-A72DF2D6C08D}" type="pres">
      <dgm:prSet presAssocID="{FAF40B4A-8061-4EB9-AB28-9524D8DA5358}" presName="bgRect" presStyleLbl="bgShp" presStyleIdx="0" presStyleCnt="3"/>
      <dgm:spPr/>
    </dgm:pt>
    <dgm:pt modelId="{52BB5229-7B5C-4AAA-BBE1-EB8ECB745190}" type="pres">
      <dgm:prSet presAssocID="{FAF40B4A-8061-4EB9-AB28-9524D8DA5358}"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pward trend"/>
        </a:ext>
      </dgm:extLst>
    </dgm:pt>
    <dgm:pt modelId="{D15D4902-AD42-4CAD-8DC0-4171B112BB26}" type="pres">
      <dgm:prSet presAssocID="{FAF40B4A-8061-4EB9-AB28-9524D8DA5358}" presName="spaceRect" presStyleCnt="0"/>
      <dgm:spPr/>
    </dgm:pt>
    <dgm:pt modelId="{F2294D73-7838-4DB8-9EF6-0A87FDDD4C5A}" type="pres">
      <dgm:prSet presAssocID="{FAF40B4A-8061-4EB9-AB28-9524D8DA5358}" presName="parTx" presStyleLbl="revTx" presStyleIdx="0" presStyleCnt="3">
        <dgm:presLayoutVars>
          <dgm:chMax val="0"/>
          <dgm:chPref val="0"/>
        </dgm:presLayoutVars>
      </dgm:prSet>
      <dgm:spPr/>
    </dgm:pt>
    <dgm:pt modelId="{4A4EAF3D-5D76-44C1-8DEC-518CB16A09EA}" type="pres">
      <dgm:prSet presAssocID="{91D75039-A1C3-45E1-B821-6DD65E587EAB}" presName="sibTrans" presStyleCnt="0"/>
      <dgm:spPr/>
    </dgm:pt>
    <dgm:pt modelId="{28E38C98-B95A-46B4-88BE-4B519E56FEC6}" type="pres">
      <dgm:prSet presAssocID="{AACF41A4-F13F-4598-BD9D-F7C165119C30}" presName="compNode" presStyleCnt="0"/>
      <dgm:spPr/>
    </dgm:pt>
    <dgm:pt modelId="{3EDB1BFB-423A-41A6-844C-24F971611273}" type="pres">
      <dgm:prSet presAssocID="{AACF41A4-F13F-4598-BD9D-F7C165119C30}" presName="bgRect" presStyleLbl="bgShp" presStyleIdx="1" presStyleCnt="3"/>
      <dgm:spPr/>
    </dgm:pt>
    <dgm:pt modelId="{3255B62E-299B-42A3-9E90-11244BCEA34C}" type="pres">
      <dgm:prSet presAssocID="{AACF41A4-F13F-4598-BD9D-F7C165119C3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387C497-A4E6-4200-8A1B-89CC92C7126A}" type="pres">
      <dgm:prSet presAssocID="{AACF41A4-F13F-4598-BD9D-F7C165119C30}" presName="spaceRect" presStyleCnt="0"/>
      <dgm:spPr/>
    </dgm:pt>
    <dgm:pt modelId="{F5744C78-6C90-471A-BE4C-EFB27BF64497}" type="pres">
      <dgm:prSet presAssocID="{AACF41A4-F13F-4598-BD9D-F7C165119C30}" presName="parTx" presStyleLbl="revTx" presStyleIdx="1" presStyleCnt="3">
        <dgm:presLayoutVars>
          <dgm:chMax val="0"/>
          <dgm:chPref val="0"/>
        </dgm:presLayoutVars>
      </dgm:prSet>
      <dgm:spPr/>
    </dgm:pt>
    <dgm:pt modelId="{86A07E0F-C542-47CB-9FC7-A68B05190268}" type="pres">
      <dgm:prSet presAssocID="{7B262F3F-47D5-43B7-9B41-4BD51A0B3781}" presName="sibTrans" presStyleCnt="0"/>
      <dgm:spPr/>
    </dgm:pt>
    <dgm:pt modelId="{F415E49D-3F50-4B77-9D1D-C06D2D593B42}" type="pres">
      <dgm:prSet presAssocID="{3FF63E03-CF95-4874-A039-B9B9A7A6132D}" presName="compNode" presStyleCnt="0"/>
      <dgm:spPr/>
    </dgm:pt>
    <dgm:pt modelId="{6012FC1C-57CE-46A1-BA19-9A881D9048CD}" type="pres">
      <dgm:prSet presAssocID="{3FF63E03-CF95-4874-A039-B9B9A7A6132D}" presName="bgRect" presStyleLbl="bgShp" presStyleIdx="2" presStyleCnt="3"/>
      <dgm:spPr/>
    </dgm:pt>
    <dgm:pt modelId="{23AD5D84-15AD-4327-91EC-7E47B89C028A}" type="pres">
      <dgm:prSet presAssocID="{3FF63E03-CF95-4874-A039-B9B9A7A6132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at"/>
        </a:ext>
      </dgm:extLst>
    </dgm:pt>
    <dgm:pt modelId="{B3954D1D-1283-4871-9856-D22B6026D52A}" type="pres">
      <dgm:prSet presAssocID="{3FF63E03-CF95-4874-A039-B9B9A7A6132D}" presName="spaceRect" presStyleCnt="0"/>
      <dgm:spPr/>
    </dgm:pt>
    <dgm:pt modelId="{15227270-9497-452E-BD5A-7F48BE47CCB0}" type="pres">
      <dgm:prSet presAssocID="{3FF63E03-CF95-4874-A039-B9B9A7A6132D}" presName="parTx" presStyleLbl="revTx" presStyleIdx="2" presStyleCnt="3">
        <dgm:presLayoutVars>
          <dgm:chMax val="0"/>
          <dgm:chPref val="0"/>
        </dgm:presLayoutVars>
      </dgm:prSet>
      <dgm:spPr/>
    </dgm:pt>
  </dgm:ptLst>
  <dgm:cxnLst>
    <dgm:cxn modelId="{5DD90D15-F0CE-4278-884A-66B09D2325E3}" srcId="{05706D23-BC2A-4682-809B-D79B0201C4B6}" destId="{FAF40B4A-8061-4EB9-AB28-9524D8DA5358}" srcOrd="0" destOrd="0" parTransId="{76186556-863E-4AF4-81DE-8AE12B47D8AF}" sibTransId="{91D75039-A1C3-45E1-B821-6DD65E587EAB}"/>
    <dgm:cxn modelId="{39CF2E5C-2859-4C7E-8BAF-9D75A9A9CECE}" type="presOf" srcId="{AACF41A4-F13F-4598-BD9D-F7C165119C30}" destId="{F5744C78-6C90-471A-BE4C-EFB27BF64497}" srcOrd="0" destOrd="0" presId="urn:microsoft.com/office/officeart/2018/2/layout/IconVerticalSolidList"/>
    <dgm:cxn modelId="{36E96EB8-C80C-4754-9FBE-77E91228B80B}" type="presOf" srcId="{FAF40B4A-8061-4EB9-AB28-9524D8DA5358}" destId="{F2294D73-7838-4DB8-9EF6-0A87FDDD4C5A}" srcOrd="0" destOrd="0" presId="urn:microsoft.com/office/officeart/2018/2/layout/IconVerticalSolidList"/>
    <dgm:cxn modelId="{0CFC69B9-4288-4CA0-91C5-6EC8A3974F65}" type="presOf" srcId="{05706D23-BC2A-4682-809B-D79B0201C4B6}" destId="{D780054C-C1E9-4EA2-ABC0-88B392FAC0D1}" srcOrd="0" destOrd="0" presId="urn:microsoft.com/office/officeart/2018/2/layout/IconVerticalSolidList"/>
    <dgm:cxn modelId="{BBDC59BD-15D5-4379-A29C-3C6E7278AF09}" srcId="{05706D23-BC2A-4682-809B-D79B0201C4B6}" destId="{AACF41A4-F13F-4598-BD9D-F7C165119C30}" srcOrd="1" destOrd="0" parTransId="{A2489D01-EAC0-437A-BC4E-CCD275832329}" sibTransId="{7B262F3F-47D5-43B7-9B41-4BD51A0B3781}"/>
    <dgm:cxn modelId="{97AA0DCB-BC24-4EF2-AAA7-1D9CB6A2546B}" type="presOf" srcId="{3FF63E03-CF95-4874-A039-B9B9A7A6132D}" destId="{15227270-9497-452E-BD5A-7F48BE47CCB0}" srcOrd="0" destOrd="0" presId="urn:microsoft.com/office/officeart/2018/2/layout/IconVerticalSolidList"/>
    <dgm:cxn modelId="{43ADF4E1-19DF-4DB6-95E3-8ABBD2FC2780}" srcId="{05706D23-BC2A-4682-809B-D79B0201C4B6}" destId="{3FF63E03-CF95-4874-A039-B9B9A7A6132D}" srcOrd="2" destOrd="0" parTransId="{54BB4A31-6777-4437-A60C-BFAABFA23B8C}" sibTransId="{4805D8F9-9E6E-4860-B6C4-752686A7739A}"/>
    <dgm:cxn modelId="{B166C1DF-4847-4A70-A47E-8EE8BAD44F0E}" type="presParOf" srcId="{D780054C-C1E9-4EA2-ABC0-88B392FAC0D1}" destId="{5DEF9EE3-4083-4EF9-96A5-CA7107A02FD3}" srcOrd="0" destOrd="0" presId="urn:microsoft.com/office/officeart/2018/2/layout/IconVerticalSolidList"/>
    <dgm:cxn modelId="{DF0B1300-F82C-40F3-8B6C-3282EDC10DFA}" type="presParOf" srcId="{5DEF9EE3-4083-4EF9-96A5-CA7107A02FD3}" destId="{1298D1A2-9AE2-44AD-92AD-A72DF2D6C08D}" srcOrd="0" destOrd="0" presId="urn:microsoft.com/office/officeart/2018/2/layout/IconVerticalSolidList"/>
    <dgm:cxn modelId="{DB05DF8C-DFC8-4785-BBBD-C06A7CE443C0}" type="presParOf" srcId="{5DEF9EE3-4083-4EF9-96A5-CA7107A02FD3}" destId="{52BB5229-7B5C-4AAA-BBE1-EB8ECB745190}" srcOrd="1" destOrd="0" presId="urn:microsoft.com/office/officeart/2018/2/layout/IconVerticalSolidList"/>
    <dgm:cxn modelId="{8D6268A1-92B5-4CE3-BF05-5D02CDBAE8DF}" type="presParOf" srcId="{5DEF9EE3-4083-4EF9-96A5-CA7107A02FD3}" destId="{D15D4902-AD42-4CAD-8DC0-4171B112BB26}" srcOrd="2" destOrd="0" presId="urn:microsoft.com/office/officeart/2018/2/layout/IconVerticalSolidList"/>
    <dgm:cxn modelId="{BEE87B10-5CCA-4B3B-8921-5AE9329D0FAD}" type="presParOf" srcId="{5DEF9EE3-4083-4EF9-96A5-CA7107A02FD3}" destId="{F2294D73-7838-4DB8-9EF6-0A87FDDD4C5A}" srcOrd="3" destOrd="0" presId="urn:microsoft.com/office/officeart/2018/2/layout/IconVerticalSolidList"/>
    <dgm:cxn modelId="{131A3B43-4F66-4D93-B5A5-E8CDC0D06021}" type="presParOf" srcId="{D780054C-C1E9-4EA2-ABC0-88B392FAC0D1}" destId="{4A4EAF3D-5D76-44C1-8DEC-518CB16A09EA}" srcOrd="1" destOrd="0" presId="urn:microsoft.com/office/officeart/2018/2/layout/IconVerticalSolidList"/>
    <dgm:cxn modelId="{255DA523-D5D6-4BAC-8ADE-4AC73C4EC004}" type="presParOf" srcId="{D780054C-C1E9-4EA2-ABC0-88B392FAC0D1}" destId="{28E38C98-B95A-46B4-88BE-4B519E56FEC6}" srcOrd="2" destOrd="0" presId="urn:microsoft.com/office/officeart/2018/2/layout/IconVerticalSolidList"/>
    <dgm:cxn modelId="{E42D30C0-792C-40EA-8BD7-7190EAA59324}" type="presParOf" srcId="{28E38C98-B95A-46B4-88BE-4B519E56FEC6}" destId="{3EDB1BFB-423A-41A6-844C-24F971611273}" srcOrd="0" destOrd="0" presId="urn:microsoft.com/office/officeart/2018/2/layout/IconVerticalSolidList"/>
    <dgm:cxn modelId="{819CAB44-9781-4187-8526-0571559779CE}" type="presParOf" srcId="{28E38C98-B95A-46B4-88BE-4B519E56FEC6}" destId="{3255B62E-299B-42A3-9E90-11244BCEA34C}" srcOrd="1" destOrd="0" presId="urn:microsoft.com/office/officeart/2018/2/layout/IconVerticalSolidList"/>
    <dgm:cxn modelId="{FAA0F9C4-3386-4CEE-9938-38E5734207A7}" type="presParOf" srcId="{28E38C98-B95A-46B4-88BE-4B519E56FEC6}" destId="{6387C497-A4E6-4200-8A1B-89CC92C7126A}" srcOrd="2" destOrd="0" presId="urn:microsoft.com/office/officeart/2018/2/layout/IconVerticalSolidList"/>
    <dgm:cxn modelId="{69966978-2B10-437B-87A2-193A5F915993}" type="presParOf" srcId="{28E38C98-B95A-46B4-88BE-4B519E56FEC6}" destId="{F5744C78-6C90-471A-BE4C-EFB27BF64497}" srcOrd="3" destOrd="0" presId="urn:microsoft.com/office/officeart/2018/2/layout/IconVerticalSolidList"/>
    <dgm:cxn modelId="{E2D0BF0C-1BE2-4C8D-B976-E58FD1219B96}" type="presParOf" srcId="{D780054C-C1E9-4EA2-ABC0-88B392FAC0D1}" destId="{86A07E0F-C542-47CB-9FC7-A68B05190268}" srcOrd="3" destOrd="0" presId="urn:microsoft.com/office/officeart/2018/2/layout/IconVerticalSolidList"/>
    <dgm:cxn modelId="{7B34B1D1-6779-496A-BFB0-ACE90AEB2A9D}" type="presParOf" srcId="{D780054C-C1E9-4EA2-ABC0-88B392FAC0D1}" destId="{F415E49D-3F50-4B77-9D1D-C06D2D593B42}" srcOrd="4" destOrd="0" presId="urn:microsoft.com/office/officeart/2018/2/layout/IconVerticalSolidList"/>
    <dgm:cxn modelId="{B85AE225-8551-4092-8DA1-B8CDE06F3B14}" type="presParOf" srcId="{F415E49D-3F50-4B77-9D1D-C06D2D593B42}" destId="{6012FC1C-57CE-46A1-BA19-9A881D9048CD}" srcOrd="0" destOrd="0" presId="urn:microsoft.com/office/officeart/2018/2/layout/IconVerticalSolidList"/>
    <dgm:cxn modelId="{2B012A20-3BD8-4613-B294-A06BB3D8F443}" type="presParOf" srcId="{F415E49D-3F50-4B77-9D1D-C06D2D593B42}" destId="{23AD5D84-15AD-4327-91EC-7E47B89C028A}" srcOrd="1" destOrd="0" presId="urn:microsoft.com/office/officeart/2018/2/layout/IconVerticalSolidList"/>
    <dgm:cxn modelId="{F8E9977B-2D83-4400-915A-EE53826C4654}" type="presParOf" srcId="{F415E49D-3F50-4B77-9D1D-C06D2D593B42}" destId="{B3954D1D-1283-4871-9856-D22B6026D52A}" srcOrd="2" destOrd="0" presId="urn:microsoft.com/office/officeart/2018/2/layout/IconVerticalSolidList"/>
    <dgm:cxn modelId="{B1DFB6C4-32CD-4978-BF11-E2AC2D741799}" type="presParOf" srcId="{F415E49D-3F50-4B77-9D1D-C06D2D593B42}" destId="{15227270-9497-452E-BD5A-7F48BE47CC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9E1AA-0EFC-42C8-9318-3666622DCB66}"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B34DB8A4-1201-4061-8F98-8D955E160A51}">
      <dgm:prSet/>
      <dgm:spPr/>
      <dgm:t>
        <a:bodyPr/>
        <a:lstStyle/>
        <a:p>
          <a:r>
            <a:rPr lang="en-US" dirty="0"/>
            <a:t>Internal + external partnerships</a:t>
          </a:r>
        </a:p>
      </dgm:t>
    </dgm:pt>
    <dgm:pt modelId="{59FB644F-0D96-4AA2-8609-DC543CC70D26}" type="parTrans" cxnId="{4C202DA4-DD66-4D09-8230-78D90CB20260}">
      <dgm:prSet/>
      <dgm:spPr/>
      <dgm:t>
        <a:bodyPr/>
        <a:lstStyle/>
        <a:p>
          <a:endParaRPr lang="en-US"/>
        </a:p>
      </dgm:t>
    </dgm:pt>
    <dgm:pt modelId="{1A84E2B0-5864-4656-ADDA-C55BDACEA18F}" type="sibTrans" cxnId="{4C202DA4-DD66-4D09-8230-78D90CB20260}">
      <dgm:prSet/>
      <dgm:spPr/>
      <dgm:t>
        <a:bodyPr/>
        <a:lstStyle/>
        <a:p>
          <a:endParaRPr lang="en-US"/>
        </a:p>
      </dgm:t>
    </dgm:pt>
    <dgm:pt modelId="{537569BB-C4AE-4BAD-BE1A-69D04D71EFBB}">
      <dgm:prSet/>
      <dgm:spPr/>
      <dgm:t>
        <a:bodyPr/>
        <a:lstStyle/>
        <a:p>
          <a:r>
            <a:rPr lang="en-US" dirty="0"/>
            <a:t>BCcampus, </a:t>
          </a:r>
          <a:r>
            <a:rPr lang="en-US" dirty="0" err="1"/>
            <a:t>SkilledTradesBC</a:t>
          </a:r>
          <a:r>
            <a:rPr lang="en-US" dirty="0"/>
            <a:t>, BC ELN</a:t>
          </a:r>
        </a:p>
      </dgm:t>
    </dgm:pt>
    <dgm:pt modelId="{AE5AB27E-EA77-4283-B4B8-AB55F894E0E7}" type="parTrans" cxnId="{327382D5-63F1-4034-9A94-A13BB6AF789B}">
      <dgm:prSet/>
      <dgm:spPr/>
      <dgm:t>
        <a:bodyPr/>
        <a:lstStyle/>
        <a:p>
          <a:endParaRPr lang="en-US"/>
        </a:p>
      </dgm:t>
    </dgm:pt>
    <dgm:pt modelId="{A58A4DE2-806D-4552-A0B3-B44920FA51BB}" type="sibTrans" cxnId="{327382D5-63F1-4034-9A94-A13BB6AF789B}">
      <dgm:prSet/>
      <dgm:spPr/>
      <dgm:t>
        <a:bodyPr/>
        <a:lstStyle/>
        <a:p>
          <a:endParaRPr lang="en-US"/>
        </a:p>
      </dgm:t>
    </dgm:pt>
    <dgm:pt modelId="{FB1A616E-8927-4B25-9EC1-50F94CCB7CDF}">
      <dgm:prSet/>
      <dgm:spPr/>
      <dgm:t>
        <a:bodyPr/>
        <a:lstStyle/>
        <a:p>
          <a:r>
            <a:rPr lang="en-US" dirty="0"/>
            <a:t>TPC, UTESSA, </a:t>
          </a:r>
          <a:r>
            <a:rPr lang="en-US" dirty="0" err="1"/>
            <a:t>OEGlobal</a:t>
          </a:r>
          <a:r>
            <a:rPr lang="en-US" dirty="0"/>
            <a:t>, Open Education Week engagement</a:t>
          </a:r>
        </a:p>
      </dgm:t>
    </dgm:pt>
    <dgm:pt modelId="{DBCC0355-D375-4190-8921-DAF4B9F3564F}" type="parTrans" cxnId="{CB47F2D0-9753-4798-A668-A335D1B333E9}">
      <dgm:prSet/>
      <dgm:spPr/>
      <dgm:t>
        <a:bodyPr/>
        <a:lstStyle/>
        <a:p>
          <a:endParaRPr lang="en-US"/>
        </a:p>
      </dgm:t>
    </dgm:pt>
    <dgm:pt modelId="{5A1737C7-DA95-49C4-981E-36162228488E}" type="sibTrans" cxnId="{CB47F2D0-9753-4798-A668-A335D1B333E9}">
      <dgm:prSet/>
      <dgm:spPr/>
      <dgm:t>
        <a:bodyPr/>
        <a:lstStyle/>
        <a:p>
          <a:endParaRPr lang="en-US"/>
        </a:p>
      </dgm:t>
    </dgm:pt>
    <dgm:pt modelId="{574F91CD-3DB0-476C-859A-BCA2C05E7DBC}">
      <dgm:prSet/>
      <dgm:spPr/>
      <dgm:t>
        <a:bodyPr/>
        <a:lstStyle/>
        <a:p>
          <a:r>
            <a:rPr lang="en-CA" dirty="0" err="1"/>
            <a:t>TRULibrary</a:t>
          </a:r>
          <a:r>
            <a:rPr lang="en-CA" dirty="0"/>
            <a:t> - </a:t>
          </a:r>
          <a:r>
            <a:rPr lang="en-CA" dirty="0" err="1"/>
            <a:t>TRUSpace</a:t>
          </a:r>
          <a:endParaRPr lang="en-US" dirty="0"/>
        </a:p>
      </dgm:t>
    </dgm:pt>
    <dgm:pt modelId="{5C915575-B3C0-4703-8692-4EB99C004B81}" type="parTrans" cxnId="{C89B042B-4CD0-4525-8E53-E78D156BAF2C}">
      <dgm:prSet/>
      <dgm:spPr/>
      <dgm:t>
        <a:bodyPr/>
        <a:lstStyle/>
        <a:p>
          <a:endParaRPr lang="en-US"/>
        </a:p>
      </dgm:t>
    </dgm:pt>
    <dgm:pt modelId="{867935B8-89ED-4BF8-B29D-FC90752FE505}" type="sibTrans" cxnId="{C89B042B-4CD0-4525-8E53-E78D156BAF2C}">
      <dgm:prSet/>
      <dgm:spPr/>
      <dgm:t>
        <a:bodyPr/>
        <a:lstStyle/>
        <a:p>
          <a:endParaRPr lang="en-US"/>
        </a:p>
      </dgm:t>
    </dgm:pt>
    <dgm:pt modelId="{7A66361D-9AF4-4C91-B8B2-29AE3F77CADF}" type="pres">
      <dgm:prSet presAssocID="{AC29E1AA-0EFC-42C8-9318-3666622DCB66}" presName="matrix" presStyleCnt="0">
        <dgm:presLayoutVars>
          <dgm:chMax val="1"/>
          <dgm:dir/>
          <dgm:resizeHandles val="exact"/>
        </dgm:presLayoutVars>
      </dgm:prSet>
      <dgm:spPr/>
    </dgm:pt>
    <dgm:pt modelId="{E74FA66F-E91E-43F1-A519-10538E4556B3}" type="pres">
      <dgm:prSet presAssocID="{AC29E1AA-0EFC-42C8-9318-3666622DCB66}" presName="diamond" presStyleLbl="bgShp" presStyleIdx="0" presStyleCnt="1"/>
      <dgm:spPr/>
    </dgm:pt>
    <dgm:pt modelId="{A8645199-2DB0-446B-970D-705DD5AAE644}" type="pres">
      <dgm:prSet presAssocID="{AC29E1AA-0EFC-42C8-9318-3666622DCB66}" presName="quad1" presStyleLbl="node1" presStyleIdx="0" presStyleCnt="4">
        <dgm:presLayoutVars>
          <dgm:chMax val="0"/>
          <dgm:chPref val="0"/>
          <dgm:bulletEnabled val="1"/>
        </dgm:presLayoutVars>
      </dgm:prSet>
      <dgm:spPr/>
    </dgm:pt>
    <dgm:pt modelId="{D085081D-2E0D-4911-8DF4-628E80DF941F}" type="pres">
      <dgm:prSet presAssocID="{AC29E1AA-0EFC-42C8-9318-3666622DCB66}" presName="quad2" presStyleLbl="node1" presStyleIdx="1" presStyleCnt="4">
        <dgm:presLayoutVars>
          <dgm:chMax val="0"/>
          <dgm:chPref val="0"/>
          <dgm:bulletEnabled val="1"/>
        </dgm:presLayoutVars>
      </dgm:prSet>
      <dgm:spPr/>
    </dgm:pt>
    <dgm:pt modelId="{036C3223-E702-4F40-84D9-17D9F311579C}" type="pres">
      <dgm:prSet presAssocID="{AC29E1AA-0EFC-42C8-9318-3666622DCB66}" presName="quad3" presStyleLbl="node1" presStyleIdx="2" presStyleCnt="4">
        <dgm:presLayoutVars>
          <dgm:chMax val="0"/>
          <dgm:chPref val="0"/>
          <dgm:bulletEnabled val="1"/>
        </dgm:presLayoutVars>
      </dgm:prSet>
      <dgm:spPr/>
    </dgm:pt>
    <dgm:pt modelId="{B85BF38D-DDEF-4C49-8BAD-7C32D9015B80}" type="pres">
      <dgm:prSet presAssocID="{AC29E1AA-0EFC-42C8-9318-3666622DCB66}" presName="quad4" presStyleLbl="node1" presStyleIdx="3" presStyleCnt="4">
        <dgm:presLayoutVars>
          <dgm:chMax val="0"/>
          <dgm:chPref val="0"/>
          <dgm:bulletEnabled val="1"/>
        </dgm:presLayoutVars>
      </dgm:prSet>
      <dgm:spPr/>
    </dgm:pt>
  </dgm:ptLst>
  <dgm:cxnLst>
    <dgm:cxn modelId="{C89B042B-4CD0-4525-8E53-E78D156BAF2C}" srcId="{AC29E1AA-0EFC-42C8-9318-3666622DCB66}" destId="{574F91CD-3DB0-476C-859A-BCA2C05E7DBC}" srcOrd="3" destOrd="0" parTransId="{5C915575-B3C0-4703-8692-4EB99C004B81}" sibTransId="{867935B8-89ED-4BF8-B29D-FC90752FE505}"/>
    <dgm:cxn modelId="{EA56BC3F-27F0-4524-9AA0-A340EAF6900B}" type="presOf" srcId="{FB1A616E-8927-4B25-9EC1-50F94CCB7CDF}" destId="{036C3223-E702-4F40-84D9-17D9F311579C}" srcOrd="0" destOrd="0" presId="urn:microsoft.com/office/officeart/2005/8/layout/matrix3"/>
    <dgm:cxn modelId="{2E88F474-8CD4-4207-B1DC-1396062968C4}" type="presOf" srcId="{537569BB-C4AE-4BAD-BE1A-69D04D71EFBB}" destId="{D085081D-2E0D-4911-8DF4-628E80DF941F}" srcOrd="0" destOrd="0" presId="urn:microsoft.com/office/officeart/2005/8/layout/matrix3"/>
    <dgm:cxn modelId="{80DB6791-2CBB-4B59-A2AA-C3492C756A3A}" type="presOf" srcId="{B34DB8A4-1201-4061-8F98-8D955E160A51}" destId="{A8645199-2DB0-446B-970D-705DD5AAE644}" srcOrd="0" destOrd="0" presId="urn:microsoft.com/office/officeart/2005/8/layout/matrix3"/>
    <dgm:cxn modelId="{7992F9A3-95B0-4147-A0DA-A3B8DEF51EBA}" type="presOf" srcId="{574F91CD-3DB0-476C-859A-BCA2C05E7DBC}" destId="{B85BF38D-DDEF-4C49-8BAD-7C32D9015B80}" srcOrd="0" destOrd="0" presId="urn:microsoft.com/office/officeart/2005/8/layout/matrix3"/>
    <dgm:cxn modelId="{4C202DA4-DD66-4D09-8230-78D90CB20260}" srcId="{AC29E1AA-0EFC-42C8-9318-3666622DCB66}" destId="{B34DB8A4-1201-4061-8F98-8D955E160A51}" srcOrd="0" destOrd="0" parTransId="{59FB644F-0D96-4AA2-8609-DC543CC70D26}" sibTransId="{1A84E2B0-5864-4656-ADDA-C55BDACEA18F}"/>
    <dgm:cxn modelId="{CB47F2D0-9753-4798-A668-A335D1B333E9}" srcId="{AC29E1AA-0EFC-42C8-9318-3666622DCB66}" destId="{FB1A616E-8927-4B25-9EC1-50F94CCB7CDF}" srcOrd="2" destOrd="0" parTransId="{DBCC0355-D375-4190-8921-DAF4B9F3564F}" sibTransId="{5A1737C7-DA95-49C4-981E-36162228488E}"/>
    <dgm:cxn modelId="{327382D5-63F1-4034-9A94-A13BB6AF789B}" srcId="{AC29E1AA-0EFC-42C8-9318-3666622DCB66}" destId="{537569BB-C4AE-4BAD-BE1A-69D04D71EFBB}" srcOrd="1" destOrd="0" parTransId="{AE5AB27E-EA77-4283-B4B8-AB55F894E0E7}" sibTransId="{A58A4DE2-806D-4552-A0B3-B44920FA51BB}"/>
    <dgm:cxn modelId="{D83169FD-A9B8-496C-AF0E-F373FD635578}" type="presOf" srcId="{AC29E1AA-0EFC-42C8-9318-3666622DCB66}" destId="{7A66361D-9AF4-4C91-B8B2-29AE3F77CADF}" srcOrd="0" destOrd="0" presId="urn:microsoft.com/office/officeart/2005/8/layout/matrix3"/>
    <dgm:cxn modelId="{225E4E19-82C2-42BA-947A-18731A2EB40C}" type="presParOf" srcId="{7A66361D-9AF4-4C91-B8B2-29AE3F77CADF}" destId="{E74FA66F-E91E-43F1-A519-10538E4556B3}" srcOrd="0" destOrd="0" presId="urn:microsoft.com/office/officeart/2005/8/layout/matrix3"/>
    <dgm:cxn modelId="{CDE0BACC-703E-4D5F-99B8-9112FF282A7B}" type="presParOf" srcId="{7A66361D-9AF4-4C91-B8B2-29AE3F77CADF}" destId="{A8645199-2DB0-446B-970D-705DD5AAE644}" srcOrd="1" destOrd="0" presId="urn:microsoft.com/office/officeart/2005/8/layout/matrix3"/>
    <dgm:cxn modelId="{BF53C27F-C650-40BE-A281-0621BC5DAF32}" type="presParOf" srcId="{7A66361D-9AF4-4C91-B8B2-29AE3F77CADF}" destId="{D085081D-2E0D-4911-8DF4-628E80DF941F}" srcOrd="2" destOrd="0" presId="urn:microsoft.com/office/officeart/2005/8/layout/matrix3"/>
    <dgm:cxn modelId="{9B203BE0-621D-4589-9089-7B0B3F8994C3}" type="presParOf" srcId="{7A66361D-9AF4-4C91-B8B2-29AE3F77CADF}" destId="{036C3223-E702-4F40-84D9-17D9F311579C}" srcOrd="3" destOrd="0" presId="urn:microsoft.com/office/officeart/2005/8/layout/matrix3"/>
    <dgm:cxn modelId="{966B048D-7D5B-4182-90A5-79BBA7906301}" type="presParOf" srcId="{7A66361D-9AF4-4C91-B8B2-29AE3F77CADF}" destId="{B85BF38D-DDEF-4C49-8BAD-7C32D9015B8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D1A2-9AE2-44AD-92AD-A72DF2D6C08D}">
      <dsp:nvSpPr>
        <dsp:cNvPr id="0" name=""/>
        <dsp:cNvSpPr/>
      </dsp:nvSpPr>
      <dsp:spPr>
        <a:xfrm>
          <a:off x="0" y="682"/>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B5229-7B5C-4AAA-BBE1-EB8ECB745190}">
      <dsp:nvSpPr>
        <dsp:cNvPr id="0" name=""/>
        <dsp:cNvSpPr/>
      </dsp:nvSpPr>
      <dsp:spPr>
        <a:xfrm>
          <a:off x="482961" y="359909"/>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94D73-7838-4DB8-9EF6-0A87FDDD4C5A}">
      <dsp:nvSpPr>
        <dsp:cNvPr id="0" name=""/>
        <dsp:cNvSpPr/>
      </dsp:nvSpPr>
      <dsp:spPr>
        <a:xfrm>
          <a:off x="1844034" y="682"/>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Share progress and impact</a:t>
          </a:r>
        </a:p>
      </dsp:txBody>
      <dsp:txXfrm>
        <a:off x="1844034" y="682"/>
        <a:ext cx="2839914" cy="1596566"/>
      </dsp:txXfrm>
    </dsp:sp>
    <dsp:sp modelId="{3EDB1BFB-423A-41A6-844C-24F971611273}">
      <dsp:nvSpPr>
        <dsp:cNvPr id="0" name=""/>
        <dsp:cNvSpPr/>
      </dsp:nvSpPr>
      <dsp:spPr>
        <a:xfrm>
          <a:off x="0" y="1996390"/>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5B62E-299B-42A3-9E90-11244BCEA34C}">
      <dsp:nvSpPr>
        <dsp:cNvPr id="0" name=""/>
        <dsp:cNvSpPr/>
      </dsp:nvSpPr>
      <dsp:spPr>
        <a:xfrm>
          <a:off x="482961" y="2355617"/>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44C78-6C90-471A-BE4C-EFB27BF64497}">
      <dsp:nvSpPr>
        <dsp:cNvPr id="0" name=""/>
        <dsp:cNvSpPr/>
      </dsp:nvSpPr>
      <dsp:spPr>
        <a:xfrm>
          <a:off x="1844034" y="1996390"/>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Highlight key projects</a:t>
          </a:r>
        </a:p>
      </dsp:txBody>
      <dsp:txXfrm>
        <a:off x="1844034" y="1996390"/>
        <a:ext cx="2839914" cy="1596566"/>
      </dsp:txXfrm>
    </dsp:sp>
    <dsp:sp modelId="{6012FC1C-57CE-46A1-BA19-9A881D9048CD}">
      <dsp:nvSpPr>
        <dsp:cNvPr id="0" name=""/>
        <dsp:cNvSpPr/>
      </dsp:nvSpPr>
      <dsp:spPr>
        <a:xfrm>
          <a:off x="0" y="3992098"/>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D5D84-15AD-4327-91EC-7E47B89C028A}">
      <dsp:nvSpPr>
        <dsp:cNvPr id="0" name=""/>
        <dsp:cNvSpPr/>
      </dsp:nvSpPr>
      <dsp:spPr>
        <a:xfrm>
          <a:off x="482961" y="4351325"/>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227270-9497-452E-BD5A-7F48BE47CCB0}">
      <dsp:nvSpPr>
        <dsp:cNvPr id="0" name=""/>
        <dsp:cNvSpPr/>
      </dsp:nvSpPr>
      <dsp:spPr>
        <a:xfrm>
          <a:off x="1844034" y="3992098"/>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Discuss sustainability and next steps</a:t>
          </a:r>
        </a:p>
      </dsp:txBody>
      <dsp:txXfrm>
        <a:off x="1844034" y="3992098"/>
        <a:ext cx="2839914"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FA66F-E91E-43F1-A519-10538E4556B3}">
      <dsp:nvSpPr>
        <dsp:cNvPr id="0" name=""/>
        <dsp:cNvSpPr/>
      </dsp:nvSpPr>
      <dsp:spPr>
        <a:xfrm>
          <a:off x="1968911" y="0"/>
          <a:ext cx="3948876" cy="394887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45199-2DB0-446B-970D-705DD5AAE644}">
      <dsp:nvSpPr>
        <dsp:cNvPr id="0" name=""/>
        <dsp:cNvSpPr/>
      </dsp:nvSpPr>
      <dsp:spPr>
        <a:xfrm>
          <a:off x="2344055" y="375143"/>
          <a:ext cx="1540061" cy="1540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Internal + external partnerships</a:t>
          </a:r>
        </a:p>
      </dsp:txBody>
      <dsp:txXfrm>
        <a:off x="2419235" y="450323"/>
        <a:ext cx="1389701" cy="1389701"/>
      </dsp:txXfrm>
    </dsp:sp>
    <dsp:sp modelId="{D085081D-2E0D-4911-8DF4-628E80DF941F}">
      <dsp:nvSpPr>
        <dsp:cNvPr id="0" name=""/>
        <dsp:cNvSpPr/>
      </dsp:nvSpPr>
      <dsp:spPr>
        <a:xfrm>
          <a:off x="4002583" y="375143"/>
          <a:ext cx="1540061" cy="15400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BCcampus, </a:t>
          </a:r>
          <a:r>
            <a:rPr lang="en-US" sz="1500" kern="1200" dirty="0" err="1"/>
            <a:t>SkilledTradesBC</a:t>
          </a:r>
          <a:r>
            <a:rPr lang="en-US" sz="1500" kern="1200" dirty="0"/>
            <a:t>, BC ELN</a:t>
          </a:r>
        </a:p>
      </dsp:txBody>
      <dsp:txXfrm>
        <a:off x="4077763" y="450323"/>
        <a:ext cx="1389701" cy="1389701"/>
      </dsp:txXfrm>
    </dsp:sp>
    <dsp:sp modelId="{036C3223-E702-4F40-84D9-17D9F311579C}">
      <dsp:nvSpPr>
        <dsp:cNvPr id="0" name=""/>
        <dsp:cNvSpPr/>
      </dsp:nvSpPr>
      <dsp:spPr>
        <a:xfrm>
          <a:off x="2344055" y="2033671"/>
          <a:ext cx="1540061" cy="15400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TPC, UTESSA, </a:t>
          </a:r>
          <a:r>
            <a:rPr lang="en-US" sz="1500" kern="1200" dirty="0" err="1"/>
            <a:t>OEGlobal</a:t>
          </a:r>
          <a:r>
            <a:rPr lang="en-US" sz="1500" kern="1200" dirty="0"/>
            <a:t>, Open Education Week engagement</a:t>
          </a:r>
        </a:p>
      </dsp:txBody>
      <dsp:txXfrm>
        <a:off x="2419235" y="2108851"/>
        <a:ext cx="1389701" cy="1389701"/>
      </dsp:txXfrm>
    </dsp:sp>
    <dsp:sp modelId="{B85BF38D-DDEF-4C49-8BAD-7C32D9015B80}">
      <dsp:nvSpPr>
        <dsp:cNvPr id="0" name=""/>
        <dsp:cNvSpPr/>
      </dsp:nvSpPr>
      <dsp:spPr>
        <a:xfrm>
          <a:off x="4002583" y="2033671"/>
          <a:ext cx="1540061" cy="15400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kern="1200" dirty="0" err="1"/>
            <a:t>TRULibrary</a:t>
          </a:r>
          <a:r>
            <a:rPr lang="en-CA" sz="1500" kern="1200" dirty="0"/>
            <a:t> - </a:t>
          </a:r>
          <a:r>
            <a:rPr lang="en-CA" sz="1500" kern="1200" dirty="0" err="1"/>
            <a:t>TRUSpace</a:t>
          </a:r>
          <a:endParaRPr lang="en-US" sz="1500" kern="1200" dirty="0"/>
        </a:p>
      </dsp:txBody>
      <dsp:txXfrm>
        <a:off x="4077763" y="2108851"/>
        <a:ext cx="1389701" cy="13897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B457B-53BC-4EA1-82E9-76590EF271DB}" type="datetimeFigureOut">
              <a:rPr lang="en-CA" smtClean="0"/>
              <a:t>2026-04-28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F3F42-4D3C-4346-9BEC-4D74E147C29D}" type="slidenum">
              <a:rPr lang="en-CA" smtClean="0"/>
              <a:t>‹#›</a:t>
            </a:fld>
            <a:endParaRPr lang="en-CA"/>
          </a:p>
        </p:txBody>
      </p:sp>
    </p:spTree>
    <p:extLst>
      <p:ext uri="{BB962C8B-B14F-4D97-AF65-F5344CB8AC3E}">
        <p14:creationId xmlns:p14="http://schemas.microsoft.com/office/powerpoint/2010/main" val="37373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Advances access, equity, and affordability</a:t>
            </a:r>
            <a:r>
              <a:rPr lang="en-US" dirty="0"/>
              <a:t> by reducing student costs and removing barriers to learning materials </a:t>
            </a:r>
            <a:r>
              <a:rPr lang="en-US" b="1" dirty="0"/>
              <a:t>Supports teaching innovation and student success</a:t>
            </a:r>
            <a:r>
              <a:rPr lang="en-US" dirty="0"/>
              <a:t> through open pedagogy, interactive resources, and student-as-partner approaches </a:t>
            </a:r>
            <a:r>
              <a:rPr lang="en-US" b="1" dirty="0"/>
              <a:t>Strengthens TRU’s research and community impact</a:t>
            </a:r>
            <a:r>
              <a:rPr lang="en-US" dirty="0"/>
              <a:t> by enabling open scholarship, collaboration, and global knowledge sharing</a:t>
            </a:r>
            <a:endParaRPr lang="en-CA" dirty="0"/>
          </a:p>
        </p:txBody>
      </p:sp>
      <p:sp>
        <p:nvSpPr>
          <p:cNvPr id="4" name="Slide Number Placeholder 3"/>
          <p:cNvSpPr>
            <a:spLocks noGrp="1"/>
          </p:cNvSpPr>
          <p:nvPr>
            <p:ph type="sldNum" sz="quarter" idx="5"/>
          </p:nvPr>
        </p:nvSpPr>
        <p:spPr/>
        <p:txBody>
          <a:bodyPr/>
          <a:lstStyle/>
          <a:p>
            <a:fld id="{DA4F3F42-4D3C-4346-9BEC-4D74E147C29D}" type="slidenum">
              <a:rPr lang="en-CA" smtClean="0"/>
              <a:t>9</a:t>
            </a:fld>
            <a:endParaRPr lang="en-CA"/>
          </a:p>
        </p:txBody>
      </p:sp>
    </p:spTree>
    <p:extLst>
      <p:ext uri="{BB962C8B-B14F-4D97-AF65-F5344CB8AC3E}">
        <p14:creationId xmlns:p14="http://schemas.microsoft.com/office/powerpoint/2010/main" val="179135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refers to students who helped create OER; usage refers to students who used these resources in their courses.</a:t>
            </a:r>
          </a:p>
        </p:txBody>
      </p:sp>
      <p:sp>
        <p:nvSpPr>
          <p:cNvPr id="4" name="Slide Number Placeholder 3"/>
          <p:cNvSpPr>
            <a:spLocks noGrp="1"/>
          </p:cNvSpPr>
          <p:nvPr>
            <p:ph type="sldNum" sz="quarter" idx="5"/>
          </p:nvPr>
        </p:nvSpPr>
        <p:spPr/>
        <p:txBody>
          <a:bodyPr/>
          <a:lstStyle/>
          <a:p>
            <a:fld id="{DA4F3F42-4D3C-4346-9BEC-4D74E147C29D}" type="slidenum">
              <a:rPr lang="en-CA" smtClean="0"/>
              <a:t>10</a:t>
            </a:fld>
            <a:endParaRPr lang="en-CA"/>
          </a:p>
        </p:txBody>
      </p:sp>
    </p:spTree>
    <p:extLst>
      <p:ext uri="{BB962C8B-B14F-4D97-AF65-F5344CB8AC3E}">
        <p14:creationId xmlns:p14="http://schemas.microsoft.com/office/powerpoint/2010/main" val="95686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rPr>
              <a:t>Student sustainability journal</a:t>
            </a:r>
          </a:p>
          <a:p>
            <a:r>
              <a:rPr lang="en-US" sz="1200" dirty="0">
                <a:solidFill>
                  <a:srgbClr val="323232"/>
                </a:solidFill>
              </a:rPr>
              <a:t>Built on Open Journal Systems</a:t>
            </a:r>
          </a:p>
          <a:p>
            <a:r>
              <a:rPr lang="en-US" sz="1200" dirty="0">
                <a:solidFill>
                  <a:srgbClr val="323232"/>
                </a:solidFill>
              </a:rPr>
              <a:t>Hosted via BC Electronic Library Network</a:t>
            </a:r>
          </a:p>
          <a:p>
            <a:endParaRPr lang="en-CA" dirty="0"/>
          </a:p>
        </p:txBody>
      </p:sp>
      <p:sp>
        <p:nvSpPr>
          <p:cNvPr id="4" name="Slide Number Placeholder 3"/>
          <p:cNvSpPr>
            <a:spLocks noGrp="1"/>
          </p:cNvSpPr>
          <p:nvPr>
            <p:ph type="sldNum" sz="quarter" idx="5"/>
          </p:nvPr>
        </p:nvSpPr>
        <p:spPr/>
        <p:txBody>
          <a:bodyPr/>
          <a:lstStyle/>
          <a:p>
            <a:fld id="{DA4F3F42-4D3C-4346-9BEC-4D74E147C29D}" type="slidenum">
              <a:rPr lang="en-CA" smtClean="0"/>
              <a:t>13</a:t>
            </a:fld>
            <a:endParaRPr lang="en-CA"/>
          </a:p>
        </p:txBody>
      </p:sp>
    </p:spTree>
    <p:extLst>
      <p:ext uri="{BB962C8B-B14F-4D97-AF65-F5344CB8AC3E}">
        <p14:creationId xmlns:p14="http://schemas.microsoft.com/office/powerpoint/2010/main" val="130445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F3F42-4D3C-4346-9BEC-4D74E147C29D}" type="slidenum">
              <a:rPr lang="en-CA" smtClean="0"/>
              <a:t>14</a:t>
            </a:fld>
            <a:endParaRPr lang="en-CA"/>
          </a:p>
        </p:txBody>
      </p:sp>
    </p:spTree>
    <p:extLst>
      <p:ext uri="{BB962C8B-B14F-4D97-AF65-F5344CB8AC3E}">
        <p14:creationId xmlns:p14="http://schemas.microsoft.com/office/powerpoint/2010/main" val="295446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F3F42-4D3C-4346-9BEC-4D74E147C29D}" type="slidenum">
              <a:rPr lang="en-CA" smtClean="0"/>
              <a:t>16</a:t>
            </a:fld>
            <a:endParaRPr lang="en-CA"/>
          </a:p>
        </p:txBody>
      </p:sp>
    </p:spTree>
    <p:extLst>
      <p:ext uri="{BB962C8B-B14F-4D97-AF65-F5344CB8AC3E}">
        <p14:creationId xmlns:p14="http://schemas.microsoft.com/office/powerpoint/2010/main" val="261746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level of impact required significant support—and that’s where the challenges emerge.</a:t>
            </a:r>
          </a:p>
        </p:txBody>
      </p:sp>
      <p:sp>
        <p:nvSpPr>
          <p:cNvPr id="4" name="Slide Number Placeholder 3"/>
          <p:cNvSpPr>
            <a:spLocks noGrp="1"/>
          </p:cNvSpPr>
          <p:nvPr>
            <p:ph type="sldNum" sz="quarter" idx="5"/>
          </p:nvPr>
        </p:nvSpPr>
        <p:spPr/>
        <p:txBody>
          <a:bodyPr/>
          <a:lstStyle/>
          <a:p>
            <a:fld id="{DA4F3F42-4D3C-4346-9BEC-4D74E147C29D}" type="slidenum">
              <a:rPr lang="en-CA" smtClean="0"/>
              <a:t>17</a:t>
            </a:fld>
            <a:endParaRPr lang="en-CA"/>
          </a:p>
        </p:txBody>
      </p:sp>
    </p:spTree>
    <p:extLst>
      <p:ext uri="{BB962C8B-B14F-4D97-AF65-F5344CB8AC3E}">
        <p14:creationId xmlns:p14="http://schemas.microsoft.com/office/powerpoint/2010/main" val="318665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highlights the key practices that made Open Press successful. What’s important here is not just what we did, but how we can intentionally carry these approaches into Open Learning—particularly around collaboration, learner-</a:t>
            </a:r>
            <a:r>
              <a:rPr lang="en-US" dirty="0" err="1"/>
              <a:t>centred</a:t>
            </a:r>
            <a:r>
              <a:rPr lang="en-US" dirty="0"/>
              <a:t> design, and flexible workflows. These are the practices that made Open Press successful… and importantly, many of them don’t require the same level of funding—just intentionality in how we work.</a:t>
            </a:r>
          </a:p>
          <a:p>
            <a:endParaRPr lang="en-US" dirty="0"/>
          </a:p>
        </p:txBody>
      </p:sp>
      <p:sp>
        <p:nvSpPr>
          <p:cNvPr id="4" name="Slide Number Placeholder 3"/>
          <p:cNvSpPr>
            <a:spLocks noGrp="1"/>
          </p:cNvSpPr>
          <p:nvPr>
            <p:ph type="sldNum" sz="quarter" idx="5"/>
          </p:nvPr>
        </p:nvSpPr>
        <p:spPr/>
        <p:txBody>
          <a:bodyPr/>
          <a:lstStyle/>
          <a:p>
            <a:fld id="{DA4F3F42-4D3C-4346-9BEC-4D74E147C29D}" type="slidenum">
              <a:rPr lang="en-CA" smtClean="0"/>
              <a:t>22</a:t>
            </a:fld>
            <a:endParaRPr lang="en-CA"/>
          </a:p>
        </p:txBody>
      </p:sp>
    </p:spTree>
    <p:extLst>
      <p:ext uri="{BB962C8B-B14F-4D97-AF65-F5344CB8AC3E}">
        <p14:creationId xmlns:p14="http://schemas.microsoft.com/office/powerpoint/2010/main" val="268856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need to let go of some things—but we’re not letting go of what made this work meaningful.</a:t>
            </a:r>
          </a:p>
        </p:txBody>
      </p:sp>
      <p:sp>
        <p:nvSpPr>
          <p:cNvPr id="4" name="Slide Number Placeholder 3"/>
          <p:cNvSpPr>
            <a:spLocks noGrp="1"/>
          </p:cNvSpPr>
          <p:nvPr>
            <p:ph type="sldNum" sz="quarter" idx="5"/>
          </p:nvPr>
        </p:nvSpPr>
        <p:spPr/>
        <p:txBody>
          <a:bodyPr/>
          <a:lstStyle/>
          <a:p>
            <a:fld id="{DA4F3F42-4D3C-4346-9BEC-4D74E147C29D}" type="slidenum">
              <a:rPr lang="en-CA" smtClean="0"/>
              <a:t>25</a:t>
            </a:fld>
            <a:endParaRPr lang="en-CA"/>
          </a:p>
        </p:txBody>
      </p:sp>
    </p:spTree>
    <p:extLst>
      <p:ext uri="{BB962C8B-B14F-4D97-AF65-F5344CB8AC3E}">
        <p14:creationId xmlns:p14="http://schemas.microsoft.com/office/powerpoint/2010/main" val="145872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openpress.trubox.ca/creator-resources/" TargetMode="External"/><Relationship Id="rId2" Type="http://schemas.openxmlformats.org/officeDocument/2006/relationships/hyperlink" Target="https://openpress.trubox.ca/the-future-of-tru-open-press/" TargetMode="External"/><Relationship Id="rId1" Type="http://schemas.openxmlformats.org/officeDocument/2006/relationships/slideLayout" Target="../slideLayouts/slideLayout2.xml"/><Relationship Id="rId4" Type="http://schemas.openxmlformats.org/officeDocument/2006/relationships/hyperlink" Target="https://openpress.trubox.ca/the-future-of-tru-open-press/canadian-oer-project-dissemination-gui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oewg.trubox.ca/wp-content/uploads/sites/628/2022/11/Future-of-OE-at-TRU-Final_repor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42996" y="4267832"/>
            <a:ext cx="3604497" cy="1965820"/>
          </a:xfrm>
        </p:spPr>
        <p:txBody>
          <a:bodyPr anchor="t">
            <a:normAutofit/>
          </a:bodyPr>
          <a:lstStyle/>
          <a:p>
            <a:pPr algn="l"/>
            <a:r>
              <a:rPr lang="en-US" sz="3500" dirty="0">
                <a:solidFill>
                  <a:schemeClr val="tx2"/>
                </a:solidFill>
              </a:rPr>
              <a:t>Open Press Report OEWG </a:t>
            </a:r>
            <a:br>
              <a:rPr lang="en-US" sz="3500" dirty="0">
                <a:solidFill>
                  <a:schemeClr val="tx2"/>
                </a:solidFill>
              </a:rPr>
            </a:br>
            <a:r>
              <a:rPr lang="en-US" sz="1600" dirty="0">
                <a:solidFill>
                  <a:schemeClr val="tx2"/>
                </a:solidFill>
              </a:rPr>
              <a:t>April 21, 2026</a:t>
            </a:r>
          </a:p>
        </p:txBody>
      </p:sp>
      <p:sp>
        <p:nvSpPr>
          <p:cNvPr id="3" name="Subtitle 2"/>
          <p:cNvSpPr>
            <a:spLocks noGrp="1"/>
          </p:cNvSpPr>
          <p:nvPr>
            <p:ph type="subTitle" idx="1"/>
          </p:nvPr>
        </p:nvSpPr>
        <p:spPr>
          <a:xfrm>
            <a:off x="4943224" y="3428999"/>
            <a:ext cx="3604268" cy="838831"/>
          </a:xfrm>
        </p:spPr>
        <p:txBody>
          <a:bodyPr anchor="b">
            <a:normAutofit/>
          </a:bodyPr>
          <a:lstStyle/>
          <a:p>
            <a:pPr algn="l"/>
            <a:r>
              <a:rPr lang="en-CA" sz="1700" dirty="0">
                <a:solidFill>
                  <a:schemeClr val="tx2"/>
                </a:solidFill>
              </a:rPr>
              <a:t>Reflection • Impact • Future Direction</a:t>
            </a:r>
          </a:p>
        </p:txBody>
      </p:sp>
      <p:pic>
        <p:nvPicPr>
          <p:cNvPr id="5" name="Graphic 4">
            <a:extLst>
              <a:ext uri="{FF2B5EF4-FFF2-40B4-BE49-F238E27FC236}">
                <a16:creationId xmlns:a16="http://schemas.microsoft.com/office/drawing/2014/main" id="{B7ADF072-C9C1-354B-3EC9-5911854B00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5352" y="1711776"/>
            <a:ext cx="3106320" cy="4348848"/>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9E188-E771-12B0-340E-AE814BC6972F}"/>
              </a:ext>
            </a:extLst>
          </p:cNvPr>
          <p:cNvSpPr txBox="1"/>
          <p:nvPr/>
        </p:nvSpPr>
        <p:spPr>
          <a:xfrm>
            <a:off x="1007807" y="2551836"/>
            <a:ext cx="3456039" cy="3046988"/>
          </a:xfrm>
          <a:prstGeom prst="rect">
            <a:avLst/>
          </a:prstGeom>
          <a:noFill/>
        </p:spPr>
        <p:txBody>
          <a:bodyPr wrap="square">
            <a:spAutoFit/>
          </a:bodyPr>
          <a:lstStyle/>
          <a:p>
            <a:pPr>
              <a:buNone/>
            </a:pPr>
            <a:r>
              <a:rPr lang="en-US" b="1" dirty="0">
                <a:solidFill>
                  <a:schemeClr val="tx2"/>
                </a:solidFill>
              </a:rPr>
              <a:t>Estimated Student Reach</a:t>
            </a:r>
          </a:p>
          <a:p>
            <a:pPr>
              <a:buNone/>
            </a:pPr>
            <a:endParaRPr lang="en-US" b="1" dirty="0">
              <a:solidFill>
                <a:schemeClr val="tx2"/>
              </a:solidFill>
            </a:endParaRPr>
          </a:p>
          <a:p>
            <a:pPr>
              <a:buNone/>
            </a:pPr>
            <a:r>
              <a:rPr lang="en-US" b="1" dirty="0"/>
              <a:t>~4,000 students (TRU direct use)</a:t>
            </a:r>
            <a:br>
              <a:rPr lang="en-US" dirty="0"/>
            </a:br>
            <a:r>
              <a:rPr lang="en-US" sz="2800" dirty="0">
                <a:solidFill>
                  <a:schemeClr val="tx2"/>
                </a:solidFill>
              </a:rPr>
              <a:t>⬇</a:t>
            </a:r>
            <a:br>
              <a:rPr lang="en-US" dirty="0"/>
            </a:br>
            <a:r>
              <a:rPr lang="en-US" b="1" dirty="0"/>
              <a:t>8,000–12,000 across BC</a:t>
            </a:r>
            <a:br>
              <a:rPr lang="en-US" dirty="0"/>
            </a:br>
            <a:r>
              <a:rPr lang="en-US" sz="2800" dirty="0">
                <a:solidFill>
                  <a:schemeClr val="tx2"/>
                </a:solidFill>
              </a:rPr>
              <a:t>⬇</a:t>
            </a:r>
            <a:br>
              <a:rPr lang="en-US" dirty="0"/>
            </a:br>
            <a:r>
              <a:rPr lang="en-US" b="1" dirty="0"/>
              <a:t>12,000–20,000 across Canada</a:t>
            </a:r>
            <a:br>
              <a:rPr lang="en-US" dirty="0"/>
            </a:br>
            <a:r>
              <a:rPr lang="en-US" sz="2800" dirty="0">
                <a:solidFill>
                  <a:schemeClr val="tx2"/>
                </a:solidFill>
              </a:rPr>
              <a:t>⬇</a:t>
            </a:r>
            <a:br>
              <a:rPr lang="en-US" dirty="0"/>
            </a:br>
            <a:r>
              <a:rPr lang="en-US" b="1" dirty="0"/>
              <a:t>20,000–40,000+ globally</a:t>
            </a:r>
            <a:endParaRPr lang="en-US" dirty="0"/>
          </a:p>
        </p:txBody>
      </p:sp>
      <p:sp>
        <p:nvSpPr>
          <p:cNvPr id="6" name="TextBox 5">
            <a:extLst>
              <a:ext uri="{FF2B5EF4-FFF2-40B4-BE49-F238E27FC236}">
                <a16:creationId xmlns:a16="http://schemas.microsoft.com/office/drawing/2014/main" id="{E12D2AB1-431D-77B7-2A74-5C3512577E76}"/>
              </a:ext>
            </a:extLst>
          </p:cNvPr>
          <p:cNvSpPr txBox="1"/>
          <p:nvPr/>
        </p:nvSpPr>
        <p:spPr>
          <a:xfrm>
            <a:off x="870155" y="520511"/>
            <a:ext cx="7506928" cy="2031325"/>
          </a:xfrm>
          <a:prstGeom prst="rect">
            <a:avLst/>
          </a:prstGeom>
          <a:noFill/>
        </p:spPr>
        <p:txBody>
          <a:bodyPr wrap="square">
            <a:spAutoFit/>
          </a:bodyPr>
          <a:lstStyle/>
          <a:p>
            <a:r>
              <a:rPr lang="en-US" dirty="0"/>
              <a:t>Conservative estimates based on project counts and typical course enrollment, with expanded reach reflecting the open and shareable nature of OER.</a:t>
            </a:r>
          </a:p>
          <a:p>
            <a:endParaRPr lang="en-US" dirty="0"/>
          </a:p>
          <a:p>
            <a:pPr>
              <a:buNone/>
            </a:pPr>
            <a:r>
              <a:rPr lang="en-CA" b="1" dirty="0">
                <a:solidFill>
                  <a:schemeClr val="tx2"/>
                </a:solidFill>
              </a:rPr>
              <a:t>268+ Students involved in development</a:t>
            </a:r>
          </a:p>
          <a:p>
            <a:r>
              <a:rPr lang="en-US" b="1" dirty="0">
                <a:solidFill>
                  <a:schemeClr val="tx2"/>
                </a:solidFill>
              </a:rPr>
              <a:t>≈ 3,960 students (direct TRU classroom use)</a:t>
            </a:r>
          </a:p>
          <a:p>
            <a:r>
              <a:rPr lang="en-US" b="1" dirty="0">
                <a:solidFill>
                  <a:schemeClr val="tx2"/>
                </a:solidFill>
              </a:rPr>
              <a:t>Projects adopted provincially, nationally, and globally!</a:t>
            </a:r>
            <a:endParaRPr lang="en-US" dirty="0">
              <a:solidFill>
                <a:schemeClr val="tx2"/>
              </a:solidFill>
            </a:endParaRPr>
          </a:p>
          <a:p>
            <a:endParaRPr lang="en-CA" dirty="0"/>
          </a:p>
        </p:txBody>
      </p:sp>
      <p:sp>
        <p:nvSpPr>
          <p:cNvPr id="8" name="TextBox 7">
            <a:extLst>
              <a:ext uri="{FF2B5EF4-FFF2-40B4-BE49-F238E27FC236}">
                <a16:creationId xmlns:a16="http://schemas.microsoft.com/office/drawing/2014/main" id="{8C2FD284-F35E-AA85-CAB9-C9ACEBFF3C72}"/>
              </a:ext>
            </a:extLst>
          </p:cNvPr>
          <p:cNvSpPr txBox="1"/>
          <p:nvPr/>
        </p:nvSpPr>
        <p:spPr>
          <a:xfrm>
            <a:off x="4680156" y="3877607"/>
            <a:ext cx="3805083" cy="1754326"/>
          </a:xfrm>
          <a:prstGeom prst="rect">
            <a:avLst/>
          </a:prstGeom>
          <a:noFill/>
        </p:spPr>
        <p:txBody>
          <a:bodyPr wrap="square">
            <a:spAutoFit/>
          </a:bodyPr>
          <a:lstStyle/>
          <a:p>
            <a:r>
              <a:rPr lang="en-US" dirty="0">
                <a:solidFill>
                  <a:schemeClr val="tx2"/>
                </a:solidFill>
              </a:rPr>
              <a:t>From ~4,000 students at TRU to potentially 40,000+ learners globally</a:t>
            </a:r>
          </a:p>
          <a:p>
            <a:r>
              <a:rPr lang="en-US" b="1" dirty="0">
                <a:solidFill>
                  <a:schemeClr val="tx2"/>
                </a:solidFill>
              </a:rPr>
              <a:t>Note: </a:t>
            </a:r>
            <a:r>
              <a:rPr lang="en-US" dirty="0">
                <a:solidFill>
                  <a:schemeClr val="tx2"/>
                </a:solidFill>
              </a:rPr>
              <a:t>This is cumulative—numbers will increase for as long as the resource is used over the next few years. </a:t>
            </a:r>
            <a:endParaRPr lang="en-CA" dirty="0">
              <a:solidFill>
                <a:schemeClr val="tx2"/>
              </a:solidFill>
            </a:endParaRPr>
          </a:p>
        </p:txBody>
      </p:sp>
    </p:spTree>
    <p:extLst>
      <p:ext uri="{BB962C8B-B14F-4D97-AF65-F5344CB8AC3E}">
        <p14:creationId xmlns:p14="http://schemas.microsoft.com/office/powerpoint/2010/main" val="10462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defRPr sz="3800" b="1">
                <a:solidFill>
                  <a:srgbClr val="800000"/>
                </a:solidFill>
              </a:defRPr>
            </a:pPr>
            <a:r>
              <a:t>Student Savings Impact</a:t>
            </a:r>
          </a:p>
        </p:txBody>
      </p:sp>
      <p:sp>
        <p:nvSpPr>
          <p:cNvPr id="4" name="TextBox 3"/>
          <p:cNvSpPr txBox="1"/>
          <p:nvPr/>
        </p:nvSpPr>
        <p:spPr>
          <a:xfrm>
            <a:off x="2367710" y="1371600"/>
            <a:ext cx="4408579" cy="923330"/>
          </a:xfrm>
          <a:prstGeom prst="rect">
            <a:avLst/>
          </a:prstGeom>
          <a:noFill/>
        </p:spPr>
        <p:txBody>
          <a:bodyPr wrap="none">
            <a:spAutoFit/>
          </a:bodyPr>
          <a:lstStyle/>
          <a:p>
            <a:pPr algn="ctr">
              <a:defRPr sz="5400" b="1"/>
            </a:pPr>
            <a:r>
              <a:rPr dirty="0">
                <a:solidFill>
                  <a:schemeClr val="tx2"/>
                </a:solidFill>
              </a:rPr>
              <a:t>$240K – $400K</a:t>
            </a:r>
          </a:p>
        </p:txBody>
      </p:sp>
      <p:sp>
        <p:nvSpPr>
          <p:cNvPr id="5" name="TextBox 4"/>
          <p:cNvSpPr txBox="1"/>
          <p:nvPr/>
        </p:nvSpPr>
        <p:spPr>
          <a:xfrm>
            <a:off x="1828800" y="2377440"/>
            <a:ext cx="5486400" cy="731520"/>
          </a:xfrm>
          <a:prstGeom prst="rect">
            <a:avLst/>
          </a:prstGeom>
          <a:noFill/>
        </p:spPr>
        <p:txBody>
          <a:bodyPr wrap="none">
            <a:spAutoFit/>
          </a:bodyPr>
          <a:lstStyle/>
          <a:p>
            <a:pPr algn="ctr">
              <a:defRPr sz="2000"/>
            </a:pPr>
            <a:r>
              <a:t>~4,000 students impacted</a:t>
            </a:r>
          </a:p>
        </p:txBody>
      </p:sp>
      <p:sp>
        <p:nvSpPr>
          <p:cNvPr id="26" name="TextBox 25"/>
          <p:cNvSpPr txBox="1"/>
          <p:nvPr/>
        </p:nvSpPr>
        <p:spPr>
          <a:xfrm>
            <a:off x="2764679" y="4754880"/>
            <a:ext cx="3614644" cy="338554"/>
          </a:xfrm>
          <a:prstGeom prst="rect">
            <a:avLst/>
          </a:prstGeom>
          <a:noFill/>
        </p:spPr>
        <p:txBody>
          <a:bodyPr wrap="none">
            <a:spAutoFit/>
          </a:bodyPr>
          <a:lstStyle/>
          <a:p>
            <a:pPr algn="ctr">
              <a:defRPr sz="1600"/>
            </a:pPr>
            <a:r>
              <a:rPr dirty="0"/>
              <a:t>Each </a:t>
            </a:r>
            <a:r>
              <a:rPr lang="en-US" dirty="0"/>
              <a:t>circle </a:t>
            </a:r>
            <a:r>
              <a:rPr dirty="0"/>
              <a:t>icon represents ~200 students</a:t>
            </a:r>
          </a:p>
        </p:txBody>
      </p:sp>
      <p:sp>
        <p:nvSpPr>
          <p:cNvPr id="27" name="TextBox 26"/>
          <p:cNvSpPr txBox="1"/>
          <p:nvPr/>
        </p:nvSpPr>
        <p:spPr>
          <a:xfrm>
            <a:off x="1766392" y="5303520"/>
            <a:ext cx="5611216" cy="584775"/>
          </a:xfrm>
          <a:prstGeom prst="rect">
            <a:avLst/>
          </a:prstGeom>
          <a:noFill/>
        </p:spPr>
        <p:txBody>
          <a:bodyPr wrap="none">
            <a:spAutoFit/>
          </a:bodyPr>
          <a:lstStyle/>
          <a:p>
            <a:pPr algn="ctr">
              <a:defRPr sz="1800" b="1"/>
            </a:pPr>
            <a:r>
              <a:rPr dirty="0"/>
              <a:t>Open Press OER </a:t>
            </a:r>
            <a:r>
              <a:rPr sz="3200" dirty="0">
                <a:solidFill>
                  <a:srgbClr val="1F497D"/>
                </a:solidFill>
              </a:rPr>
              <a:t>→</a:t>
            </a:r>
            <a:r>
              <a:rPr dirty="0"/>
              <a:t> meaningful financial impact at scale</a:t>
            </a:r>
          </a:p>
        </p:txBody>
      </p:sp>
      <p:pic>
        <p:nvPicPr>
          <p:cNvPr id="28" name="Graphic 27" descr="Graduation cap outline">
            <a:extLst>
              <a:ext uri="{FF2B5EF4-FFF2-40B4-BE49-F238E27FC236}">
                <a16:creationId xmlns:a16="http://schemas.microsoft.com/office/drawing/2014/main" id="{15A50433-3D75-B7F4-F697-7518C9027F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40865" y="3062011"/>
            <a:ext cx="592990" cy="592990"/>
          </a:xfrm>
          <a:prstGeom prst="rect">
            <a:avLst/>
          </a:prstGeom>
        </p:spPr>
      </p:pic>
      <p:pic>
        <p:nvPicPr>
          <p:cNvPr id="29" name="Graphic 28" descr="Graduation cap outline">
            <a:extLst>
              <a:ext uri="{FF2B5EF4-FFF2-40B4-BE49-F238E27FC236}">
                <a16:creationId xmlns:a16="http://schemas.microsoft.com/office/drawing/2014/main" id="{52487461-FDDE-948E-6A34-A13315347B4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69440" y="3720456"/>
            <a:ext cx="592990" cy="592990"/>
          </a:xfrm>
          <a:prstGeom prst="rect">
            <a:avLst/>
          </a:prstGeom>
        </p:spPr>
      </p:pic>
      <p:pic>
        <p:nvPicPr>
          <p:cNvPr id="30" name="Graphic 29" descr="Graduation cap outline">
            <a:extLst>
              <a:ext uri="{FF2B5EF4-FFF2-40B4-BE49-F238E27FC236}">
                <a16:creationId xmlns:a16="http://schemas.microsoft.com/office/drawing/2014/main" id="{B0CE1D13-3FB3-6869-29CB-D2E191E779C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94915" y="3062011"/>
            <a:ext cx="592990" cy="592990"/>
          </a:xfrm>
          <a:prstGeom prst="rect">
            <a:avLst/>
          </a:prstGeom>
        </p:spPr>
      </p:pic>
      <p:pic>
        <p:nvPicPr>
          <p:cNvPr id="31" name="Graphic 30" descr="Graduation cap outline">
            <a:extLst>
              <a:ext uri="{FF2B5EF4-FFF2-40B4-BE49-F238E27FC236}">
                <a16:creationId xmlns:a16="http://schemas.microsoft.com/office/drawing/2014/main" id="{30F43A59-91E0-1EAA-08D0-C52EFF42D7E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120315" y="3720456"/>
            <a:ext cx="592990" cy="592990"/>
          </a:xfrm>
          <a:prstGeom prst="rect">
            <a:avLst/>
          </a:prstGeom>
        </p:spPr>
      </p:pic>
      <p:pic>
        <p:nvPicPr>
          <p:cNvPr id="32" name="Graphic 31" descr="Graduation cap outline">
            <a:extLst>
              <a:ext uri="{FF2B5EF4-FFF2-40B4-BE49-F238E27FC236}">
                <a16:creationId xmlns:a16="http://schemas.microsoft.com/office/drawing/2014/main" id="{85678824-4A76-1030-C33E-407A742954E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48965" y="3062011"/>
            <a:ext cx="592990" cy="592990"/>
          </a:xfrm>
          <a:prstGeom prst="rect">
            <a:avLst/>
          </a:prstGeom>
        </p:spPr>
      </p:pic>
      <p:pic>
        <p:nvPicPr>
          <p:cNvPr id="33" name="Graphic 32" descr="Graduation cap outline">
            <a:extLst>
              <a:ext uri="{FF2B5EF4-FFF2-40B4-BE49-F238E27FC236}">
                <a16:creationId xmlns:a16="http://schemas.microsoft.com/office/drawing/2014/main" id="{F2896CDE-96C3-46E3-AFBA-3D8ED2BA077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71190" y="3720456"/>
            <a:ext cx="592990" cy="592990"/>
          </a:xfrm>
          <a:prstGeom prst="rect">
            <a:avLst/>
          </a:prstGeom>
        </p:spPr>
      </p:pic>
      <p:pic>
        <p:nvPicPr>
          <p:cNvPr id="34" name="Graphic 33" descr="Graduation cap outline">
            <a:extLst>
              <a:ext uri="{FF2B5EF4-FFF2-40B4-BE49-F238E27FC236}">
                <a16:creationId xmlns:a16="http://schemas.microsoft.com/office/drawing/2014/main" id="{726ACE98-AEC3-E803-83EA-E13E07408BD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403015" y="3062011"/>
            <a:ext cx="592990" cy="592990"/>
          </a:xfrm>
          <a:prstGeom prst="rect">
            <a:avLst/>
          </a:prstGeom>
        </p:spPr>
      </p:pic>
      <p:pic>
        <p:nvPicPr>
          <p:cNvPr id="35" name="Graphic 34" descr="Graduation cap outline">
            <a:extLst>
              <a:ext uri="{FF2B5EF4-FFF2-40B4-BE49-F238E27FC236}">
                <a16:creationId xmlns:a16="http://schemas.microsoft.com/office/drawing/2014/main" id="{AB73795C-4C42-258C-E884-9232DDEABEA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422065" y="3720456"/>
            <a:ext cx="592990" cy="592990"/>
          </a:xfrm>
          <a:prstGeom prst="rect">
            <a:avLst/>
          </a:prstGeom>
        </p:spPr>
      </p:pic>
      <p:pic>
        <p:nvPicPr>
          <p:cNvPr id="36" name="Graphic 35" descr="Graduation cap outline">
            <a:extLst>
              <a:ext uri="{FF2B5EF4-FFF2-40B4-BE49-F238E27FC236}">
                <a16:creationId xmlns:a16="http://schemas.microsoft.com/office/drawing/2014/main" id="{1424A7CF-D807-0786-412E-C38A41ED9A3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57065" y="3062011"/>
            <a:ext cx="592990" cy="592990"/>
          </a:xfrm>
          <a:prstGeom prst="rect">
            <a:avLst/>
          </a:prstGeom>
        </p:spPr>
      </p:pic>
      <p:pic>
        <p:nvPicPr>
          <p:cNvPr id="37" name="Graphic 36" descr="Graduation cap outline">
            <a:extLst>
              <a:ext uri="{FF2B5EF4-FFF2-40B4-BE49-F238E27FC236}">
                <a16:creationId xmlns:a16="http://schemas.microsoft.com/office/drawing/2014/main" id="{1C792AE3-4D33-9594-0839-6BC673954A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72940" y="3720456"/>
            <a:ext cx="592990" cy="592990"/>
          </a:xfrm>
          <a:prstGeom prst="rect">
            <a:avLst/>
          </a:prstGeom>
        </p:spPr>
      </p:pic>
      <p:pic>
        <p:nvPicPr>
          <p:cNvPr id="38" name="Graphic 37" descr="Graduation cap outline">
            <a:extLst>
              <a:ext uri="{FF2B5EF4-FFF2-40B4-BE49-F238E27FC236}">
                <a16:creationId xmlns:a16="http://schemas.microsoft.com/office/drawing/2014/main" id="{C9E750AF-5D73-C94D-53E7-8E18A3197E4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11115" y="3062011"/>
            <a:ext cx="592990" cy="592990"/>
          </a:xfrm>
          <a:prstGeom prst="rect">
            <a:avLst/>
          </a:prstGeom>
        </p:spPr>
      </p:pic>
      <p:pic>
        <p:nvPicPr>
          <p:cNvPr id="39" name="Graphic 38" descr="Graduation cap outline">
            <a:extLst>
              <a:ext uri="{FF2B5EF4-FFF2-40B4-BE49-F238E27FC236}">
                <a16:creationId xmlns:a16="http://schemas.microsoft.com/office/drawing/2014/main" id="{230146FF-EEB0-3D36-5A48-E9F7B59F781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23815" y="3720456"/>
            <a:ext cx="592990" cy="592990"/>
          </a:xfrm>
          <a:prstGeom prst="rect">
            <a:avLst/>
          </a:prstGeom>
        </p:spPr>
      </p:pic>
      <p:pic>
        <p:nvPicPr>
          <p:cNvPr id="40" name="Graphic 39" descr="Graduation cap outline">
            <a:extLst>
              <a:ext uri="{FF2B5EF4-FFF2-40B4-BE49-F238E27FC236}">
                <a16:creationId xmlns:a16="http://schemas.microsoft.com/office/drawing/2014/main" id="{FAEC1E74-6228-18EF-70BF-5C768C4FD0E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65165" y="3062011"/>
            <a:ext cx="592990" cy="592990"/>
          </a:xfrm>
          <a:prstGeom prst="rect">
            <a:avLst/>
          </a:prstGeom>
        </p:spPr>
      </p:pic>
      <p:pic>
        <p:nvPicPr>
          <p:cNvPr id="41" name="Graphic 40" descr="Graduation cap outline">
            <a:extLst>
              <a:ext uri="{FF2B5EF4-FFF2-40B4-BE49-F238E27FC236}">
                <a16:creationId xmlns:a16="http://schemas.microsoft.com/office/drawing/2014/main" id="{27167EE4-3189-10D8-CC71-DBB4E8996FE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74690" y="3720456"/>
            <a:ext cx="592990" cy="592990"/>
          </a:xfrm>
          <a:prstGeom prst="rect">
            <a:avLst/>
          </a:prstGeom>
        </p:spPr>
      </p:pic>
      <p:pic>
        <p:nvPicPr>
          <p:cNvPr id="42" name="Graphic 41" descr="Graduation cap outline">
            <a:extLst>
              <a:ext uri="{FF2B5EF4-FFF2-40B4-BE49-F238E27FC236}">
                <a16:creationId xmlns:a16="http://schemas.microsoft.com/office/drawing/2014/main" id="{E39136B3-8040-0B09-596F-CE855CA9419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019215" y="3062011"/>
            <a:ext cx="592990" cy="592990"/>
          </a:xfrm>
          <a:prstGeom prst="rect">
            <a:avLst/>
          </a:prstGeom>
        </p:spPr>
      </p:pic>
      <p:pic>
        <p:nvPicPr>
          <p:cNvPr id="43" name="Graphic 42" descr="Graduation cap outline">
            <a:extLst>
              <a:ext uri="{FF2B5EF4-FFF2-40B4-BE49-F238E27FC236}">
                <a16:creationId xmlns:a16="http://schemas.microsoft.com/office/drawing/2014/main" id="{B69B2285-8112-2147-D3C8-5199E686824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025565" y="3720456"/>
            <a:ext cx="592990" cy="592990"/>
          </a:xfrm>
          <a:prstGeom prst="rect">
            <a:avLst/>
          </a:prstGeom>
        </p:spPr>
      </p:pic>
      <p:pic>
        <p:nvPicPr>
          <p:cNvPr id="44" name="Graphic 43" descr="Graduation cap outline">
            <a:extLst>
              <a:ext uri="{FF2B5EF4-FFF2-40B4-BE49-F238E27FC236}">
                <a16:creationId xmlns:a16="http://schemas.microsoft.com/office/drawing/2014/main" id="{7E2A2711-BD11-24B6-E56E-5AF51B73BBD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3265" y="3062011"/>
            <a:ext cx="592990" cy="592990"/>
          </a:xfrm>
          <a:prstGeom prst="rect">
            <a:avLst/>
          </a:prstGeom>
        </p:spPr>
      </p:pic>
      <p:pic>
        <p:nvPicPr>
          <p:cNvPr id="45" name="Graphic 44" descr="Graduation cap outline">
            <a:extLst>
              <a:ext uri="{FF2B5EF4-FFF2-40B4-BE49-F238E27FC236}">
                <a16:creationId xmlns:a16="http://schemas.microsoft.com/office/drawing/2014/main" id="{3D0E6325-26D4-49BE-4C30-8BF853247B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6440" y="3720456"/>
            <a:ext cx="592990" cy="592990"/>
          </a:xfrm>
          <a:prstGeom prst="rect">
            <a:avLst/>
          </a:prstGeom>
        </p:spPr>
      </p:pic>
      <p:pic>
        <p:nvPicPr>
          <p:cNvPr id="46" name="Graphic 45" descr="Graduation cap outline">
            <a:extLst>
              <a:ext uri="{FF2B5EF4-FFF2-40B4-BE49-F238E27FC236}">
                <a16:creationId xmlns:a16="http://schemas.microsoft.com/office/drawing/2014/main" id="{08BDC2C1-15D6-F102-7404-94B2CE38D8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27315" y="3062011"/>
            <a:ext cx="592990" cy="592990"/>
          </a:xfrm>
          <a:prstGeom prst="rect">
            <a:avLst/>
          </a:prstGeom>
        </p:spPr>
      </p:pic>
      <p:pic>
        <p:nvPicPr>
          <p:cNvPr id="47" name="Graphic 46" descr="Graduation cap outline">
            <a:extLst>
              <a:ext uri="{FF2B5EF4-FFF2-40B4-BE49-F238E27FC236}">
                <a16:creationId xmlns:a16="http://schemas.microsoft.com/office/drawing/2014/main" id="{41BD0E37-6043-5EC6-83A1-09E60B3CB5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27315" y="3720456"/>
            <a:ext cx="592990" cy="592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24250" y="1878330"/>
            <a:ext cx="2095500" cy="209550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sz="1600" dirty="0"/>
              <a:t>TRU</a:t>
            </a:r>
            <a:endParaRPr lang="en-US" sz="1600" dirty="0"/>
          </a:p>
          <a:p>
            <a:pPr algn="ctr"/>
            <a:r>
              <a:rPr lang="en-US" sz="1600" dirty="0"/>
              <a:t>$240K–$400K</a:t>
            </a:r>
          </a:p>
          <a:p>
            <a:pPr algn="ctr"/>
            <a:r>
              <a:rPr lang="en-US" sz="1600" dirty="0"/>
              <a:t>~4,000 students</a:t>
            </a:r>
          </a:p>
          <a:p>
            <a:pPr algn="ctr"/>
            <a:endParaRPr sz="1600" dirty="0"/>
          </a:p>
        </p:txBody>
      </p:sp>
      <p:sp>
        <p:nvSpPr>
          <p:cNvPr id="5" name="Oval 4"/>
          <p:cNvSpPr/>
          <p:nvPr/>
        </p:nvSpPr>
        <p:spPr>
          <a:xfrm>
            <a:off x="3017520" y="1371600"/>
            <a:ext cx="3108960" cy="3108960"/>
          </a:xfrm>
          <a:prstGeom prst="ellipse">
            <a:avLst/>
          </a:prstGeom>
          <a:noFill/>
          <a:ln w="38100">
            <a:solidFill>
              <a:srgbClr val="8C8C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2377440" y="731520"/>
            <a:ext cx="4389120" cy="4389120"/>
          </a:xfrm>
          <a:prstGeom prst="ellipse">
            <a:avLst/>
          </a:prstGeom>
          <a:noFill/>
          <a:ln w="25400">
            <a:solidFill>
              <a:srgbClr val="B4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Oval 8"/>
          <p:cNvSpPr/>
          <p:nvPr/>
        </p:nvSpPr>
        <p:spPr>
          <a:xfrm>
            <a:off x="1828800" y="182880"/>
            <a:ext cx="5486400" cy="5486400"/>
          </a:xfrm>
          <a:prstGeom prst="ellipse">
            <a:avLst/>
          </a:prstGeom>
          <a:noFill/>
          <a:ln w="25400">
            <a:solidFill>
              <a:srgbClr val="DCDC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914400" y="5943600"/>
            <a:ext cx="7315200" cy="731520"/>
          </a:xfrm>
          <a:prstGeom prst="rect">
            <a:avLst/>
          </a:prstGeom>
          <a:noFill/>
        </p:spPr>
        <p:txBody>
          <a:bodyPr wrap="none">
            <a:spAutoFit/>
          </a:bodyPr>
          <a:lstStyle/>
          <a:p>
            <a:pPr algn="ctr">
              <a:defRPr sz="1800" b="1"/>
            </a:pPr>
            <a:r>
              <a:rPr dirty="0"/>
              <a:t>Open Press OER impact expands from TRU to global learners</a:t>
            </a:r>
          </a:p>
        </p:txBody>
      </p:sp>
      <p:sp>
        <p:nvSpPr>
          <p:cNvPr id="6" name="TextBox 5"/>
          <p:cNvSpPr txBox="1"/>
          <p:nvPr/>
        </p:nvSpPr>
        <p:spPr>
          <a:xfrm>
            <a:off x="6035040" y="2011680"/>
            <a:ext cx="1828800" cy="914400"/>
          </a:xfrm>
          <a:prstGeom prst="rect">
            <a:avLst/>
          </a:prstGeom>
          <a:noFill/>
        </p:spPr>
        <p:txBody>
          <a:bodyPr wrap="none">
            <a:spAutoFit/>
          </a:bodyPr>
          <a:lstStyle/>
          <a:p>
            <a:pPr>
              <a:defRPr sz="1400"/>
            </a:pPr>
            <a:r>
              <a:rPr dirty="0"/>
              <a:t>BC</a:t>
            </a:r>
          </a:p>
          <a:p>
            <a:r>
              <a:rPr dirty="0"/>
              <a:t>8K–12K students</a:t>
            </a:r>
          </a:p>
        </p:txBody>
      </p:sp>
      <p:sp>
        <p:nvSpPr>
          <p:cNvPr id="10" name="TextBox 9"/>
          <p:cNvSpPr txBox="1"/>
          <p:nvPr/>
        </p:nvSpPr>
        <p:spPr>
          <a:xfrm>
            <a:off x="6619875" y="914400"/>
            <a:ext cx="1828800" cy="914400"/>
          </a:xfrm>
          <a:prstGeom prst="rect">
            <a:avLst/>
          </a:prstGeom>
          <a:noFill/>
        </p:spPr>
        <p:txBody>
          <a:bodyPr wrap="none">
            <a:spAutoFit/>
          </a:bodyPr>
          <a:lstStyle/>
          <a:p>
            <a:pPr>
              <a:defRPr sz="1400"/>
            </a:pPr>
            <a:r>
              <a:t>Global</a:t>
            </a:r>
          </a:p>
          <a:p>
            <a:r>
              <a:t>20K–40K+ students</a:t>
            </a:r>
          </a:p>
        </p:txBody>
      </p:sp>
      <p:sp>
        <p:nvSpPr>
          <p:cNvPr id="3" name="TextBox 2"/>
          <p:cNvSpPr txBox="1"/>
          <p:nvPr/>
        </p:nvSpPr>
        <p:spPr>
          <a:xfrm>
            <a:off x="457200" y="457200"/>
            <a:ext cx="8229600" cy="914400"/>
          </a:xfrm>
          <a:prstGeom prst="rect">
            <a:avLst/>
          </a:prstGeom>
          <a:noFill/>
        </p:spPr>
        <p:txBody>
          <a:bodyPr wrap="none">
            <a:spAutoFit/>
          </a:bodyPr>
          <a:lstStyle/>
          <a:p>
            <a:pPr>
              <a:defRPr sz="3600" b="1">
                <a:solidFill>
                  <a:srgbClr val="800000"/>
                </a:solidFill>
              </a:defRPr>
            </a:pPr>
            <a:r>
              <a:rPr dirty="0"/>
              <a:t>Student Savings Impact</a:t>
            </a:r>
          </a:p>
        </p:txBody>
      </p:sp>
      <p:sp>
        <p:nvSpPr>
          <p:cNvPr id="8" name="TextBox 7"/>
          <p:cNvSpPr txBox="1"/>
          <p:nvPr/>
        </p:nvSpPr>
        <p:spPr>
          <a:xfrm>
            <a:off x="6345555" y="1463040"/>
            <a:ext cx="1828800" cy="914400"/>
          </a:xfrm>
          <a:prstGeom prst="rect">
            <a:avLst/>
          </a:prstGeom>
          <a:noFill/>
        </p:spPr>
        <p:txBody>
          <a:bodyPr wrap="none">
            <a:spAutoFit/>
          </a:bodyPr>
          <a:lstStyle/>
          <a:p>
            <a:pPr>
              <a:defRPr sz="1400"/>
            </a:pPr>
            <a:r>
              <a:rPr dirty="0"/>
              <a:t>Canada</a:t>
            </a:r>
          </a:p>
          <a:p>
            <a:r>
              <a:rPr dirty="0"/>
              <a:t>12K–20K students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globe">
            <a:extLst>
              <a:ext uri="{FF2B5EF4-FFF2-40B4-BE49-F238E27FC236}">
                <a16:creationId xmlns:a16="http://schemas.microsoft.com/office/drawing/2014/main" id="{0BE88678-74A9-9978-3BDF-34B7B5AF592C}"/>
              </a:ext>
            </a:extLst>
          </p:cNvPr>
          <p:cNvPicPr>
            <a:picLocks noChangeAspect="1"/>
          </p:cNvPicPr>
          <p:nvPr/>
        </p:nvPicPr>
        <p:blipFill>
          <a:blip r:embed="rId3"/>
          <a:srcRect l="32564" r="32232"/>
          <a:stretch>
            <a:fillRect/>
          </a:stretch>
        </p:blipFill>
        <p:spPr>
          <a:xfrm>
            <a:off x="20" y="-2"/>
            <a:ext cx="4057627" cy="6858002"/>
          </a:xfrm>
          <a:prstGeom prst="rect">
            <a:avLst/>
          </a:prstGeom>
        </p:spPr>
      </p:pic>
      <p:sp>
        <p:nvSpPr>
          <p:cNvPr id="3" name="TextBox 2"/>
          <p:cNvSpPr txBox="1"/>
          <p:nvPr/>
        </p:nvSpPr>
        <p:spPr>
          <a:xfrm>
            <a:off x="4586487" y="405685"/>
            <a:ext cx="4098726" cy="15593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400" b="1" dirty="0">
                <a:solidFill>
                  <a:srgbClr val="800000"/>
                </a:solidFill>
              </a:rPr>
              <a:t>Future Earth </a:t>
            </a:r>
            <a:br>
              <a:rPr lang="en-US" sz="3400" b="1" dirty="0">
                <a:solidFill>
                  <a:srgbClr val="800000"/>
                </a:solidFill>
              </a:rPr>
            </a:br>
            <a:r>
              <a:rPr lang="en-US" sz="3400" b="1" dirty="0">
                <a:solidFill>
                  <a:srgbClr val="800000"/>
                </a:solidFill>
              </a:rPr>
              <a:t>Student Journal</a:t>
            </a:r>
            <a:br>
              <a:rPr lang="en-US" sz="3400" b="1" dirty="0">
                <a:solidFill>
                  <a:srgbClr val="800000"/>
                </a:solidFill>
              </a:rPr>
            </a:br>
            <a:r>
              <a:rPr lang="en-US" sz="1400" dirty="0">
                <a:solidFill>
                  <a:srgbClr val="1F497D"/>
                </a:solidFill>
              </a:rPr>
              <a:t>https://publishing.bceln.ca/index.php/future-earth/</a:t>
            </a:r>
          </a:p>
        </p:txBody>
      </p:sp>
      <p:sp>
        <p:nvSpPr>
          <p:cNvPr id="4" name="TextBox 3"/>
          <p:cNvSpPr txBox="1"/>
          <p:nvPr/>
        </p:nvSpPr>
        <p:spPr>
          <a:xfrm>
            <a:off x="4374393" y="1964986"/>
            <a:ext cx="4281686" cy="1582204"/>
          </a:xfrm>
          <a:prstGeom prst="rect">
            <a:avLst/>
          </a:prstGeom>
        </p:spPr>
        <p:txBody>
          <a:bodyPr vert="horz" lIns="91440" tIns="45720" rIns="91440" bIns="45720" rtlCol="0" anchor="ctr">
            <a:normAutofit/>
          </a:bodyPr>
          <a:lstStyle/>
          <a:p>
            <a:pPr>
              <a:lnSpc>
                <a:spcPct val="90000"/>
              </a:lnSpc>
              <a:spcAft>
                <a:spcPts val="600"/>
              </a:spcAft>
            </a:pPr>
            <a:r>
              <a:rPr lang="en-US" b="1" dirty="0"/>
              <a:t>What It Is</a:t>
            </a:r>
          </a:p>
          <a:p>
            <a:pPr marL="742950" lvl="1" indent="-285750">
              <a:lnSpc>
                <a:spcPct val="90000"/>
              </a:lnSpc>
              <a:spcAft>
                <a:spcPts val="600"/>
              </a:spcAft>
              <a:buFont typeface="Arial" panose="020B0604020202020204" pitchFamily="34" charset="0"/>
              <a:buChar char="•"/>
            </a:pPr>
            <a:r>
              <a:rPr lang="en-US" dirty="0"/>
              <a:t>Student-led journal</a:t>
            </a:r>
          </a:p>
          <a:p>
            <a:pPr marL="742950" lvl="1" indent="-285750">
              <a:lnSpc>
                <a:spcPct val="90000"/>
              </a:lnSpc>
              <a:spcAft>
                <a:spcPts val="600"/>
              </a:spcAft>
              <a:buFont typeface="Arial" panose="020B0604020202020204" pitchFamily="34" charset="0"/>
              <a:buChar char="•"/>
            </a:pPr>
            <a:r>
              <a:rPr lang="en-US" dirty="0"/>
              <a:t>Sustainability focus</a:t>
            </a:r>
          </a:p>
          <a:p>
            <a:pPr marL="742950" lvl="1" indent="-285750">
              <a:lnSpc>
                <a:spcPct val="90000"/>
              </a:lnSpc>
              <a:spcAft>
                <a:spcPts val="600"/>
              </a:spcAft>
              <a:buFont typeface="Arial" panose="020B0604020202020204" pitchFamily="34" charset="0"/>
              <a:buChar char="•"/>
            </a:pPr>
            <a:r>
              <a:rPr lang="en-US" dirty="0"/>
              <a:t>OJS platform, hosted by BC ELN</a:t>
            </a:r>
          </a:p>
        </p:txBody>
      </p:sp>
      <p:sp>
        <p:nvSpPr>
          <p:cNvPr id="5" name="TextBox 4"/>
          <p:cNvSpPr txBox="1"/>
          <p:nvPr/>
        </p:nvSpPr>
        <p:spPr>
          <a:xfrm>
            <a:off x="4374393" y="4965040"/>
            <a:ext cx="3972232" cy="1431161"/>
          </a:xfrm>
          <a:prstGeom prst="rect">
            <a:avLst/>
          </a:prstGeom>
          <a:noFill/>
        </p:spPr>
        <p:txBody>
          <a:bodyPr wrap="square">
            <a:spAutoFit/>
          </a:bodyPr>
          <a:lstStyle/>
          <a:p>
            <a:pPr>
              <a:spcAft>
                <a:spcPts val="600"/>
              </a:spcAft>
            </a:pPr>
            <a:r>
              <a:rPr b="1" dirty="0"/>
              <a:t>What Students Gain</a:t>
            </a:r>
            <a:endParaRPr lang="en-CA" b="1" dirty="0"/>
          </a:p>
          <a:p>
            <a:pPr marL="742950" lvl="1" indent="-285750">
              <a:spcAft>
                <a:spcPts val="600"/>
              </a:spcAft>
              <a:buFont typeface="Arial" panose="020B0604020202020204" pitchFamily="34" charset="0"/>
              <a:buChar char="•"/>
            </a:pPr>
            <a:r>
              <a:rPr dirty="0"/>
              <a:t>Research skills</a:t>
            </a:r>
            <a:endParaRPr lang="en-US" dirty="0"/>
          </a:p>
          <a:p>
            <a:pPr marL="742950" lvl="1" indent="-285750">
              <a:spcAft>
                <a:spcPts val="600"/>
              </a:spcAft>
              <a:buFont typeface="Arial" panose="020B0604020202020204" pitchFamily="34" charset="0"/>
              <a:buChar char="•"/>
            </a:pPr>
            <a:r>
              <a:rPr lang="en-US" dirty="0"/>
              <a:t>Academic r</a:t>
            </a:r>
            <a:r>
              <a:rPr dirty="0"/>
              <a:t>eview</a:t>
            </a:r>
            <a:r>
              <a:rPr lang="en-US" dirty="0"/>
              <a:t> and </a:t>
            </a:r>
            <a:r>
              <a:rPr lang="en-US" dirty="0" err="1"/>
              <a:t>rigour</a:t>
            </a:r>
            <a:endParaRPr lang="en-US" dirty="0"/>
          </a:p>
          <a:p>
            <a:pPr marL="742950" lvl="1" indent="-285750">
              <a:spcAft>
                <a:spcPts val="600"/>
              </a:spcAft>
              <a:buFont typeface="Arial" panose="020B0604020202020204" pitchFamily="34" charset="0"/>
              <a:buChar char="•"/>
            </a:pPr>
            <a:r>
              <a:rPr lang="en-US" dirty="0"/>
              <a:t>Academic p</a:t>
            </a:r>
            <a:r>
              <a:rPr dirty="0"/>
              <a:t>ublishing experience</a:t>
            </a:r>
            <a:endParaRPr lang="en-CA" dirty="0"/>
          </a:p>
        </p:txBody>
      </p:sp>
      <p:sp>
        <p:nvSpPr>
          <p:cNvPr id="6" name="TextBox 5"/>
          <p:cNvSpPr txBox="1"/>
          <p:nvPr/>
        </p:nvSpPr>
        <p:spPr>
          <a:xfrm>
            <a:off x="4374393" y="3717506"/>
            <a:ext cx="3168175" cy="1077218"/>
          </a:xfrm>
          <a:prstGeom prst="rect">
            <a:avLst/>
          </a:prstGeom>
          <a:noFill/>
        </p:spPr>
        <p:txBody>
          <a:bodyPr wrap="none">
            <a:spAutoFit/>
          </a:bodyPr>
          <a:lstStyle/>
          <a:p>
            <a:pPr>
              <a:spcAft>
                <a:spcPts val="600"/>
              </a:spcAft>
            </a:pPr>
            <a:r>
              <a:rPr b="1" dirty="0"/>
              <a:t>Why It Matters</a:t>
            </a:r>
            <a:endParaRPr lang="en-CA" b="1" dirty="0"/>
          </a:p>
          <a:p>
            <a:pPr marL="742950" lvl="1" indent="-285750">
              <a:spcAft>
                <a:spcPts val="600"/>
              </a:spcAft>
              <a:buFont typeface="Arial" panose="020B0604020202020204" pitchFamily="34" charset="0"/>
              <a:buChar char="•"/>
            </a:pPr>
            <a:r>
              <a:rPr dirty="0"/>
              <a:t>Builds research culture</a:t>
            </a:r>
            <a:endParaRPr lang="en-US" dirty="0"/>
          </a:p>
          <a:p>
            <a:pPr marL="742950" lvl="1" indent="-285750">
              <a:spcAft>
                <a:spcPts val="600"/>
              </a:spcAft>
              <a:buFont typeface="Arial" panose="020B0604020202020204" pitchFamily="34" charset="0"/>
              <a:buChar char="•"/>
            </a:pPr>
            <a:r>
              <a:rPr dirty="0"/>
              <a:t>Cross-unit collaboration</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40132A2-D341-A644-AC78-8582E2FAE569}"/>
              </a:ext>
            </a:extLst>
          </p:cNvPr>
          <p:cNvPicPr>
            <a:picLocks noChangeAspect="1"/>
          </p:cNvPicPr>
          <p:nvPr/>
        </p:nvPicPr>
        <p:blipFill>
          <a:blip r:embed="rId3"/>
          <a:srcRect l="19326" r="13840"/>
          <a:stretch>
            <a:fillRect/>
          </a:stretch>
        </p:blipFill>
        <p:spPr>
          <a:xfrm>
            <a:off x="5523058" y="-18"/>
            <a:ext cx="362094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16"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052CE5-D5E0-0E9F-6CA6-F85AE79E96DB}"/>
              </a:ext>
            </a:extLst>
          </p:cNvPr>
          <p:cNvSpPr>
            <a:spLocks noGrp="1"/>
          </p:cNvSpPr>
          <p:nvPr>
            <p:ph type="title"/>
          </p:nvPr>
        </p:nvSpPr>
        <p:spPr>
          <a:xfrm>
            <a:off x="340485" y="201545"/>
            <a:ext cx="2103378" cy="1325563"/>
          </a:xfrm>
        </p:spPr>
        <p:txBody>
          <a:bodyPr vert="horz" lIns="91440" tIns="45720" rIns="91440" bIns="45720" rtlCol="0" anchor="ctr">
            <a:normAutofit/>
          </a:bodyPr>
          <a:lstStyle/>
          <a:p>
            <a:pPr algn="l" defTabSz="914400">
              <a:lnSpc>
                <a:spcPct val="90000"/>
              </a:lnSpc>
              <a:spcAft>
                <a:spcPts val="600"/>
              </a:spcAft>
            </a:pPr>
            <a:r>
              <a:rPr lang="en-US" sz="2400" b="1" kern="1200" dirty="0">
                <a:solidFill>
                  <a:schemeClr val="tx1"/>
                </a:solidFill>
                <a:latin typeface="+mj-lt"/>
                <a:ea typeface="+mj-ea"/>
                <a:cs typeface="+mj-cs"/>
              </a:rPr>
              <a:t>Plumbing OER (Levels 1 &amp; 2)</a:t>
            </a:r>
          </a:p>
        </p:txBody>
      </p:sp>
      <p:sp>
        <p:nvSpPr>
          <p:cNvPr id="20"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F93D1F-93B9-50AA-7A7F-C5EB341350E8}"/>
              </a:ext>
            </a:extLst>
          </p:cNvPr>
          <p:cNvSpPr txBox="1"/>
          <p:nvPr/>
        </p:nvSpPr>
        <p:spPr>
          <a:xfrm>
            <a:off x="329183" y="1514475"/>
            <a:ext cx="3620942" cy="4662488"/>
          </a:xfrm>
          <a:prstGeom prst="rect">
            <a:avLst/>
          </a:prstGeom>
          <a:gradFill flip="none" rotWithShape="1">
            <a:gsLst>
              <a:gs pos="0">
                <a:schemeClr val="bg1"/>
              </a:gs>
              <a:gs pos="0">
                <a:schemeClr val="bg1">
                  <a:alpha val="35000"/>
                </a:schemeClr>
              </a:gs>
            </a:gsLst>
            <a:lin ang="5400000" scaled="0"/>
            <a:tileRect/>
          </a:gradFill>
        </p:spPr>
        <p:txBody>
          <a:bodyPr vert="horz" lIns="91440" tIns="45720" rIns="91440" bIns="45720" rtlCol="0">
            <a:noAutofit/>
          </a:bodyPr>
          <a:lstStyle/>
          <a:p>
            <a:pPr defTabSz="914400">
              <a:lnSpc>
                <a:spcPct val="90000"/>
              </a:lnSpc>
              <a:spcAft>
                <a:spcPts val="600"/>
              </a:spcAft>
            </a:pPr>
            <a:r>
              <a:rPr lang="en-US" b="1" dirty="0"/>
              <a:t>What It Is</a:t>
            </a:r>
            <a:endParaRPr lang="en-US" dirty="0"/>
          </a:p>
          <a:p>
            <a:pPr marL="285750" indent="-228600" defTabSz="914400">
              <a:lnSpc>
                <a:spcPct val="90000"/>
              </a:lnSpc>
              <a:spcAft>
                <a:spcPts val="600"/>
              </a:spcAft>
              <a:buFont typeface="Arial" panose="020B0604020202020204" pitchFamily="34" charset="0"/>
              <a:buChar char="•"/>
            </a:pPr>
            <a:r>
              <a:rPr lang="en-US" sz="1400" dirty="0"/>
              <a:t>Open textbooks aligned with </a:t>
            </a:r>
            <a:r>
              <a:rPr lang="en-US" sz="1400" b="1" dirty="0" err="1"/>
              <a:t>SkilledTradesBC</a:t>
            </a:r>
            <a:r>
              <a:rPr lang="en-US" sz="1400" b="1" dirty="0"/>
              <a:t> curriculum</a:t>
            </a:r>
            <a:r>
              <a:rPr lang="en-US" sz="1400" dirty="0"/>
              <a:t> (permission from STBC)</a:t>
            </a:r>
          </a:p>
          <a:p>
            <a:pPr marL="285750" indent="-228600" defTabSz="914400">
              <a:lnSpc>
                <a:spcPct val="90000"/>
              </a:lnSpc>
              <a:spcAft>
                <a:spcPts val="600"/>
              </a:spcAft>
              <a:buFont typeface="Arial" panose="020B0604020202020204" pitchFamily="34" charset="0"/>
              <a:buChar char="•"/>
            </a:pPr>
            <a:r>
              <a:rPr lang="en-US" sz="1400" dirty="0"/>
              <a:t>Covers </a:t>
            </a:r>
            <a:r>
              <a:rPr lang="en-US" sz="1400" b="1" dirty="0"/>
              <a:t>core apprenticeship training content for BC Plumbing Apprenticeship program</a:t>
            </a:r>
            <a:r>
              <a:rPr lang="en-US" sz="1400" dirty="0"/>
              <a:t> </a:t>
            </a:r>
          </a:p>
          <a:p>
            <a:pPr defTabSz="914400">
              <a:lnSpc>
                <a:spcPct val="90000"/>
              </a:lnSpc>
              <a:spcAft>
                <a:spcPts val="600"/>
              </a:spcAft>
            </a:pPr>
            <a:r>
              <a:rPr lang="en-US" b="1" dirty="0"/>
              <a:t>Impact</a:t>
            </a:r>
            <a:endParaRPr lang="en-US" dirty="0"/>
          </a:p>
          <a:p>
            <a:pPr marL="285750" indent="-228600" defTabSz="914400">
              <a:lnSpc>
                <a:spcPct val="90000"/>
              </a:lnSpc>
              <a:spcAft>
                <a:spcPts val="600"/>
              </a:spcAft>
              <a:buFont typeface="Arial" panose="020B0604020202020204" pitchFamily="34" charset="0"/>
              <a:buChar char="•"/>
            </a:pPr>
            <a:r>
              <a:rPr lang="en-US" sz="1400" dirty="0"/>
              <a:t>Used across </a:t>
            </a:r>
            <a:r>
              <a:rPr lang="en-US" sz="1400" b="1" dirty="0"/>
              <a:t>provincial apprenticeship programs</a:t>
            </a:r>
            <a:r>
              <a:rPr lang="en-US" sz="1400" dirty="0"/>
              <a:t> </a:t>
            </a:r>
          </a:p>
          <a:p>
            <a:pPr marL="285750" indent="-228600" defTabSz="914400">
              <a:lnSpc>
                <a:spcPct val="90000"/>
              </a:lnSpc>
              <a:spcAft>
                <a:spcPts val="600"/>
              </a:spcAft>
              <a:buFont typeface="Arial" panose="020B0604020202020204" pitchFamily="34" charset="0"/>
              <a:buChar char="•"/>
            </a:pPr>
            <a:r>
              <a:rPr lang="en-US" sz="1400" dirty="0"/>
              <a:t>Supports </a:t>
            </a:r>
            <a:r>
              <a:rPr lang="en-US" sz="1400" b="1" dirty="0"/>
              <a:t>standardized, accessible training</a:t>
            </a:r>
            <a:r>
              <a:rPr lang="en-US" sz="1400" dirty="0"/>
              <a:t> </a:t>
            </a:r>
          </a:p>
          <a:p>
            <a:pPr marL="285750" indent="-228600" defTabSz="914400">
              <a:lnSpc>
                <a:spcPct val="90000"/>
              </a:lnSpc>
              <a:spcAft>
                <a:spcPts val="600"/>
              </a:spcAft>
              <a:buFont typeface="Arial" panose="020B0604020202020204" pitchFamily="34" charset="0"/>
              <a:buChar char="•"/>
            </a:pPr>
            <a:r>
              <a:rPr lang="en-US" sz="1400" dirty="0"/>
              <a:t>High-enrolment, high-impact learner group </a:t>
            </a:r>
          </a:p>
          <a:p>
            <a:pPr defTabSz="914400">
              <a:lnSpc>
                <a:spcPct val="90000"/>
              </a:lnSpc>
              <a:spcAft>
                <a:spcPts val="600"/>
              </a:spcAft>
            </a:pPr>
            <a:r>
              <a:rPr lang="en-US" b="1" dirty="0"/>
              <a:t>Why It Matters</a:t>
            </a:r>
            <a:endParaRPr lang="en-US" dirty="0"/>
          </a:p>
          <a:p>
            <a:pPr marL="285750" indent="-228600" defTabSz="914400">
              <a:lnSpc>
                <a:spcPct val="90000"/>
              </a:lnSpc>
              <a:spcAft>
                <a:spcPts val="600"/>
              </a:spcAft>
              <a:buFont typeface="Arial" panose="020B0604020202020204" pitchFamily="34" charset="0"/>
              <a:buChar char="•"/>
            </a:pPr>
            <a:r>
              <a:rPr lang="en-US" sz="1400" dirty="0"/>
              <a:t>Expands OER into </a:t>
            </a:r>
            <a:r>
              <a:rPr lang="en-US" sz="1400" b="1" dirty="0"/>
              <a:t>Trades + workforce development</a:t>
            </a:r>
            <a:r>
              <a:rPr lang="en-US" sz="1400" dirty="0"/>
              <a:t> </a:t>
            </a:r>
          </a:p>
          <a:p>
            <a:pPr marL="285750" indent="-228600" defTabSz="914400">
              <a:lnSpc>
                <a:spcPct val="90000"/>
              </a:lnSpc>
              <a:spcAft>
                <a:spcPts val="600"/>
              </a:spcAft>
              <a:buFont typeface="Arial" panose="020B0604020202020204" pitchFamily="34" charset="0"/>
              <a:buChar char="•"/>
            </a:pPr>
            <a:r>
              <a:rPr lang="en-US" sz="1400" dirty="0"/>
              <a:t>Demonstrates </a:t>
            </a:r>
            <a:r>
              <a:rPr lang="en-US" sz="1400" b="1" dirty="0"/>
              <a:t>real-world, applied impact</a:t>
            </a:r>
            <a:r>
              <a:rPr lang="en-US" sz="1400" dirty="0"/>
              <a:t> </a:t>
            </a:r>
          </a:p>
          <a:p>
            <a:pPr marL="285750" indent="-228600" defTabSz="914400">
              <a:lnSpc>
                <a:spcPct val="90000"/>
              </a:lnSpc>
              <a:spcAft>
                <a:spcPts val="600"/>
              </a:spcAft>
              <a:buFont typeface="Arial" panose="020B0604020202020204" pitchFamily="34" charset="0"/>
              <a:buChar char="•"/>
            </a:pPr>
            <a:r>
              <a:rPr lang="en-US" sz="1400" dirty="0"/>
              <a:t>Strong </a:t>
            </a:r>
            <a:r>
              <a:rPr lang="en-US" sz="1400" b="1" dirty="0"/>
              <a:t>external partnerships </a:t>
            </a:r>
            <a:r>
              <a:rPr lang="en-US" sz="1400" dirty="0"/>
              <a:t>(</a:t>
            </a:r>
            <a:r>
              <a:rPr lang="en-US" sz="1400" dirty="0" err="1"/>
              <a:t>SkilledTradesBC</a:t>
            </a:r>
            <a:r>
              <a:rPr lang="en-US" sz="1400" dirty="0"/>
              <a:t> and BCcampus, Camosun College – other BC Trades institutions)</a:t>
            </a:r>
          </a:p>
        </p:txBody>
      </p:sp>
      <p:pic>
        <p:nvPicPr>
          <p:cNvPr id="7" name="Picture 6">
            <a:extLst>
              <a:ext uri="{FF2B5EF4-FFF2-40B4-BE49-F238E27FC236}">
                <a16:creationId xmlns:a16="http://schemas.microsoft.com/office/drawing/2014/main" id="{F9067832-5CF5-452B-DFA5-F9128FA22F51}"/>
              </a:ext>
            </a:extLst>
          </p:cNvPr>
          <p:cNvPicPr>
            <a:picLocks noChangeAspect="1"/>
          </p:cNvPicPr>
          <p:nvPr/>
        </p:nvPicPr>
        <p:blipFill>
          <a:blip r:embed="rId4"/>
          <a:srcRect l="3892" r="14742"/>
          <a:stretch>
            <a:fillRect/>
          </a:stretch>
        </p:blipFill>
        <p:spPr>
          <a:xfrm>
            <a:off x="3386461" y="-37"/>
            <a:ext cx="3724717"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Tree>
    <p:extLst>
      <p:ext uri="{BB962C8B-B14F-4D97-AF65-F5344CB8AC3E}">
        <p14:creationId xmlns:p14="http://schemas.microsoft.com/office/powerpoint/2010/main" val="249542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defRPr sz="4000" b="1">
                <a:solidFill>
                  <a:srgbClr val="800000"/>
                </a:solidFill>
              </a:defRPr>
            </a:pPr>
            <a:r>
              <a:t>Promotion &amp; Outreach</a:t>
            </a:r>
          </a:p>
        </p:txBody>
      </p:sp>
      <p:sp>
        <p:nvSpPr>
          <p:cNvPr id="4" name="TextBox 3"/>
          <p:cNvSpPr txBox="1"/>
          <p:nvPr/>
        </p:nvSpPr>
        <p:spPr>
          <a:xfrm>
            <a:off x="457200" y="1645920"/>
            <a:ext cx="1824282" cy="907941"/>
          </a:xfrm>
          <a:prstGeom prst="rect">
            <a:avLst/>
          </a:prstGeom>
          <a:noFill/>
        </p:spPr>
        <p:txBody>
          <a:bodyPr wrap="none">
            <a:spAutoFit/>
          </a:bodyPr>
          <a:lstStyle/>
          <a:p>
            <a:pPr marL="0" lvl="1">
              <a:spcAft>
                <a:spcPts val="600"/>
              </a:spcAft>
              <a:defRPr sz="1600" b="1"/>
            </a:pPr>
            <a:r>
              <a:rPr lang="en-CA" sz="1600" b="1" dirty="0">
                <a:solidFill>
                  <a:schemeClr val="tx2"/>
                </a:solidFill>
              </a:rPr>
              <a:t>Amplify Awareness</a:t>
            </a:r>
          </a:p>
          <a:p>
            <a:pPr marL="0" lvl="1">
              <a:spcAft>
                <a:spcPts val="600"/>
              </a:spcAft>
              <a:defRPr sz="1600" b="1"/>
            </a:pPr>
            <a:r>
              <a:rPr lang="en-CA" sz="1600" b="1" dirty="0"/>
              <a:t>Radio </a:t>
            </a:r>
            <a:r>
              <a:rPr sz="1600" b="1" dirty="0"/>
              <a:t>PSAs</a:t>
            </a:r>
            <a:br>
              <a:rPr sz="1600" b="1" dirty="0"/>
            </a:br>
            <a:r>
              <a:rPr sz="1600" b="1" dirty="0"/>
              <a:t>Campus media</a:t>
            </a:r>
          </a:p>
        </p:txBody>
      </p:sp>
      <p:sp>
        <p:nvSpPr>
          <p:cNvPr id="5" name="TextBox 4"/>
          <p:cNvSpPr txBox="1"/>
          <p:nvPr/>
        </p:nvSpPr>
        <p:spPr>
          <a:xfrm>
            <a:off x="2524947" y="1645920"/>
            <a:ext cx="2367251" cy="907941"/>
          </a:xfrm>
          <a:prstGeom prst="rect">
            <a:avLst/>
          </a:prstGeom>
          <a:noFill/>
        </p:spPr>
        <p:txBody>
          <a:bodyPr wrap="none">
            <a:spAutoFit/>
          </a:bodyPr>
          <a:lstStyle/>
          <a:p>
            <a:pPr>
              <a:spcAft>
                <a:spcPts val="600"/>
              </a:spcAft>
              <a:defRPr sz="1600" b="1"/>
            </a:pPr>
            <a:r>
              <a:rPr dirty="0">
                <a:solidFill>
                  <a:schemeClr val="tx2"/>
                </a:solidFill>
              </a:rPr>
              <a:t>Showcase &amp; Connect</a:t>
            </a:r>
            <a:endParaRPr lang="en-US" dirty="0">
              <a:solidFill>
                <a:schemeClr val="tx2"/>
              </a:solidFill>
            </a:endParaRPr>
          </a:p>
          <a:p>
            <a:pPr>
              <a:spcAft>
                <a:spcPts val="600"/>
              </a:spcAft>
              <a:defRPr sz="1600" b="1"/>
            </a:pPr>
            <a:r>
              <a:rPr sz="1600" dirty="0"/>
              <a:t>Events &amp; showcases</a:t>
            </a:r>
            <a:br>
              <a:rPr sz="1600" dirty="0"/>
            </a:br>
            <a:r>
              <a:rPr sz="1600" dirty="0"/>
              <a:t>Conference presentations</a:t>
            </a:r>
          </a:p>
        </p:txBody>
      </p:sp>
      <p:sp>
        <p:nvSpPr>
          <p:cNvPr id="6" name="TextBox 5"/>
          <p:cNvSpPr txBox="1"/>
          <p:nvPr/>
        </p:nvSpPr>
        <p:spPr>
          <a:xfrm>
            <a:off x="5135663" y="1645920"/>
            <a:ext cx="1387431" cy="907941"/>
          </a:xfrm>
          <a:prstGeom prst="rect">
            <a:avLst/>
          </a:prstGeom>
          <a:noFill/>
        </p:spPr>
        <p:txBody>
          <a:bodyPr wrap="none">
            <a:spAutoFit/>
          </a:bodyPr>
          <a:lstStyle/>
          <a:p>
            <a:pPr>
              <a:spcAft>
                <a:spcPts val="600"/>
              </a:spcAft>
              <a:defRPr sz="1600" b="1"/>
            </a:pPr>
            <a:r>
              <a:rPr dirty="0">
                <a:solidFill>
                  <a:schemeClr val="tx2"/>
                </a:solidFill>
              </a:rPr>
              <a:t>Tell the Story</a:t>
            </a:r>
            <a:endParaRPr lang="en-US" dirty="0">
              <a:solidFill>
                <a:schemeClr val="tx2"/>
              </a:solidFill>
            </a:endParaRPr>
          </a:p>
          <a:p>
            <a:pPr>
              <a:spcAft>
                <a:spcPts val="600"/>
              </a:spcAft>
              <a:defRPr sz="1600" b="1"/>
            </a:pPr>
            <a:r>
              <a:rPr sz="1600" b="1" dirty="0"/>
              <a:t>Impact</a:t>
            </a:r>
            <a:r>
              <a:rPr dirty="0"/>
              <a:t> stories</a:t>
            </a:r>
            <a:br>
              <a:rPr dirty="0"/>
            </a:br>
            <a:r>
              <a:rPr dirty="0"/>
              <a:t>Interviews</a:t>
            </a:r>
          </a:p>
        </p:txBody>
      </p:sp>
      <p:sp>
        <p:nvSpPr>
          <p:cNvPr id="7" name="TextBox 6"/>
          <p:cNvSpPr txBox="1"/>
          <p:nvPr/>
        </p:nvSpPr>
        <p:spPr>
          <a:xfrm>
            <a:off x="6766559" y="1645920"/>
            <a:ext cx="1643976" cy="907941"/>
          </a:xfrm>
          <a:prstGeom prst="rect">
            <a:avLst/>
          </a:prstGeom>
          <a:noFill/>
        </p:spPr>
        <p:txBody>
          <a:bodyPr wrap="none">
            <a:spAutoFit/>
          </a:bodyPr>
          <a:lstStyle/>
          <a:p>
            <a:pPr>
              <a:spcAft>
                <a:spcPts val="600"/>
              </a:spcAft>
              <a:defRPr sz="1600" b="1"/>
            </a:pPr>
            <a:r>
              <a:rPr dirty="0">
                <a:solidFill>
                  <a:schemeClr val="tx2"/>
                </a:solidFill>
              </a:rPr>
              <a:t>Extend Reach</a:t>
            </a:r>
            <a:endParaRPr lang="en-US" dirty="0">
              <a:solidFill>
                <a:schemeClr val="tx2"/>
              </a:solidFill>
            </a:endParaRPr>
          </a:p>
          <a:p>
            <a:pPr>
              <a:spcAft>
                <a:spcPts val="600"/>
              </a:spcAft>
              <a:defRPr sz="1600" b="1"/>
            </a:pPr>
            <a:r>
              <a:rPr dirty="0"/>
              <a:t>OER Commons</a:t>
            </a:r>
            <a:br>
              <a:rPr dirty="0"/>
            </a:br>
            <a:r>
              <a:rPr dirty="0"/>
              <a:t>YouTube playlists</a:t>
            </a:r>
          </a:p>
        </p:txBody>
      </p:sp>
      <p:sp>
        <p:nvSpPr>
          <p:cNvPr id="8" name="Rectangle 7"/>
          <p:cNvSpPr/>
          <p:nvPr/>
        </p:nvSpPr>
        <p:spPr>
          <a:xfrm>
            <a:off x="457200" y="3200400"/>
            <a:ext cx="8229600" cy="45720"/>
          </a:xfrm>
          <a:prstGeom prst="rect">
            <a:avLst/>
          </a:prstGeom>
          <a:solidFill>
            <a:srgbClr val="F0F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914401" y="3474720"/>
            <a:ext cx="7772400" cy="707886"/>
          </a:xfrm>
          <a:prstGeom prst="rect">
            <a:avLst/>
          </a:prstGeom>
          <a:noFill/>
        </p:spPr>
        <p:txBody>
          <a:bodyPr wrap="square">
            <a:spAutoFit/>
          </a:bodyPr>
          <a:lstStyle/>
          <a:p>
            <a:pPr>
              <a:defRPr sz="2000" b="1"/>
            </a:pPr>
            <a:r>
              <a:rPr lang="en-US" dirty="0" err="1"/>
              <a:t>OEGlobal</a:t>
            </a:r>
            <a:endParaRPr lang="en-US" dirty="0"/>
          </a:p>
          <a:p>
            <a:pPr>
              <a:defRPr sz="2000" b="1"/>
            </a:pPr>
            <a:r>
              <a:rPr dirty="0"/>
              <a:t>BC Open Education Community (BCOEC)</a:t>
            </a:r>
            <a:endParaRPr lang="en-US" dirty="0"/>
          </a:p>
        </p:txBody>
      </p:sp>
      <p:sp>
        <p:nvSpPr>
          <p:cNvPr id="10" name="TextBox 9"/>
          <p:cNvSpPr txBox="1"/>
          <p:nvPr/>
        </p:nvSpPr>
        <p:spPr>
          <a:xfrm>
            <a:off x="1329573" y="5170378"/>
            <a:ext cx="6484853" cy="830997"/>
          </a:xfrm>
          <a:prstGeom prst="rect">
            <a:avLst/>
          </a:prstGeom>
          <a:noFill/>
        </p:spPr>
        <p:txBody>
          <a:bodyPr wrap="none">
            <a:spAutoFit/>
          </a:bodyPr>
          <a:lstStyle/>
          <a:p>
            <a:pPr algn="ctr">
              <a:defRPr sz="1800" b="1"/>
            </a:pPr>
            <a:r>
              <a:rPr sz="2400" dirty="0">
                <a:solidFill>
                  <a:schemeClr val="tx2"/>
                </a:solidFill>
              </a:rPr>
              <a:t>Strengthening visibility, building community, and </a:t>
            </a:r>
            <a:endParaRPr lang="en-US" sz="2400" dirty="0">
              <a:solidFill>
                <a:schemeClr val="tx2"/>
              </a:solidFill>
            </a:endParaRPr>
          </a:p>
          <a:p>
            <a:pPr algn="ctr">
              <a:defRPr sz="1800" b="1"/>
            </a:pPr>
            <a:r>
              <a:rPr sz="2400" dirty="0">
                <a:solidFill>
                  <a:schemeClr val="tx2"/>
                </a:solidFill>
              </a:rPr>
              <a:t>aligning with provincial open education efforts</a:t>
            </a:r>
          </a:p>
        </p:txBody>
      </p:sp>
      <p:sp>
        <p:nvSpPr>
          <p:cNvPr id="12" name="TextBox 11">
            <a:extLst>
              <a:ext uri="{FF2B5EF4-FFF2-40B4-BE49-F238E27FC236}">
                <a16:creationId xmlns:a16="http://schemas.microsoft.com/office/drawing/2014/main" id="{6EC6C187-6A2B-448C-D899-1094BE710BD8}"/>
              </a:ext>
            </a:extLst>
          </p:cNvPr>
          <p:cNvSpPr txBox="1"/>
          <p:nvPr/>
        </p:nvSpPr>
        <p:spPr>
          <a:xfrm>
            <a:off x="914402" y="4205279"/>
            <a:ext cx="7772399" cy="707886"/>
          </a:xfrm>
          <a:prstGeom prst="rect">
            <a:avLst/>
          </a:prstGeom>
          <a:noFill/>
        </p:spPr>
        <p:txBody>
          <a:bodyPr wrap="square">
            <a:spAutoFit/>
          </a:bodyPr>
          <a:lstStyle/>
          <a:p>
            <a:pPr>
              <a:defRPr sz="2000" b="1"/>
            </a:pPr>
            <a:r>
              <a:rPr lang="en-US" dirty="0">
                <a:latin typeface="Abadi ExtraLight" panose="020F0502020204030204" pitchFamily="34" charset="0"/>
              </a:rPr>
              <a:t>Provincial engagement, BCcampus collaboration, and community-informed future planning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CA" sz="4700" b="1"/>
              <a:t>Community &amp; Collaboration</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BC98C0-861C-E7EF-5FC4-FF90AD380C30}"/>
              </a:ext>
            </a:extLst>
          </p:cNvPr>
          <p:cNvGraphicFramePr>
            <a:graphicFrameLocks noGrp="1"/>
          </p:cNvGraphicFramePr>
          <p:nvPr>
            <p:ph idx="1"/>
            <p:extLst>
              <p:ext uri="{D42A27DB-BD31-4B8C-83A1-F6EECF244321}">
                <p14:modId xmlns:p14="http://schemas.microsoft.com/office/powerpoint/2010/main" val="69735505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800000"/>
                </a:solidFill>
              </a:rPr>
              <a:t>Challenges &amp; Constraints</a:t>
            </a:r>
          </a:p>
        </p:txBody>
      </p:sp>
      <p:sp>
        <p:nvSpPr>
          <p:cNvPr id="3" name="Content Placeholder 2"/>
          <p:cNvSpPr>
            <a:spLocks noGrp="1"/>
          </p:cNvSpPr>
          <p:nvPr>
            <p:ph idx="1"/>
          </p:nvPr>
        </p:nvSpPr>
        <p:spPr>
          <a:xfrm>
            <a:off x="5153025" y="1562100"/>
            <a:ext cx="3228976" cy="4276725"/>
          </a:xfrm>
        </p:spPr>
        <p:txBody>
          <a:bodyPr vert="horz" lIns="91440" tIns="45720" rIns="91440" bIns="45720" rtlCol="0">
            <a:normAutofit/>
          </a:bodyPr>
          <a:lstStyle/>
          <a:p>
            <a:pPr marL="0" indent="0">
              <a:buNone/>
            </a:pPr>
            <a:r>
              <a:rPr lang="en-US" sz="2000" b="1" dirty="0">
                <a:solidFill>
                  <a:srgbClr val="1F497D"/>
                </a:solidFill>
              </a:rPr>
              <a:t>Current</a:t>
            </a:r>
          </a:p>
          <a:p>
            <a:pPr>
              <a:lnSpc>
                <a:spcPct val="90000"/>
              </a:lnSpc>
              <a:spcBef>
                <a:spcPts val="600"/>
              </a:spcBef>
              <a:spcAft>
                <a:spcPts val="600"/>
              </a:spcAft>
            </a:pPr>
            <a:r>
              <a:rPr sz="1900" dirty="0">
                <a:solidFill>
                  <a:srgbClr val="323232"/>
                </a:solidFill>
              </a:rPr>
              <a:t>End of ISP funding (March 31, 2026)</a:t>
            </a:r>
          </a:p>
          <a:p>
            <a:pPr>
              <a:lnSpc>
                <a:spcPct val="90000"/>
              </a:lnSpc>
              <a:spcBef>
                <a:spcPts val="600"/>
              </a:spcBef>
              <a:spcAft>
                <a:spcPts val="600"/>
              </a:spcAft>
            </a:pPr>
            <a:r>
              <a:rPr lang="en-US" sz="1900" dirty="0">
                <a:solidFill>
                  <a:srgbClr val="323232"/>
                </a:solidFill>
              </a:rPr>
              <a:t>Some H5P/plugins, custom CSS, etc. may not have been sustainable already – causing features to “break”</a:t>
            </a:r>
          </a:p>
          <a:p>
            <a:pPr>
              <a:lnSpc>
                <a:spcPct val="90000"/>
              </a:lnSpc>
              <a:spcBef>
                <a:spcPts val="600"/>
              </a:spcBef>
              <a:spcAft>
                <a:spcPts val="600"/>
              </a:spcAft>
            </a:pPr>
            <a:r>
              <a:rPr lang="en-US" sz="1900" dirty="0">
                <a:solidFill>
                  <a:srgbClr val="323232"/>
                </a:solidFill>
              </a:rPr>
              <a:t>Limited capacity for maintenance</a:t>
            </a:r>
            <a:endParaRPr sz="1900" dirty="0">
              <a:solidFill>
                <a:srgbClr val="323232"/>
              </a:solidFill>
            </a:endParaRPr>
          </a:p>
          <a:p>
            <a:pPr>
              <a:lnSpc>
                <a:spcPct val="90000"/>
              </a:lnSpc>
              <a:spcBef>
                <a:spcPts val="600"/>
              </a:spcBef>
              <a:spcAft>
                <a:spcPts val="600"/>
              </a:spcAft>
            </a:pPr>
            <a:r>
              <a:rPr sz="1900" dirty="0">
                <a:solidFill>
                  <a:srgbClr val="323232"/>
                </a:solidFill>
              </a:rPr>
              <a:t>Growing demand</a:t>
            </a:r>
            <a:endParaRPr lang="en-US" sz="1900" dirty="0">
              <a:solidFill>
                <a:srgbClr val="323232"/>
              </a:solidFill>
            </a:endParaRPr>
          </a:p>
        </p:txBody>
      </p:sp>
      <p:sp>
        <p:nvSpPr>
          <p:cNvPr id="4" name="Content Placeholder 2">
            <a:extLst>
              <a:ext uri="{FF2B5EF4-FFF2-40B4-BE49-F238E27FC236}">
                <a16:creationId xmlns:a16="http://schemas.microsoft.com/office/drawing/2014/main" id="{BA5C3CBF-D44C-8CF5-E3BE-A5EB08717CFB}"/>
              </a:ext>
            </a:extLst>
          </p:cNvPr>
          <p:cNvSpPr txBox="1">
            <a:spLocks/>
          </p:cNvSpPr>
          <p:nvPr/>
        </p:nvSpPr>
        <p:spPr>
          <a:xfrm>
            <a:off x="1038226" y="1562100"/>
            <a:ext cx="3228976"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1F497D"/>
                </a:solidFill>
              </a:rPr>
              <a:t>During</a:t>
            </a:r>
          </a:p>
          <a:p>
            <a:pPr>
              <a:spcBef>
                <a:spcPts val="600"/>
              </a:spcBef>
              <a:spcAft>
                <a:spcPts val="600"/>
              </a:spcAft>
            </a:pPr>
            <a:r>
              <a:rPr lang="en-US" sz="2000" dirty="0">
                <a:solidFill>
                  <a:srgbClr val="323232"/>
                </a:solidFill>
              </a:rPr>
              <a:t>Slow start – hiring took a long time (Oct-Dec 2023) after funding was available April 2023</a:t>
            </a:r>
          </a:p>
          <a:p>
            <a:pPr>
              <a:spcBef>
                <a:spcPts val="600"/>
              </a:spcBef>
              <a:spcAft>
                <a:spcPts val="600"/>
              </a:spcAft>
            </a:pPr>
            <a:r>
              <a:rPr lang="en-US" sz="2000" dirty="0">
                <a:solidFill>
                  <a:srgbClr val="323232"/>
                </a:solidFill>
              </a:rPr>
              <a:t>Establishing the Advisory board and subcommittee takes time (Mar/Apr 2024)</a:t>
            </a:r>
          </a:p>
          <a:p>
            <a:pPr>
              <a:spcBef>
                <a:spcPts val="600"/>
              </a:spcBef>
              <a:spcAft>
                <a:spcPts val="600"/>
              </a:spcAft>
            </a:pPr>
            <a:r>
              <a:rPr lang="en-US" sz="2000" dirty="0">
                <a:solidFill>
                  <a:srgbClr val="323232"/>
                </a:solidFill>
              </a:rPr>
              <a:t>Some resistance from other departments (Finance, Marcom, P &amp; C) until they knew who we were and what we were about – some initial direct introduction from leadership may have helped.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800000"/>
                </a:solidFill>
              </a:rPr>
              <a:t>Open Press 2.0</a:t>
            </a:r>
          </a:p>
        </p:txBody>
      </p:sp>
      <p:sp>
        <p:nvSpPr>
          <p:cNvPr id="3" name="Content Placeholder 2"/>
          <p:cNvSpPr>
            <a:spLocks noGrp="1"/>
          </p:cNvSpPr>
          <p:nvPr>
            <p:ph idx="1"/>
          </p:nvPr>
        </p:nvSpPr>
        <p:spPr>
          <a:xfrm>
            <a:off x="1000124" y="1600200"/>
            <a:ext cx="7200900" cy="4525963"/>
          </a:xfrm>
        </p:spPr>
        <p:txBody>
          <a:bodyPr/>
          <a:lstStyle/>
          <a:p>
            <a:r>
              <a:rPr lang="en-US" sz="2000" dirty="0">
                <a:solidFill>
                  <a:srgbClr val="323232"/>
                </a:solidFill>
              </a:rPr>
              <a:t>Keep core values and momentum of Open Press</a:t>
            </a:r>
          </a:p>
          <a:p>
            <a:r>
              <a:rPr sz="2000" dirty="0">
                <a:solidFill>
                  <a:srgbClr val="323232"/>
                </a:solidFill>
              </a:rPr>
              <a:t>Shift to scalable support model</a:t>
            </a:r>
          </a:p>
          <a:p>
            <a:r>
              <a:rPr sz="2000" dirty="0">
                <a:solidFill>
                  <a:srgbClr val="323232"/>
                </a:solidFill>
              </a:rPr>
              <a:t>Focus on sustainability and shared ownership</a:t>
            </a:r>
            <a:endParaRPr lang="en-US" sz="2000" dirty="0">
              <a:solidFill>
                <a:srgbClr val="323232"/>
              </a:solidFill>
            </a:endParaRPr>
          </a:p>
          <a:p>
            <a:r>
              <a:rPr lang="en-US" sz="2000" dirty="0">
                <a:solidFill>
                  <a:srgbClr val="323232"/>
                </a:solidFill>
              </a:rPr>
              <a:t>Find bridges for funding, resources, collaboration </a:t>
            </a:r>
            <a:endParaRPr sz="2000" dirty="0">
              <a:solidFill>
                <a:srgbClr val="323232"/>
              </a:solidFill>
            </a:endParaRPr>
          </a:p>
        </p:txBody>
      </p:sp>
      <p:sp>
        <p:nvSpPr>
          <p:cNvPr id="6" name="TextBox 5">
            <a:extLst>
              <a:ext uri="{FF2B5EF4-FFF2-40B4-BE49-F238E27FC236}">
                <a16:creationId xmlns:a16="http://schemas.microsoft.com/office/drawing/2014/main" id="{56C7F44F-0632-5910-0E31-13D84A85E31F}"/>
              </a:ext>
            </a:extLst>
          </p:cNvPr>
          <p:cNvSpPr txBox="1"/>
          <p:nvPr/>
        </p:nvSpPr>
        <p:spPr>
          <a:xfrm>
            <a:off x="942976" y="4401235"/>
            <a:ext cx="7200900" cy="646331"/>
          </a:xfrm>
          <a:prstGeom prst="rect">
            <a:avLst/>
          </a:prstGeom>
          <a:noFill/>
        </p:spPr>
        <p:txBody>
          <a:bodyPr wrap="square">
            <a:spAutoFit/>
          </a:bodyPr>
          <a:lstStyle/>
          <a:p>
            <a:r>
              <a:rPr lang="en-US" sz="1800" dirty="0">
                <a:solidFill>
                  <a:srgbClr val="1F497D"/>
                </a:solidFill>
              </a:rPr>
              <a:t>A survey was sent to project developers and OP stakeholders in March 2026 to determine needs/ interest and best way forward.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7531549" cy="646331"/>
          </a:xfrm>
          <a:prstGeom prst="rect">
            <a:avLst/>
          </a:prstGeom>
          <a:noFill/>
        </p:spPr>
        <p:txBody>
          <a:bodyPr wrap="none">
            <a:spAutoFit/>
          </a:bodyPr>
          <a:lstStyle/>
          <a:p>
            <a:pPr>
              <a:defRPr sz="3600" b="1">
                <a:solidFill>
                  <a:srgbClr val="800000"/>
                </a:solidFill>
              </a:defRPr>
            </a:pPr>
            <a:r>
              <a:rPr dirty="0"/>
              <a:t>OER Survey Key Findings (</a:t>
            </a:r>
            <a:r>
              <a:rPr lang="en-US" dirty="0"/>
              <a:t>March </a:t>
            </a:r>
            <a:r>
              <a:rPr dirty="0"/>
              <a:t>2026)</a:t>
            </a:r>
          </a:p>
        </p:txBody>
      </p:sp>
      <p:sp>
        <p:nvSpPr>
          <p:cNvPr id="4" name="TextBox 3"/>
          <p:cNvSpPr txBox="1"/>
          <p:nvPr/>
        </p:nvSpPr>
        <p:spPr>
          <a:xfrm>
            <a:off x="1496010" y="1645920"/>
            <a:ext cx="2619820" cy="1046440"/>
          </a:xfrm>
          <a:prstGeom prst="rect">
            <a:avLst/>
          </a:prstGeom>
          <a:noFill/>
        </p:spPr>
        <p:txBody>
          <a:bodyPr wrap="none">
            <a:spAutoFit/>
          </a:bodyPr>
          <a:lstStyle/>
          <a:p>
            <a:pPr>
              <a:defRPr sz="1800" b="1"/>
            </a:pPr>
            <a:r>
              <a:rPr dirty="0"/>
              <a:t>👥 </a:t>
            </a:r>
            <a:r>
              <a:rPr sz="2000" dirty="0"/>
              <a:t>Strong Engagement</a:t>
            </a:r>
          </a:p>
          <a:p>
            <a:pPr marL="400050" lvl="1" indent="-285750">
              <a:buFont typeface="Arial" panose="020B0604020202020204" pitchFamily="34" charset="0"/>
              <a:buChar char="•"/>
              <a:defRPr sz="1400"/>
            </a:pPr>
            <a:r>
              <a:rPr dirty="0"/>
              <a:t>100% use OER</a:t>
            </a:r>
            <a:endParaRPr lang="en-US" dirty="0"/>
          </a:p>
          <a:p>
            <a:pPr marL="400050" lvl="1" indent="-285750">
              <a:buFont typeface="Arial" panose="020B0604020202020204" pitchFamily="34" charset="0"/>
              <a:buChar char="•"/>
              <a:defRPr sz="1400"/>
            </a:pPr>
            <a:r>
              <a:rPr dirty="0"/>
              <a:t>88% create/adapt</a:t>
            </a:r>
            <a:endParaRPr lang="en-US" dirty="0"/>
          </a:p>
          <a:p>
            <a:pPr marL="400050" lvl="1" indent="-285750">
              <a:buFont typeface="Arial" panose="020B0604020202020204" pitchFamily="34" charset="0"/>
              <a:buChar char="•"/>
              <a:defRPr sz="1400"/>
            </a:pPr>
            <a:r>
              <a:rPr dirty="0"/>
              <a:t>98% support OER</a:t>
            </a:r>
          </a:p>
        </p:txBody>
      </p:sp>
      <p:sp>
        <p:nvSpPr>
          <p:cNvPr id="5" name="TextBox 4"/>
          <p:cNvSpPr txBox="1"/>
          <p:nvPr/>
        </p:nvSpPr>
        <p:spPr>
          <a:xfrm>
            <a:off x="4572000" y="1645920"/>
            <a:ext cx="2622321" cy="1046440"/>
          </a:xfrm>
          <a:prstGeom prst="rect">
            <a:avLst/>
          </a:prstGeom>
          <a:noFill/>
        </p:spPr>
        <p:txBody>
          <a:bodyPr wrap="none">
            <a:spAutoFit/>
          </a:bodyPr>
          <a:lstStyle/>
          <a:p>
            <a:pPr>
              <a:defRPr sz="1800" b="1"/>
            </a:pPr>
            <a:r>
              <a:rPr dirty="0"/>
              <a:t>🎓 </a:t>
            </a:r>
            <a:r>
              <a:rPr sz="2000" dirty="0"/>
              <a:t>Student Impact</a:t>
            </a:r>
          </a:p>
          <a:p>
            <a:pPr marL="400050" lvl="1" indent="-285750">
              <a:buFont typeface="Arial" panose="020B0604020202020204" pitchFamily="34" charset="0"/>
              <a:buChar char="•"/>
              <a:defRPr sz="1400"/>
            </a:pPr>
            <a:r>
              <a:rPr sz="1400" dirty="0"/>
              <a:t>↑ Access &amp; accessibility</a:t>
            </a:r>
            <a:endParaRPr lang="en-US" sz="1400" dirty="0"/>
          </a:p>
          <a:p>
            <a:pPr marL="400050" lvl="1" indent="-285750">
              <a:buFont typeface="Arial" panose="020B0604020202020204" pitchFamily="34" charset="0"/>
              <a:buChar char="•"/>
              <a:defRPr sz="1400"/>
            </a:pPr>
            <a:r>
              <a:rPr sz="1400" dirty="0"/>
              <a:t>↑ Engagement &amp; outcomes</a:t>
            </a:r>
            <a:endParaRPr lang="en-US" sz="1400" dirty="0"/>
          </a:p>
          <a:p>
            <a:pPr marL="400050" lvl="1" indent="-285750">
              <a:buFont typeface="Arial" panose="020B0604020202020204" pitchFamily="34" charset="0"/>
              <a:buChar char="•"/>
              <a:defRPr sz="1400"/>
            </a:pPr>
            <a:r>
              <a:rPr sz="1400" dirty="0"/>
              <a:t>Co-creation valued</a:t>
            </a:r>
          </a:p>
        </p:txBody>
      </p:sp>
      <p:sp>
        <p:nvSpPr>
          <p:cNvPr id="6" name="TextBox 5"/>
          <p:cNvSpPr txBox="1"/>
          <p:nvPr/>
        </p:nvSpPr>
        <p:spPr>
          <a:xfrm>
            <a:off x="1496010" y="3429000"/>
            <a:ext cx="2019912" cy="1046440"/>
          </a:xfrm>
          <a:prstGeom prst="rect">
            <a:avLst/>
          </a:prstGeom>
          <a:noFill/>
        </p:spPr>
        <p:txBody>
          <a:bodyPr wrap="none">
            <a:spAutoFit/>
          </a:bodyPr>
          <a:lstStyle/>
          <a:p>
            <a:pPr>
              <a:defRPr sz="1800" b="1"/>
            </a:pPr>
            <a:r>
              <a:rPr dirty="0"/>
              <a:t>🤝 </a:t>
            </a:r>
            <a:r>
              <a:rPr sz="2000" dirty="0"/>
              <a:t>Faculty Value</a:t>
            </a:r>
          </a:p>
          <a:p>
            <a:pPr marL="400050" lvl="1" indent="-285750">
              <a:buFont typeface="Arial" panose="020B0604020202020204" pitchFamily="34" charset="0"/>
              <a:buChar char="•"/>
              <a:defRPr sz="1400"/>
            </a:pPr>
            <a:r>
              <a:rPr sz="1400" dirty="0"/>
              <a:t>Improved teaching</a:t>
            </a:r>
            <a:endParaRPr lang="en-US" sz="1400" dirty="0"/>
          </a:p>
          <a:p>
            <a:pPr marL="400050" lvl="1" indent="-285750">
              <a:buFont typeface="Arial" panose="020B0604020202020204" pitchFamily="34" charset="0"/>
              <a:buChar char="•"/>
              <a:defRPr sz="1400"/>
            </a:pPr>
            <a:r>
              <a:rPr sz="1400" dirty="0"/>
              <a:t>More collaboration</a:t>
            </a:r>
            <a:endParaRPr lang="en-US" sz="1400" dirty="0"/>
          </a:p>
          <a:p>
            <a:pPr marL="400050" lvl="1" indent="-285750">
              <a:buFont typeface="Arial" panose="020B0604020202020204" pitchFamily="34" charset="0"/>
              <a:buChar char="•"/>
              <a:defRPr sz="1400"/>
            </a:pPr>
            <a:r>
              <a:rPr sz="1400" dirty="0"/>
              <a:t>Greater recognition</a:t>
            </a:r>
          </a:p>
        </p:txBody>
      </p:sp>
      <p:sp>
        <p:nvSpPr>
          <p:cNvPr id="7" name="TextBox 6"/>
          <p:cNvSpPr txBox="1"/>
          <p:nvPr/>
        </p:nvSpPr>
        <p:spPr>
          <a:xfrm>
            <a:off x="4572000" y="3474720"/>
            <a:ext cx="2364430" cy="1046440"/>
          </a:xfrm>
          <a:prstGeom prst="rect">
            <a:avLst/>
          </a:prstGeom>
          <a:noFill/>
        </p:spPr>
        <p:txBody>
          <a:bodyPr wrap="none">
            <a:spAutoFit/>
          </a:bodyPr>
          <a:lstStyle/>
          <a:p>
            <a:pPr>
              <a:defRPr sz="1800" b="1"/>
            </a:pPr>
            <a:r>
              <a:rPr sz="2000" dirty="0"/>
              <a:t>🔄 Sustainability</a:t>
            </a:r>
          </a:p>
          <a:p>
            <a:pPr marL="400050" lvl="1" indent="-285750">
              <a:buFont typeface="Arial" panose="020B0604020202020204" pitchFamily="34" charset="0"/>
              <a:buChar char="•"/>
              <a:defRPr sz="1400"/>
            </a:pPr>
            <a:r>
              <a:rPr sz="1400" dirty="0"/>
              <a:t>Regular updates needed</a:t>
            </a:r>
            <a:endParaRPr lang="en-US" sz="1400" dirty="0"/>
          </a:p>
          <a:p>
            <a:pPr marL="400050" lvl="1" indent="-285750">
              <a:buFont typeface="Arial" panose="020B0604020202020204" pitchFamily="34" charset="0"/>
              <a:buChar char="•"/>
              <a:defRPr sz="1400"/>
            </a:pPr>
            <a:r>
              <a:rPr sz="1400" dirty="0"/>
              <a:t>Moderate support</a:t>
            </a:r>
            <a:endParaRPr lang="en-US" sz="1400" dirty="0"/>
          </a:p>
          <a:p>
            <a:pPr marL="400050" lvl="1" indent="-285750">
              <a:buFont typeface="Arial" panose="020B0604020202020204" pitchFamily="34" charset="0"/>
              <a:buChar char="•"/>
              <a:defRPr sz="1400"/>
            </a:pPr>
            <a:r>
              <a:rPr sz="1400" dirty="0"/>
              <a:t>Shared model required</a:t>
            </a:r>
          </a:p>
        </p:txBody>
      </p:sp>
      <p:sp>
        <p:nvSpPr>
          <p:cNvPr id="8" name="TextBox 7"/>
          <p:cNvSpPr txBox="1"/>
          <p:nvPr/>
        </p:nvSpPr>
        <p:spPr>
          <a:xfrm>
            <a:off x="914400" y="4937760"/>
            <a:ext cx="7315200" cy="731520"/>
          </a:xfrm>
          <a:prstGeom prst="rect">
            <a:avLst/>
          </a:prstGeom>
          <a:noFill/>
        </p:spPr>
        <p:txBody>
          <a:bodyPr wrap="none">
            <a:spAutoFit/>
          </a:bodyPr>
          <a:lstStyle/>
          <a:p>
            <a:pPr algn="ctr">
              <a:defRPr sz="1800" b="1"/>
            </a:pPr>
            <a:r>
              <a:t>High impact and strong demand — requires sustainable institutional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86813"/>
            <a:ext cx="2954766" cy="6467113"/>
          </a:xfrm>
        </p:spPr>
        <p:txBody>
          <a:bodyPr>
            <a:normAutofit/>
          </a:bodyPr>
          <a:lstStyle/>
          <a:p>
            <a:pPr algn="r"/>
            <a:r>
              <a:rPr lang="en-CA" sz="4000" b="1" dirty="0">
                <a:solidFill>
                  <a:schemeClr val="tx2"/>
                </a:solidFill>
              </a:rPr>
              <a:t>Purpose &amp; Context</a:t>
            </a:r>
          </a:p>
        </p:txBody>
      </p:sp>
      <p:cxnSp>
        <p:nvCxnSpPr>
          <p:cNvPr id="30" name="Straight Connector 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4A65FD8-052A-1275-1E43-1B6F3E8C54CD}"/>
              </a:ext>
            </a:extLst>
          </p:cNvPr>
          <p:cNvGraphicFramePr>
            <a:graphicFrameLocks noGrp="1"/>
          </p:cNvGraphicFramePr>
          <p:nvPr>
            <p:ph idx="1"/>
            <p:extLst>
              <p:ext uri="{D42A27DB-BD31-4B8C-83A1-F6EECF244321}">
                <p14:modId xmlns:p14="http://schemas.microsoft.com/office/powerpoint/2010/main" val="2737144619"/>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800000"/>
                </a:solidFill>
              </a:rPr>
              <a:t>OP &amp; OEWG </a:t>
            </a:r>
            <a:r>
              <a:rPr sz="3600" b="1" dirty="0">
                <a:solidFill>
                  <a:srgbClr val="800000"/>
                </a:solidFill>
              </a:rPr>
              <a:t>Website as a Hub</a:t>
            </a:r>
          </a:p>
        </p:txBody>
      </p:sp>
      <p:sp>
        <p:nvSpPr>
          <p:cNvPr id="3" name="Content Placeholder 2"/>
          <p:cNvSpPr>
            <a:spLocks noGrp="1"/>
          </p:cNvSpPr>
          <p:nvPr>
            <p:ph idx="1"/>
          </p:nvPr>
        </p:nvSpPr>
        <p:spPr/>
        <p:txBody>
          <a:bodyPr/>
          <a:lstStyle/>
          <a:p>
            <a:r>
              <a:rPr sz="2000" b="1" dirty="0">
                <a:solidFill>
                  <a:srgbClr val="1F497D"/>
                </a:solidFill>
              </a:rPr>
              <a:t>Funding opportunities</a:t>
            </a:r>
            <a:r>
              <a:rPr lang="en-US" sz="2000" b="1" dirty="0">
                <a:solidFill>
                  <a:srgbClr val="1F497D"/>
                </a:solidFill>
              </a:rPr>
              <a:t> in BC</a:t>
            </a:r>
            <a:r>
              <a:rPr lang="en-US" sz="2000" dirty="0">
                <a:solidFill>
                  <a:srgbClr val="323232"/>
                </a:solidFill>
              </a:rPr>
              <a:t>: </a:t>
            </a:r>
            <a:br>
              <a:rPr lang="en-US" sz="2000" dirty="0">
                <a:solidFill>
                  <a:srgbClr val="323232"/>
                </a:solidFill>
              </a:rPr>
            </a:br>
            <a:r>
              <a:rPr lang="en-US" sz="1800" dirty="0">
                <a:solidFill>
                  <a:srgbClr val="323232"/>
                </a:solidFill>
                <a:hlinkClick r:id="rId2">
                  <a:extLst>
                    <a:ext uri="{A12FA001-AC4F-418D-AE19-62706E023703}">
                      <ahyp:hlinkClr xmlns:ahyp="http://schemas.microsoft.com/office/drawing/2018/hyperlinkcolor" val="tx"/>
                    </a:ext>
                  </a:extLst>
                </a:hlinkClick>
              </a:rPr>
              <a:t>https://openpress.trubox.ca/the-future-of-tru-open-press/</a:t>
            </a:r>
            <a:r>
              <a:rPr lang="en-US" sz="1800" dirty="0">
                <a:solidFill>
                  <a:srgbClr val="323232"/>
                </a:solidFill>
              </a:rPr>
              <a:t> </a:t>
            </a:r>
            <a:endParaRPr sz="1800" dirty="0">
              <a:solidFill>
                <a:srgbClr val="323232"/>
              </a:solidFill>
            </a:endParaRPr>
          </a:p>
          <a:p>
            <a:r>
              <a:rPr sz="2000" b="1" dirty="0">
                <a:solidFill>
                  <a:srgbClr val="1F497D"/>
                </a:solidFill>
              </a:rPr>
              <a:t>Development guidance</a:t>
            </a:r>
            <a:r>
              <a:rPr lang="en-US" sz="2000" dirty="0">
                <a:solidFill>
                  <a:srgbClr val="323232"/>
                </a:solidFill>
              </a:rPr>
              <a:t>: </a:t>
            </a:r>
            <a:br>
              <a:rPr lang="en-US" sz="2000" dirty="0">
                <a:solidFill>
                  <a:srgbClr val="323232"/>
                </a:solidFill>
              </a:rPr>
            </a:br>
            <a:r>
              <a:rPr lang="en-US" sz="1800" dirty="0">
                <a:solidFill>
                  <a:srgbClr val="323232"/>
                </a:solidFill>
                <a:hlinkClick r:id="rId3">
                  <a:extLst>
                    <a:ext uri="{A12FA001-AC4F-418D-AE19-62706E023703}">
                      <ahyp:hlinkClr xmlns:ahyp="http://schemas.microsoft.com/office/drawing/2018/hyperlinkcolor" val="tx"/>
                    </a:ext>
                  </a:extLst>
                </a:hlinkClick>
              </a:rPr>
              <a:t>https://openpress.trubox.ca/creator-resources/</a:t>
            </a:r>
            <a:r>
              <a:rPr lang="en-US" sz="1800" dirty="0">
                <a:solidFill>
                  <a:srgbClr val="323232"/>
                </a:solidFill>
              </a:rPr>
              <a:t> </a:t>
            </a:r>
            <a:endParaRPr sz="1800" dirty="0">
              <a:solidFill>
                <a:srgbClr val="323232"/>
              </a:solidFill>
            </a:endParaRPr>
          </a:p>
          <a:p>
            <a:r>
              <a:rPr sz="2000" b="1" dirty="0">
                <a:solidFill>
                  <a:srgbClr val="1F497D"/>
                </a:solidFill>
              </a:rPr>
              <a:t>Promotion and dissemination resources</a:t>
            </a:r>
            <a:r>
              <a:rPr lang="en-US" sz="2000" dirty="0">
                <a:solidFill>
                  <a:srgbClr val="323232"/>
                </a:solidFill>
              </a:rPr>
              <a:t>: </a:t>
            </a:r>
            <a:br>
              <a:rPr lang="en-US" sz="2000" dirty="0">
                <a:solidFill>
                  <a:srgbClr val="323232"/>
                </a:solidFill>
              </a:rPr>
            </a:br>
            <a:r>
              <a:rPr lang="en-US" sz="1800" dirty="0">
                <a:solidFill>
                  <a:srgbClr val="323232"/>
                </a:solidFill>
                <a:hlinkClick r:id="rId4">
                  <a:extLst>
                    <a:ext uri="{A12FA001-AC4F-418D-AE19-62706E023703}">
                      <ahyp:hlinkClr xmlns:ahyp="http://schemas.microsoft.com/office/drawing/2018/hyperlinkcolor" val="tx"/>
                    </a:ext>
                  </a:extLst>
                </a:hlinkClick>
              </a:rPr>
              <a:t>https://openpress.trubox.ca/the-future-of-tru-open-press/canadian-oer-project-dissemination-guide/</a:t>
            </a:r>
            <a:r>
              <a:rPr lang="en-US" sz="1800" dirty="0">
                <a:solidFill>
                  <a:srgbClr val="323232"/>
                </a:solidFill>
              </a:rPr>
              <a:t> </a:t>
            </a:r>
            <a:endParaRPr sz="1800" dirty="0">
              <a:solidFill>
                <a:srgbClr val="32323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800000"/>
                </a:solidFill>
              </a:rPr>
              <a:t>Opportunities for OEWG</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b="1" dirty="0"/>
              <a:t>Promote &amp; Share Resources, Knowledge, Training</a:t>
            </a:r>
          </a:p>
          <a:p>
            <a:r>
              <a:rPr lang="en-US" sz="2000" dirty="0"/>
              <a:t>Workshops, showcases, and lunch &amp; learns (volunteers ?)</a:t>
            </a:r>
          </a:p>
          <a:p>
            <a:r>
              <a:rPr lang="en-US" sz="2000" dirty="0"/>
              <a:t>Curated guides, toolkits, and examples </a:t>
            </a:r>
          </a:p>
          <a:p>
            <a:r>
              <a:rPr lang="en-US" sz="2000" dirty="0"/>
              <a:t>Central hub (Open Press/ OEWG website) for access and support </a:t>
            </a:r>
            <a:br>
              <a:rPr lang="en-US" sz="2000" dirty="0"/>
            </a:br>
            <a:endParaRPr lang="en-US" sz="2000" dirty="0"/>
          </a:p>
          <a:p>
            <a:pPr marL="0" indent="0">
              <a:buNone/>
            </a:pPr>
            <a:r>
              <a:rPr lang="en-US" sz="2000" b="1" dirty="0"/>
              <a:t>Support Adoption</a:t>
            </a:r>
          </a:p>
          <a:p>
            <a:r>
              <a:rPr lang="en-US" sz="2000" dirty="0"/>
              <a:t>Share ready-to-use OER across departments </a:t>
            </a:r>
          </a:p>
          <a:p>
            <a:r>
              <a:rPr lang="en-US" sz="2000" dirty="0"/>
              <a:t>Highlight adaptable resources and success stories </a:t>
            </a:r>
          </a:p>
          <a:p>
            <a:r>
              <a:rPr lang="en-US" sz="2000" dirty="0"/>
              <a:t>Encourage low-barrier entry points (adopt, adapt, remix) </a:t>
            </a:r>
            <a:br>
              <a:rPr lang="en-US" sz="2000" dirty="0"/>
            </a:br>
            <a:endParaRPr lang="en-US" sz="2000" dirty="0"/>
          </a:p>
          <a:p>
            <a:pPr marL="0" indent="0">
              <a:buNone/>
            </a:pPr>
            <a:r>
              <a:rPr lang="en-US" sz="2000" b="1" dirty="0"/>
              <a:t>Strengthen Open Culture</a:t>
            </a:r>
          </a:p>
          <a:p>
            <a:r>
              <a:rPr lang="en-US" sz="2000" dirty="0"/>
              <a:t>Normalize OER and open pedagogy practices </a:t>
            </a:r>
          </a:p>
          <a:p>
            <a:r>
              <a:rPr lang="en-US" sz="2000" dirty="0"/>
              <a:t>Recognize and celebrate open work (awards, showcases) </a:t>
            </a:r>
          </a:p>
          <a:p>
            <a:r>
              <a:rPr lang="en-US" sz="2000" dirty="0"/>
              <a:t>Embed openness into teaching, learning, and scholarship </a:t>
            </a:r>
            <a:br>
              <a:rPr lang="en-US" sz="2000" dirty="0"/>
            </a:br>
            <a:endParaRPr lang="en-US" sz="2000" dirty="0"/>
          </a:p>
          <a:p>
            <a:pPr marL="0" indent="0">
              <a:buNone/>
            </a:pPr>
            <a:r>
              <a:rPr lang="en-US" sz="2000" b="1" dirty="0"/>
              <a:t>Collaboration</a:t>
            </a:r>
          </a:p>
          <a:p>
            <a:r>
              <a:rPr lang="en-US" sz="2000" dirty="0"/>
              <a:t>Connect faculty, staff, students, and partners </a:t>
            </a:r>
          </a:p>
          <a:p>
            <a:r>
              <a:rPr lang="en-US" sz="2000" dirty="0"/>
              <a:t>Foster cross-disciplinary and cross-institutional work </a:t>
            </a:r>
          </a:p>
          <a:p>
            <a:r>
              <a:rPr lang="en-US" sz="2000" dirty="0"/>
              <a:t>Engage with provincial and national open education communities</a:t>
            </a:r>
          </a:p>
          <a:p>
            <a:endParaRPr sz="2000" dirty="0">
              <a:solidFill>
                <a:srgbClr val="32323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lgn="ctr">
              <a:defRPr sz="3400" b="1">
                <a:solidFill>
                  <a:srgbClr val="800000"/>
                </a:solidFill>
              </a:defRPr>
            </a:pPr>
            <a:r>
              <a:rPr dirty="0"/>
              <a:t>What Made Open Press Work</a:t>
            </a:r>
          </a:p>
        </p:txBody>
      </p:sp>
      <p:sp>
        <p:nvSpPr>
          <p:cNvPr id="4" name="TextBox 3"/>
          <p:cNvSpPr txBox="1"/>
          <p:nvPr/>
        </p:nvSpPr>
        <p:spPr>
          <a:xfrm>
            <a:off x="457200" y="1097280"/>
            <a:ext cx="8229600" cy="548640"/>
          </a:xfrm>
          <a:prstGeom prst="rect">
            <a:avLst/>
          </a:prstGeom>
          <a:noFill/>
        </p:spPr>
        <p:txBody>
          <a:bodyPr wrap="none">
            <a:spAutoFit/>
          </a:bodyPr>
          <a:lstStyle/>
          <a:p>
            <a:pPr algn="ctr">
              <a:defRPr sz="1800"/>
            </a:pPr>
            <a:r>
              <a:t>Key practices behind success</a:t>
            </a:r>
          </a:p>
        </p:txBody>
      </p:sp>
      <p:sp>
        <p:nvSpPr>
          <p:cNvPr id="5" name="TextBox 4"/>
          <p:cNvSpPr txBox="1"/>
          <p:nvPr/>
        </p:nvSpPr>
        <p:spPr>
          <a:xfrm>
            <a:off x="1628777" y="2137469"/>
            <a:ext cx="2943225" cy="4031873"/>
          </a:xfrm>
          <a:prstGeom prst="rect">
            <a:avLst/>
          </a:prstGeom>
          <a:noFill/>
        </p:spPr>
        <p:txBody>
          <a:bodyPr wrap="square">
            <a:spAutoFit/>
          </a:bodyPr>
          <a:lstStyle/>
          <a:p>
            <a:pPr>
              <a:defRPr sz="1800" b="1"/>
            </a:pPr>
            <a:r>
              <a:rPr dirty="0"/>
              <a:t>🤝 Relational Support</a:t>
            </a:r>
          </a:p>
          <a:p>
            <a:pPr marL="742950" lvl="1" indent="-285750">
              <a:buFont typeface="Arial" panose="020B0604020202020204" pitchFamily="34" charset="0"/>
              <a:buChar char="•"/>
              <a:defRPr sz="1400"/>
            </a:pPr>
            <a:r>
              <a:rPr dirty="0"/>
              <a:t>High-touch, responsive</a:t>
            </a:r>
            <a:endParaRPr lang="en-US" dirty="0"/>
          </a:p>
          <a:p>
            <a:pPr marL="742950" lvl="1" indent="-285750">
              <a:buFont typeface="Arial" panose="020B0604020202020204" pitchFamily="34" charset="0"/>
              <a:buChar char="•"/>
              <a:defRPr sz="1400"/>
            </a:pPr>
            <a:r>
              <a:rPr dirty="0"/>
              <a:t>Met developers where they were</a:t>
            </a:r>
            <a:endParaRPr lang="en-US" dirty="0"/>
          </a:p>
          <a:p>
            <a:pPr marL="742950" lvl="1" indent="-285750">
              <a:buFont typeface="Arial" panose="020B0604020202020204" pitchFamily="34" charset="0"/>
              <a:buChar char="•"/>
              <a:defRPr sz="1400"/>
            </a:pPr>
            <a:r>
              <a:rPr lang="en-US" dirty="0"/>
              <a:t>Standardized, customizable templates to start with</a:t>
            </a:r>
          </a:p>
          <a:p>
            <a:pPr marL="742950" lvl="1" indent="-285750">
              <a:buFont typeface="Arial" panose="020B0604020202020204" pitchFamily="34" charset="0"/>
              <a:buChar char="•"/>
              <a:defRPr sz="1400"/>
            </a:pPr>
            <a:r>
              <a:rPr lang="en-US" dirty="0"/>
              <a:t>Early training and consultation</a:t>
            </a:r>
          </a:p>
          <a:p>
            <a:pPr marL="742950" lvl="1" indent="-285750">
              <a:buFont typeface="Arial" panose="020B0604020202020204" pitchFamily="34" charset="0"/>
              <a:buChar char="•"/>
              <a:defRPr sz="1400"/>
            </a:pPr>
            <a:r>
              <a:rPr lang="en-US" dirty="0"/>
              <a:t>Setting task expectations and timelines with all team members</a:t>
            </a:r>
          </a:p>
          <a:p>
            <a:pPr marL="742950" lvl="1" indent="-285750">
              <a:buFont typeface="Arial" panose="020B0604020202020204" pitchFamily="34" charset="0"/>
              <a:buChar char="•"/>
              <a:defRPr sz="1400"/>
            </a:pPr>
            <a:r>
              <a:rPr lang="en-US" dirty="0"/>
              <a:t>Frequent check-ins, meetings can be called by any team member</a:t>
            </a:r>
          </a:p>
          <a:p>
            <a:pPr marL="742950" lvl="1" indent="-285750">
              <a:buFont typeface="Arial" panose="020B0604020202020204" pitchFamily="34" charset="0"/>
              <a:buChar char="•"/>
              <a:defRPr sz="1400"/>
            </a:pPr>
            <a:r>
              <a:rPr lang="en-US" dirty="0"/>
              <a:t>Allowing some overlap of tasks over positions as individual interest and schedules permitted. </a:t>
            </a:r>
            <a:endParaRPr dirty="0"/>
          </a:p>
        </p:txBody>
      </p:sp>
      <p:sp>
        <p:nvSpPr>
          <p:cNvPr id="6" name="TextBox 5"/>
          <p:cNvSpPr txBox="1"/>
          <p:nvPr/>
        </p:nvSpPr>
        <p:spPr>
          <a:xfrm>
            <a:off x="4572002" y="2137469"/>
            <a:ext cx="3124200" cy="800219"/>
          </a:xfrm>
          <a:prstGeom prst="rect">
            <a:avLst/>
          </a:prstGeom>
          <a:noFill/>
        </p:spPr>
        <p:txBody>
          <a:bodyPr wrap="square">
            <a:spAutoFit/>
          </a:bodyPr>
          <a:lstStyle/>
          <a:p>
            <a:pPr>
              <a:defRPr sz="1800" b="1"/>
            </a:pPr>
            <a:r>
              <a:rPr dirty="0"/>
              <a:t>🧠 Student-as-Partner</a:t>
            </a:r>
          </a:p>
          <a:p>
            <a:pPr marL="742950" lvl="1" indent="-285750">
              <a:buFont typeface="Arial" panose="020B0604020202020204" pitchFamily="34" charset="0"/>
              <a:buChar char="•"/>
              <a:defRPr sz="1400"/>
            </a:pPr>
            <a:r>
              <a:rPr dirty="0"/>
              <a:t>Students as co-authors</a:t>
            </a:r>
            <a:endParaRPr lang="en-US" dirty="0"/>
          </a:p>
          <a:p>
            <a:pPr marL="742950" lvl="1" indent="-285750">
              <a:buFont typeface="Arial" panose="020B0604020202020204" pitchFamily="34" charset="0"/>
              <a:buChar char="•"/>
              <a:defRPr sz="1400"/>
            </a:pPr>
            <a:r>
              <a:rPr dirty="0"/>
              <a:t>RA + journal contributions</a:t>
            </a:r>
          </a:p>
        </p:txBody>
      </p:sp>
      <p:sp>
        <p:nvSpPr>
          <p:cNvPr id="7" name="TextBox 6"/>
          <p:cNvSpPr txBox="1"/>
          <p:nvPr/>
        </p:nvSpPr>
        <p:spPr>
          <a:xfrm>
            <a:off x="4572002" y="3120094"/>
            <a:ext cx="2943225" cy="1015663"/>
          </a:xfrm>
          <a:prstGeom prst="rect">
            <a:avLst/>
          </a:prstGeom>
          <a:noFill/>
        </p:spPr>
        <p:txBody>
          <a:bodyPr wrap="square">
            <a:spAutoFit/>
          </a:bodyPr>
          <a:lstStyle/>
          <a:p>
            <a:pPr>
              <a:defRPr sz="1800" b="1"/>
            </a:pPr>
            <a:r>
              <a:rPr dirty="0"/>
              <a:t>🧩 Flexible Workflows</a:t>
            </a:r>
          </a:p>
          <a:p>
            <a:pPr marL="742950" lvl="1" indent="-285750">
              <a:buFont typeface="Arial" panose="020B0604020202020204" pitchFamily="34" charset="0"/>
              <a:buChar char="•"/>
              <a:defRPr sz="1400"/>
            </a:pPr>
            <a:r>
              <a:rPr dirty="0"/>
              <a:t>Iterative, adaptable</a:t>
            </a:r>
            <a:r>
              <a:rPr lang="en-US" dirty="0"/>
              <a:t>, flexible</a:t>
            </a:r>
          </a:p>
          <a:p>
            <a:pPr marL="742950" lvl="1" indent="-285750">
              <a:buFont typeface="Arial" panose="020B0604020202020204" pitchFamily="34" charset="0"/>
              <a:buChar char="•"/>
              <a:defRPr sz="1400"/>
            </a:pPr>
            <a:r>
              <a:rPr dirty="0"/>
              <a:t>Not rigid or linear</a:t>
            </a:r>
          </a:p>
        </p:txBody>
      </p:sp>
      <p:sp>
        <p:nvSpPr>
          <p:cNvPr id="8" name="TextBox 7"/>
          <p:cNvSpPr txBox="1"/>
          <p:nvPr/>
        </p:nvSpPr>
        <p:spPr>
          <a:xfrm>
            <a:off x="4572002" y="4100695"/>
            <a:ext cx="2943225" cy="1661993"/>
          </a:xfrm>
          <a:prstGeom prst="rect">
            <a:avLst/>
          </a:prstGeom>
          <a:noFill/>
        </p:spPr>
        <p:txBody>
          <a:bodyPr wrap="square">
            <a:spAutoFit/>
          </a:bodyPr>
          <a:lstStyle/>
          <a:p>
            <a:pPr>
              <a:defRPr sz="1800" b="1"/>
            </a:pPr>
            <a:r>
              <a:rPr dirty="0"/>
              <a:t>🌐 Open Sharing</a:t>
            </a:r>
          </a:p>
          <a:p>
            <a:pPr marL="742950" lvl="1" indent="-285750">
              <a:buFont typeface="Arial" panose="020B0604020202020204" pitchFamily="34" charset="0"/>
              <a:buChar char="•"/>
              <a:defRPr sz="1400"/>
            </a:pPr>
            <a:r>
              <a:rPr dirty="0"/>
              <a:t>Active promotion</a:t>
            </a:r>
            <a:endParaRPr lang="en-US" dirty="0"/>
          </a:p>
          <a:p>
            <a:pPr marL="742950" lvl="1" indent="-285750">
              <a:buFont typeface="Arial" panose="020B0604020202020204" pitchFamily="34" charset="0"/>
              <a:buChar char="•"/>
              <a:defRPr sz="1400"/>
            </a:pPr>
            <a:r>
              <a:rPr lang="en-US" dirty="0"/>
              <a:t>Dissemination brainstorm, planning during project development and afterwards</a:t>
            </a:r>
          </a:p>
          <a:p>
            <a:pPr marL="742950" lvl="1" indent="-285750">
              <a:buFont typeface="Arial" panose="020B0604020202020204" pitchFamily="34" charset="0"/>
              <a:buChar char="•"/>
              <a:defRPr sz="1400"/>
            </a:pPr>
            <a:r>
              <a:rPr dirty="0"/>
              <a:t>OER Commons, YouTube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lgn="ctr">
              <a:defRPr sz="3400" b="1">
                <a:solidFill>
                  <a:srgbClr val="800000"/>
                </a:solidFill>
              </a:defRPr>
            </a:pPr>
            <a:r>
              <a:t>What We Carry Forward</a:t>
            </a:r>
          </a:p>
        </p:txBody>
      </p:sp>
      <p:sp>
        <p:nvSpPr>
          <p:cNvPr id="4" name="TextBox 3"/>
          <p:cNvSpPr txBox="1"/>
          <p:nvPr/>
        </p:nvSpPr>
        <p:spPr>
          <a:xfrm>
            <a:off x="457200" y="1097280"/>
            <a:ext cx="8229600" cy="548640"/>
          </a:xfrm>
          <a:prstGeom prst="rect">
            <a:avLst/>
          </a:prstGeom>
          <a:noFill/>
        </p:spPr>
        <p:txBody>
          <a:bodyPr wrap="none">
            <a:spAutoFit/>
          </a:bodyPr>
          <a:lstStyle/>
          <a:p>
            <a:pPr algn="ctr">
              <a:defRPr sz="1800"/>
            </a:pPr>
            <a:r>
              <a:t>Adapting practices for a low-resource environment</a:t>
            </a:r>
          </a:p>
        </p:txBody>
      </p:sp>
      <p:sp>
        <p:nvSpPr>
          <p:cNvPr id="5" name="TextBox 4"/>
          <p:cNvSpPr txBox="1"/>
          <p:nvPr/>
        </p:nvSpPr>
        <p:spPr>
          <a:xfrm>
            <a:off x="1762126" y="2268855"/>
            <a:ext cx="2809875" cy="800219"/>
          </a:xfrm>
          <a:prstGeom prst="rect">
            <a:avLst/>
          </a:prstGeom>
          <a:noFill/>
        </p:spPr>
        <p:txBody>
          <a:bodyPr wrap="square">
            <a:spAutoFit/>
          </a:bodyPr>
          <a:lstStyle/>
          <a:p>
            <a:pPr>
              <a:defRPr sz="1800" b="1"/>
            </a:pPr>
            <a:r>
              <a:rPr dirty="0"/>
              <a:t>🤝 Targeted Support</a:t>
            </a:r>
          </a:p>
          <a:p>
            <a:pPr marL="742950" lvl="1" indent="-285750">
              <a:buFont typeface="Arial" panose="020B0604020202020204" pitchFamily="34" charset="0"/>
              <a:buChar char="•"/>
              <a:defRPr sz="1400"/>
            </a:pPr>
            <a:r>
              <a:rPr dirty="0"/>
              <a:t>High-impact touchpoints</a:t>
            </a:r>
            <a:endParaRPr lang="en-US" dirty="0"/>
          </a:p>
          <a:p>
            <a:pPr marL="742950" lvl="1" indent="-285750">
              <a:buFont typeface="Arial" panose="020B0604020202020204" pitchFamily="34" charset="0"/>
              <a:buChar char="•"/>
              <a:defRPr sz="1400"/>
            </a:pPr>
            <a:r>
              <a:rPr dirty="0"/>
              <a:t>Strategic vs full-service</a:t>
            </a:r>
          </a:p>
        </p:txBody>
      </p:sp>
      <p:sp>
        <p:nvSpPr>
          <p:cNvPr id="6" name="TextBox 5"/>
          <p:cNvSpPr txBox="1"/>
          <p:nvPr/>
        </p:nvSpPr>
        <p:spPr>
          <a:xfrm>
            <a:off x="4572000" y="2268855"/>
            <a:ext cx="3181349" cy="800219"/>
          </a:xfrm>
          <a:prstGeom prst="rect">
            <a:avLst/>
          </a:prstGeom>
          <a:noFill/>
        </p:spPr>
        <p:txBody>
          <a:bodyPr wrap="square">
            <a:spAutoFit/>
          </a:bodyPr>
          <a:lstStyle/>
          <a:p>
            <a:pPr>
              <a:defRPr sz="1800" b="1"/>
            </a:pPr>
            <a:r>
              <a:rPr dirty="0"/>
              <a:t>🎓 Learner Integration</a:t>
            </a:r>
          </a:p>
          <a:p>
            <a:pPr marL="742950" lvl="1" indent="-285750">
              <a:buFont typeface="Arial" panose="020B0604020202020204" pitchFamily="34" charset="0"/>
              <a:buChar char="•"/>
              <a:defRPr sz="1400"/>
            </a:pPr>
            <a:r>
              <a:rPr dirty="0"/>
              <a:t>Embed student contributions</a:t>
            </a:r>
            <a:endParaRPr lang="en-US" dirty="0"/>
          </a:p>
          <a:p>
            <a:pPr marL="742950" lvl="1" indent="-285750">
              <a:buFont typeface="Arial" panose="020B0604020202020204" pitchFamily="34" charset="0"/>
              <a:buChar char="•"/>
              <a:defRPr sz="1400"/>
            </a:pPr>
            <a:r>
              <a:rPr dirty="0"/>
              <a:t>Where feasible</a:t>
            </a:r>
          </a:p>
        </p:txBody>
      </p:sp>
      <p:sp>
        <p:nvSpPr>
          <p:cNvPr id="7" name="TextBox 6"/>
          <p:cNvSpPr txBox="1"/>
          <p:nvPr/>
        </p:nvSpPr>
        <p:spPr>
          <a:xfrm>
            <a:off x="1762125" y="3482103"/>
            <a:ext cx="2809875" cy="2739211"/>
          </a:xfrm>
          <a:prstGeom prst="rect">
            <a:avLst/>
          </a:prstGeom>
          <a:noFill/>
        </p:spPr>
        <p:txBody>
          <a:bodyPr wrap="square">
            <a:spAutoFit/>
          </a:bodyPr>
          <a:lstStyle/>
          <a:p>
            <a:pPr>
              <a:defRPr sz="1800" b="1"/>
            </a:pPr>
            <a:r>
              <a:rPr dirty="0"/>
              <a:t>🧩 Modular Development</a:t>
            </a:r>
          </a:p>
          <a:p>
            <a:pPr marL="742950" lvl="1" indent="-285750">
              <a:buFont typeface="Arial" panose="020B0604020202020204" pitchFamily="34" charset="0"/>
              <a:buChar char="•"/>
              <a:defRPr sz="1400"/>
            </a:pPr>
            <a:r>
              <a:rPr dirty="0"/>
              <a:t>Reusable, adaptable content</a:t>
            </a:r>
            <a:r>
              <a:rPr lang="en-US" dirty="0"/>
              <a:t>? </a:t>
            </a:r>
          </a:p>
          <a:p>
            <a:pPr marL="742950" lvl="1" indent="-285750">
              <a:buFont typeface="Arial" panose="020B0604020202020204" pitchFamily="34" charset="0"/>
              <a:buChar char="•"/>
              <a:defRPr sz="1400"/>
            </a:pPr>
            <a:r>
              <a:rPr lang="en-US" dirty="0"/>
              <a:t>Standardized customizable templates to start with? </a:t>
            </a:r>
          </a:p>
          <a:p>
            <a:pPr marL="742950" lvl="1" indent="-285750">
              <a:buFont typeface="Arial" panose="020B0604020202020204" pitchFamily="34" charset="0"/>
              <a:buChar char="•"/>
              <a:defRPr sz="1400"/>
            </a:pPr>
            <a:r>
              <a:rPr dirty="0"/>
              <a:t>Phased workflows</a:t>
            </a:r>
            <a:r>
              <a:rPr lang="en-US" dirty="0"/>
              <a:t>, but early team consultation (can courses become mini projects in and of themselves with dedicated teams?) </a:t>
            </a:r>
            <a:endParaRPr dirty="0"/>
          </a:p>
        </p:txBody>
      </p:sp>
      <p:sp>
        <p:nvSpPr>
          <p:cNvPr id="8" name="TextBox 7"/>
          <p:cNvSpPr txBox="1"/>
          <p:nvPr/>
        </p:nvSpPr>
        <p:spPr>
          <a:xfrm>
            <a:off x="4571999" y="3482103"/>
            <a:ext cx="3181349" cy="800219"/>
          </a:xfrm>
          <a:prstGeom prst="rect">
            <a:avLst/>
          </a:prstGeom>
          <a:noFill/>
        </p:spPr>
        <p:txBody>
          <a:bodyPr wrap="square">
            <a:spAutoFit/>
          </a:bodyPr>
          <a:lstStyle/>
          <a:p>
            <a:pPr>
              <a:defRPr sz="1800" b="1"/>
            </a:pPr>
            <a:r>
              <a:rPr dirty="0"/>
              <a:t>🌐 Lightweight Sharing</a:t>
            </a:r>
          </a:p>
          <a:p>
            <a:pPr marL="742950" lvl="1" indent="-285750">
              <a:buFont typeface="Arial" panose="020B0604020202020204" pitchFamily="34" charset="0"/>
              <a:buChar char="•"/>
              <a:defRPr sz="1400"/>
            </a:pPr>
            <a:r>
              <a:rPr dirty="0"/>
              <a:t>Use existing platforms</a:t>
            </a:r>
            <a:endParaRPr lang="en-US" dirty="0"/>
          </a:p>
          <a:p>
            <a:pPr marL="742950" lvl="1" indent="-285750">
              <a:buFont typeface="Arial" panose="020B0604020202020204" pitchFamily="34" charset="0"/>
              <a:buChar char="•"/>
              <a:defRPr sz="1400"/>
            </a:pPr>
            <a:r>
              <a:rPr dirty="0"/>
              <a:t>Sustain visibility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lgn="ctr">
              <a:defRPr sz="3400" b="1">
                <a:solidFill>
                  <a:srgbClr val="800000"/>
                </a:solidFill>
              </a:defRPr>
            </a:pPr>
            <a:r>
              <a:rPr dirty="0"/>
              <a:t>What We Let Go Of — And What We Don’t Lose</a:t>
            </a:r>
          </a:p>
        </p:txBody>
      </p:sp>
      <p:sp>
        <p:nvSpPr>
          <p:cNvPr id="4" name="TextBox 3"/>
          <p:cNvSpPr txBox="1"/>
          <p:nvPr/>
        </p:nvSpPr>
        <p:spPr>
          <a:xfrm>
            <a:off x="457200" y="1097280"/>
            <a:ext cx="8229600" cy="548640"/>
          </a:xfrm>
          <a:prstGeom prst="rect">
            <a:avLst/>
          </a:prstGeom>
          <a:noFill/>
        </p:spPr>
        <p:txBody>
          <a:bodyPr wrap="none">
            <a:spAutoFit/>
          </a:bodyPr>
          <a:lstStyle/>
          <a:p>
            <a:pPr algn="ctr">
              <a:defRPr sz="1800"/>
            </a:pPr>
            <a:r>
              <a:rPr dirty="0"/>
              <a:t>Being intentional about sustainability</a:t>
            </a:r>
          </a:p>
        </p:txBody>
      </p:sp>
      <p:sp>
        <p:nvSpPr>
          <p:cNvPr id="5" name="TextBox 4"/>
          <p:cNvSpPr txBox="1"/>
          <p:nvPr/>
        </p:nvSpPr>
        <p:spPr>
          <a:xfrm>
            <a:off x="1362076" y="1892126"/>
            <a:ext cx="3314700" cy="1015663"/>
          </a:xfrm>
          <a:prstGeom prst="rect">
            <a:avLst/>
          </a:prstGeom>
          <a:noFill/>
        </p:spPr>
        <p:txBody>
          <a:bodyPr wrap="square">
            <a:spAutoFit/>
          </a:bodyPr>
          <a:lstStyle/>
          <a:p>
            <a:pPr>
              <a:defRPr sz="1800" b="1"/>
            </a:pPr>
            <a:r>
              <a:rPr dirty="0"/>
              <a:t>❌ What We Let Go Of</a:t>
            </a:r>
          </a:p>
          <a:p>
            <a:pPr marL="742950" lvl="1" indent="-285750">
              <a:buFont typeface="Arial" panose="020B0604020202020204" pitchFamily="34" charset="0"/>
              <a:buChar char="•"/>
              <a:defRPr sz="1400"/>
            </a:pPr>
            <a:r>
              <a:rPr dirty="0"/>
              <a:t>Fully resourced, high-touch model</a:t>
            </a:r>
            <a:endParaRPr lang="en-US" dirty="0"/>
          </a:p>
          <a:p>
            <a:pPr marL="742950" lvl="1" indent="-285750">
              <a:buFont typeface="Arial" panose="020B0604020202020204" pitchFamily="34" charset="0"/>
              <a:buChar char="•"/>
              <a:defRPr sz="1400"/>
            </a:pPr>
            <a:r>
              <a:rPr dirty="0"/>
              <a:t>Supporting all projects equally</a:t>
            </a:r>
          </a:p>
        </p:txBody>
      </p:sp>
      <p:sp>
        <p:nvSpPr>
          <p:cNvPr id="6" name="TextBox 5"/>
          <p:cNvSpPr txBox="1"/>
          <p:nvPr/>
        </p:nvSpPr>
        <p:spPr>
          <a:xfrm>
            <a:off x="4571999" y="1892126"/>
            <a:ext cx="3476625" cy="800219"/>
          </a:xfrm>
          <a:prstGeom prst="rect">
            <a:avLst/>
          </a:prstGeom>
          <a:noFill/>
        </p:spPr>
        <p:txBody>
          <a:bodyPr wrap="square">
            <a:spAutoFit/>
          </a:bodyPr>
          <a:lstStyle/>
          <a:p>
            <a:pPr>
              <a:defRPr sz="1800" b="1"/>
            </a:pPr>
            <a:r>
              <a:rPr dirty="0"/>
              <a:t>❌ Resource-Heavy Builds</a:t>
            </a:r>
          </a:p>
          <a:p>
            <a:pPr marL="742950" lvl="1" indent="-285750">
              <a:buFont typeface="Arial" panose="020B0604020202020204" pitchFamily="34" charset="0"/>
              <a:buChar char="•"/>
              <a:defRPr sz="1400"/>
            </a:pPr>
            <a:r>
              <a:rPr dirty="0"/>
              <a:t>Custom media-heavy production</a:t>
            </a:r>
            <a:endParaRPr lang="en-US" dirty="0"/>
          </a:p>
          <a:p>
            <a:pPr marL="742950" lvl="1" indent="-285750">
              <a:buFont typeface="Arial" panose="020B0604020202020204" pitchFamily="34" charset="0"/>
              <a:buChar char="•"/>
              <a:defRPr sz="1400"/>
            </a:pPr>
            <a:r>
              <a:rPr dirty="0"/>
              <a:t>Long timelines</a:t>
            </a:r>
          </a:p>
        </p:txBody>
      </p:sp>
      <p:sp>
        <p:nvSpPr>
          <p:cNvPr id="7" name="TextBox 6"/>
          <p:cNvSpPr txBox="1"/>
          <p:nvPr/>
        </p:nvSpPr>
        <p:spPr>
          <a:xfrm>
            <a:off x="1362076" y="3167613"/>
            <a:ext cx="3209924" cy="1231106"/>
          </a:xfrm>
          <a:prstGeom prst="rect">
            <a:avLst/>
          </a:prstGeom>
          <a:noFill/>
        </p:spPr>
        <p:txBody>
          <a:bodyPr wrap="square">
            <a:spAutoFit/>
          </a:bodyPr>
          <a:lstStyle/>
          <a:p>
            <a:pPr>
              <a:defRPr sz="1800" b="1"/>
            </a:pPr>
            <a:r>
              <a:rPr dirty="0"/>
              <a:t>✅ What We Keep</a:t>
            </a:r>
          </a:p>
          <a:p>
            <a:pPr marL="742950" lvl="1" indent="-285750">
              <a:buFont typeface="Arial" panose="020B0604020202020204" pitchFamily="34" charset="0"/>
              <a:buChar char="•"/>
              <a:defRPr sz="1400"/>
            </a:pPr>
            <a:r>
              <a:rPr dirty="0"/>
              <a:t>Collaboration, openness, innovation</a:t>
            </a:r>
            <a:endParaRPr lang="en-US" dirty="0"/>
          </a:p>
          <a:p>
            <a:pPr marL="742950" lvl="1" indent="-285750">
              <a:buFont typeface="Arial" panose="020B0604020202020204" pitchFamily="34" charset="0"/>
              <a:buChar char="•"/>
              <a:defRPr sz="1400"/>
            </a:pPr>
            <a:r>
              <a:rPr dirty="0"/>
              <a:t>Student partnership</a:t>
            </a:r>
            <a:r>
              <a:rPr lang="en-US" dirty="0"/>
              <a:t>, meaning, care, and impact</a:t>
            </a:r>
            <a:endParaRPr dirty="0"/>
          </a:p>
        </p:txBody>
      </p:sp>
      <p:sp>
        <p:nvSpPr>
          <p:cNvPr id="8" name="TextBox 7"/>
          <p:cNvSpPr txBox="1"/>
          <p:nvPr/>
        </p:nvSpPr>
        <p:spPr>
          <a:xfrm>
            <a:off x="4571999" y="3167613"/>
            <a:ext cx="3476624" cy="1661993"/>
          </a:xfrm>
          <a:prstGeom prst="rect">
            <a:avLst/>
          </a:prstGeom>
          <a:noFill/>
        </p:spPr>
        <p:txBody>
          <a:bodyPr wrap="square">
            <a:spAutoFit/>
          </a:bodyPr>
          <a:lstStyle/>
          <a:p>
            <a:pPr>
              <a:defRPr sz="1800" b="1"/>
            </a:pPr>
            <a:r>
              <a:rPr dirty="0"/>
              <a:t>✅ What We Protect</a:t>
            </a:r>
          </a:p>
          <a:p>
            <a:pPr marL="742950" lvl="1" indent="-285750">
              <a:buFont typeface="Arial" panose="020B0604020202020204" pitchFamily="34" charset="0"/>
              <a:buChar char="•"/>
              <a:defRPr sz="1400"/>
            </a:pPr>
            <a:r>
              <a:rPr dirty="0"/>
              <a:t>Quality, accessibility, </a:t>
            </a:r>
            <a:r>
              <a:rPr lang="en-US" dirty="0"/>
              <a:t>care, </a:t>
            </a:r>
            <a:r>
              <a:rPr dirty="0"/>
              <a:t>impact</a:t>
            </a:r>
            <a:br>
              <a:rPr dirty="0"/>
            </a:br>
            <a:r>
              <a:rPr dirty="0"/>
              <a:t>Institutional alignment</a:t>
            </a:r>
            <a:endParaRPr lang="en-US" dirty="0"/>
          </a:p>
          <a:p>
            <a:pPr marL="742950" lvl="1" indent="-285750">
              <a:buFont typeface="Arial" panose="020B0604020202020204" pitchFamily="34" charset="0"/>
              <a:buChar char="•"/>
              <a:defRPr sz="1400"/>
            </a:pPr>
            <a:r>
              <a:rPr lang="en-US" dirty="0"/>
              <a:t>Student Journal/ OJS</a:t>
            </a:r>
          </a:p>
          <a:p>
            <a:pPr marL="742950" lvl="1" indent="-285750">
              <a:buFont typeface="Arial" panose="020B0604020202020204" pitchFamily="34" charset="0"/>
              <a:buChar char="•"/>
              <a:defRPr sz="1400"/>
            </a:pPr>
            <a:r>
              <a:rPr lang="en-US" dirty="0"/>
              <a:t>Pressbooks, WordPress project platforms</a:t>
            </a:r>
          </a:p>
          <a:p>
            <a:pPr lvl="1">
              <a:defRPr sz="1400"/>
            </a:pPr>
            <a:endParaRPr dirty="0"/>
          </a:p>
        </p:txBody>
      </p:sp>
      <p:sp>
        <p:nvSpPr>
          <p:cNvPr id="9" name="TextBox 8"/>
          <p:cNvSpPr txBox="1"/>
          <p:nvPr/>
        </p:nvSpPr>
        <p:spPr>
          <a:xfrm>
            <a:off x="1597724" y="5304070"/>
            <a:ext cx="5948552" cy="369332"/>
          </a:xfrm>
          <a:prstGeom prst="rect">
            <a:avLst/>
          </a:prstGeom>
          <a:noFill/>
        </p:spPr>
        <p:txBody>
          <a:bodyPr wrap="none">
            <a:spAutoFit/>
          </a:bodyPr>
          <a:lstStyle/>
          <a:p>
            <a:pPr algn="ctr">
              <a:defRPr sz="1800" b="1"/>
            </a:pPr>
            <a:r>
              <a:rPr dirty="0"/>
              <a:t>We may scale back resources—but not our values or impact</a:t>
            </a:r>
            <a:r>
              <a:rPr lang="en-US"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pPr algn="ctr">
              <a:defRPr sz="3600" b="1">
                <a:solidFill>
                  <a:srgbClr val="800000"/>
                </a:solidFill>
              </a:defRPr>
            </a:pPr>
            <a:r>
              <a:rPr dirty="0"/>
              <a:t>Sustaining Momentum</a:t>
            </a:r>
          </a:p>
        </p:txBody>
      </p:sp>
      <p:sp>
        <p:nvSpPr>
          <p:cNvPr id="4" name="TextBox 3"/>
          <p:cNvSpPr txBox="1"/>
          <p:nvPr/>
        </p:nvSpPr>
        <p:spPr>
          <a:xfrm>
            <a:off x="1828800" y="1463040"/>
            <a:ext cx="4412939" cy="1569660"/>
          </a:xfrm>
          <a:prstGeom prst="rect">
            <a:avLst/>
          </a:prstGeom>
          <a:noFill/>
        </p:spPr>
        <p:txBody>
          <a:bodyPr wrap="none">
            <a:spAutoFit/>
          </a:bodyPr>
          <a:lstStyle/>
          <a:p>
            <a:pPr marL="285750" indent="-285750">
              <a:buFont typeface="Arial" panose="020B0604020202020204" pitchFamily="34" charset="0"/>
              <a:buChar char="•"/>
              <a:defRPr sz="2000"/>
            </a:pPr>
            <a:r>
              <a:rPr dirty="0"/>
              <a:t>Complete current projects</a:t>
            </a:r>
            <a:r>
              <a:rPr lang="en-US" dirty="0"/>
              <a:t> </a:t>
            </a:r>
          </a:p>
          <a:p>
            <a:pPr marL="742950" lvl="1" indent="-285750">
              <a:buFont typeface="Arial" panose="020B0604020202020204" pitchFamily="34" charset="0"/>
              <a:buChar char="•"/>
              <a:defRPr sz="2000"/>
            </a:pPr>
            <a:r>
              <a:rPr lang="en-US" dirty="0"/>
              <a:t>Plumbing OER (provincial impact)</a:t>
            </a:r>
          </a:p>
          <a:p>
            <a:pPr marL="742950" lvl="1" indent="-285750">
              <a:buFont typeface="Arial" panose="020B0604020202020204" pitchFamily="34" charset="0"/>
              <a:buChar char="•"/>
              <a:defRPr sz="2000"/>
            </a:pPr>
            <a:r>
              <a:rPr lang="en-US" dirty="0"/>
              <a:t>Journals</a:t>
            </a:r>
            <a:endParaRPr dirty="0"/>
          </a:p>
          <a:p>
            <a:pPr marL="285750" indent="-285750">
              <a:buFont typeface="Arial" panose="020B0604020202020204" pitchFamily="34" charset="0"/>
              <a:buChar char="•"/>
            </a:pPr>
            <a:r>
              <a:rPr dirty="0"/>
              <a:t>Support high-impact initiatives</a:t>
            </a:r>
          </a:p>
          <a:p>
            <a:pPr marL="285750" indent="-285750">
              <a:buFont typeface="Arial" panose="020B0604020202020204" pitchFamily="34" charset="0"/>
              <a:buChar char="•"/>
            </a:pPr>
            <a:r>
              <a:rPr dirty="0"/>
              <a:t>Continue transition planning</a:t>
            </a:r>
          </a:p>
        </p:txBody>
      </p:sp>
      <p:sp>
        <p:nvSpPr>
          <p:cNvPr id="5" name="TextBox 4"/>
          <p:cNvSpPr txBox="1"/>
          <p:nvPr/>
        </p:nvSpPr>
        <p:spPr>
          <a:xfrm>
            <a:off x="1828800" y="3200400"/>
            <a:ext cx="5486400" cy="914400"/>
          </a:xfrm>
          <a:prstGeom prst="rect">
            <a:avLst/>
          </a:prstGeom>
          <a:noFill/>
        </p:spPr>
        <p:txBody>
          <a:bodyPr wrap="none">
            <a:spAutoFit/>
          </a:bodyPr>
          <a:lstStyle/>
          <a:p>
            <a:pPr algn="ctr">
              <a:defRPr sz="2000" b="1"/>
            </a:pPr>
            <a:r>
              <a:t>🌱 Sustaining and evolving open education at TRU</a:t>
            </a:r>
          </a:p>
        </p:txBody>
      </p:sp>
      <p:sp>
        <p:nvSpPr>
          <p:cNvPr id="6" name="TextBox 5"/>
          <p:cNvSpPr txBox="1"/>
          <p:nvPr/>
        </p:nvSpPr>
        <p:spPr>
          <a:xfrm>
            <a:off x="1828800" y="4114800"/>
            <a:ext cx="5486400" cy="1371600"/>
          </a:xfrm>
          <a:prstGeom prst="rect">
            <a:avLst/>
          </a:prstGeom>
          <a:noFill/>
        </p:spPr>
        <p:txBody>
          <a:bodyPr wrap="none">
            <a:spAutoFit/>
          </a:bodyPr>
          <a:lstStyle/>
          <a:p>
            <a:pPr algn="ctr">
              <a:defRPr sz="4400" b="1"/>
            </a:pPr>
            <a:r>
              <a:t>Thank You</a:t>
            </a:r>
          </a:p>
        </p:txBody>
      </p:sp>
      <p:sp>
        <p:nvSpPr>
          <p:cNvPr id="7" name="TextBox 6"/>
          <p:cNvSpPr txBox="1"/>
          <p:nvPr/>
        </p:nvSpPr>
        <p:spPr>
          <a:xfrm>
            <a:off x="1828800" y="5029200"/>
            <a:ext cx="5486400" cy="914400"/>
          </a:xfrm>
          <a:prstGeom prst="rect">
            <a:avLst/>
          </a:prstGeom>
          <a:noFill/>
        </p:spPr>
        <p:txBody>
          <a:bodyPr wrap="none">
            <a:spAutoFit/>
          </a:bodyPr>
          <a:lstStyle/>
          <a:p>
            <a:pPr algn="ctr">
              <a:defRPr sz="2400"/>
            </a:pPr>
            <a: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6820CE-4167-0B73-5D53-2DF07ECD6F2E}"/>
              </a:ext>
            </a:extLst>
          </p:cNvPr>
          <p:cNvSpPr txBox="1"/>
          <p:nvPr/>
        </p:nvSpPr>
        <p:spPr>
          <a:xfrm>
            <a:off x="628650" y="365125"/>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200" b="0" i="0" kern="1200" dirty="0">
                <a:solidFill>
                  <a:schemeClr val="tx1"/>
                </a:solidFill>
                <a:effectLst/>
                <a:latin typeface="+mj-lt"/>
                <a:ea typeface="+mj-ea"/>
                <a:cs typeface="+mj-cs"/>
                <a:hlinkClick r:id="rId2" tooltip="https://oewg.trubox.ca/wp-content/uploads/sites/628/2022/11/Future-of-OE-at-TRU-Final_report.pdf"/>
              </a:rPr>
              <a:t>Future-of-OE-at-TRU-Final_report.pdf</a:t>
            </a:r>
            <a:endParaRPr lang="en-US" sz="2200" b="0" i="0" kern="1200" dirty="0">
              <a:solidFill>
                <a:schemeClr val="tx1"/>
              </a:solidFill>
              <a:effectLst/>
              <a:latin typeface="+mj-lt"/>
              <a:ea typeface="+mj-ea"/>
              <a:cs typeface="+mj-cs"/>
            </a:endParaRPr>
          </a:p>
          <a:p>
            <a:pPr defTabSz="914400">
              <a:lnSpc>
                <a:spcPct val="90000"/>
              </a:lnSpc>
              <a:spcBef>
                <a:spcPct val="0"/>
              </a:spcBef>
              <a:spcAft>
                <a:spcPts val="600"/>
              </a:spcAft>
            </a:pPr>
            <a:r>
              <a:rPr lang="en-US" sz="2200" kern="1200" dirty="0">
                <a:solidFill>
                  <a:schemeClr val="tx1"/>
                </a:solidFill>
                <a:latin typeface="+mj-lt"/>
                <a:ea typeface="+mj-ea"/>
                <a:cs typeface="+mj-cs"/>
              </a:rPr>
              <a:t>Ken Monroe, Chair Dr. Brenna Clarke Gray, Vice Chair</a:t>
            </a:r>
          </a:p>
          <a:p>
            <a:pPr defTabSz="914400">
              <a:lnSpc>
                <a:spcPct val="90000"/>
              </a:lnSpc>
              <a:spcBef>
                <a:spcPct val="0"/>
              </a:spcBef>
              <a:spcAft>
                <a:spcPts val="600"/>
              </a:spcAft>
            </a:pPr>
            <a:r>
              <a:rPr lang="en-US" sz="2200" kern="1200" dirty="0">
                <a:solidFill>
                  <a:schemeClr val="tx1"/>
                </a:solidFill>
                <a:latin typeface="+mj-lt"/>
                <a:ea typeface="+mj-ea"/>
                <a:cs typeface="+mj-cs"/>
              </a:rPr>
              <a:t>April 30, 2022</a:t>
            </a:r>
          </a:p>
          <a:p>
            <a:pPr defTabSz="914400">
              <a:lnSpc>
                <a:spcPct val="90000"/>
              </a:lnSpc>
              <a:spcBef>
                <a:spcPct val="0"/>
              </a:spcBef>
              <a:spcAft>
                <a:spcPts val="600"/>
              </a:spcAft>
            </a:pPr>
            <a:endParaRPr lang="en-US" sz="2200" kern="1200" dirty="0">
              <a:solidFill>
                <a:schemeClr val="tx1"/>
              </a:solidFill>
              <a:latin typeface="+mj-lt"/>
              <a:ea typeface="+mj-ea"/>
              <a:cs typeface="+mj-cs"/>
            </a:endParaRP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65BC6C-6ABF-1F36-8817-15E915A9C897}"/>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900" b="1" dirty="0"/>
              <a:t>Key Takeaways</a:t>
            </a:r>
            <a:endParaRPr lang="en-US" sz="1900" dirty="0"/>
          </a:p>
          <a:p>
            <a:pPr indent="-228600" defTabSz="914400">
              <a:lnSpc>
                <a:spcPct val="90000"/>
              </a:lnSpc>
              <a:spcAft>
                <a:spcPts val="600"/>
              </a:spcAft>
              <a:buFont typeface="Arial" panose="020B0604020202020204" pitchFamily="34" charset="0"/>
              <a:buChar char="•"/>
            </a:pPr>
            <a:r>
              <a:rPr lang="en-US" sz="1900" dirty="0"/>
              <a:t>Strong commitment to </a:t>
            </a:r>
            <a:r>
              <a:rPr lang="en-US" sz="1900" b="1" dirty="0"/>
              <a:t>accessibility, affordability, and equity</a:t>
            </a:r>
            <a:r>
              <a:rPr lang="en-US" sz="1900" dirty="0"/>
              <a:t> </a:t>
            </a:r>
          </a:p>
          <a:p>
            <a:pPr indent="-228600" defTabSz="914400">
              <a:lnSpc>
                <a:spcPct val="90000"/>
              </a:lnSpc>
              <a:spcAft>
                <a:spcPts val="600"/>
              </a:spcAft>
              <a:buFont typeface="Arial" panose="020B0604020202020204" pitchFamily="34" charset="0"/>
              <a:buChar char="•"/>
            </a:pPr>
            <a:r>
              <a:rPr lang="en-US" sz="1900" dirty="0"/>
              <a:t>Continued interest in </a:t>
            </a:r>
            <a:r>
              <a:rPr lang="en-US" sz="1900" b="1" dirty="0"/>
              <a:t>OER and open practices across disciplines</a:t>
            </a:r>
            <a:r>
              <a:rPr lang="en-US" sz="1900" dirty="0"/>
              <a:t> </a:t>
            </a:r>
          </a:p>
          <a:p>
            <a:pPr indent="-228600" defTabSz="914400">
              <a:lnSpc>
                <a:spcPct val="90000"/>
              </a:lnSpc>
              <a:spcAft>
                <a:spcPts val="600"/>
              </a:spcAft>
              <a:buFont typeface="Arial" panose="020B0604020202020204" pitchFamily="34" charset="0"/>
              <a:buChar char="•"/>
            </a:pPr>
            <a:r>
              <a:rPr lang="en-US" sz="1900" dirty="0"/>
              <a:t>Shift toward </a:t>
            </a:r>
            <a:r>
              <a:rPr lang="en-US" sz="1900" b="1" dirty="0"/>
              <a:t>shared responsibility and distributed support models</a:t>
            </a:r>
            <a:r>
              <a:rPr lang="en-US" sz="1900" dirty="0"/>
              <a:t> </a:t>
            </a:r>
          </a:p>
          <a:p>
            <a:pPr indent="-228600" defTabSz="914400">
              <a:lnSpc>
                <a:spcPct val="90000"/>
              </a:lnSpc>
              <a:spcAft>
                <a:spcPts val="600"/>
              </a:spcAft>
              <a:buFont typeface="Arial" panose="020B0604020202020204" pitchFamily="34" charset="0"/>
              <a:buChar char="•"/>
            </a:pPr>
            <a:r>
              <a:rPr lang="en-US" sz="1900" dirty="0"/>
              <a:t>Need for </a:t>
            </a:r>
            <a:r>
              <a:rPr lang="en-US" sz="1900" b="1" dirty="0"/>
              <a:t>sustainable funding and resourcing</a:t>
            </a:r>
            <a:r>
              <a:rPr lang="en-US" sz="1900" dirty="0"/>
              <a:t> </a:t>
            </a:r>
          </a:p>
          <a:p>
            <a:pPr indent="-228600" defTabSz="914400">
              <a:lnSpc>
                <a:spcPct val="90000"/>
              </a:lnSpc>
              <a:spcAft>
                <a:spcPts val="600"/>
              </a:spcAft>
              <a:buFont typeface="Arial" panose="020B0604020202020204" pitchFamily="34" charset="0"/>
              <a:buChar char="•"/>
            </a:pPr>
            <a:r>
              <a:rPr lang="en-US" sz="1900" dirty="0"/>
              <a:t>Importance of </a:t>
            </a:r>
            <a:r>
              <a:rPr lang="en-US" sz="1900" b="1" dirty="0"/>
              <a:t>community, collaboration, and institutional alignment</a:t>
            </a:r>
            <a:endParaRPr lang="en-US" sz="1900" dirty="0"/>
          </a:p>
        </p:txBody>
      </p:sp>
    </p:spTree>
    <p:extLst>
      <p:ext uri="{BB962C8B-B14F-4D97-AF65-F5344CB8AC3E}">
        <p14:creationId xmlns:p14="http://schemas.microsoft.com/office/powerpoint/2010/main" val="1174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66" name="Rectangle 5165">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AAF8CC-5967-D656-56D4-C9867754E14E}"/>
              </a:ext>
            </a:extLst>
          </p:cNvPr>
          <p:cNvSpPr txBox="1"/>
          <p:nvPr/>
        </p:nvSpPr>
        <p:spPr>
          <a:xfrm>
            <a:off x="628650" y="224154"/>
            <a:ext cx="4395634" cy="4163337"/>
          </a:xfrm>
          <a:prstGeom prst="rect">
            <a:avLst/>
          </a:prstGeom>
        </p:spPr>
        <p:txBody>
          <a:bodyPr vert="horz" lIns="91440" tIns="45720" rIns="91440" bIns="45720" rtlCol="0">
            <a:noAutofit/>
          </a:bodyPr>
          <a:lstStyle/>
          <a:p>
            <a:pPr defTabSz="914400">
              <a:lnSpc>
                <a:spcPct val="90000"/>
              </a:lnSpc>
              <a:spcAft>
                <a:spcPts val="600"/>
              </a:spcAft>
            </a:pPr>
            <a:r>
              <a:rPr lang="en-US" b="1" dirty="0"/>
              <a:t>What is TRU Open Press?</a:t>
            </a:r>
          </a:p>
          <a:p>
            <a:pPr marL="285750" indent="-228600" defTabSz="914400">
              <a:lnSpc>
                <a:spcPct val="90000"/>
              </a:lnSpc>
              <a:spcAft>
                <a:spcPts val="600"/>
              </a:spcAft>
              <a:buFont typeface="Arial" panose="020B0604020202020204" pitchFamily="34" charset="0"/>
              <a:buChar char="•"/>
            </a:pPr>
            <a:r>
              <a:rPr lang="en-US" sz="1600" dirty="0"/>
              <a:t>Founded in </a:t>
            </a:r>
            <a:r>
              <a:rPr lang="en-US" sz="1600" b="1" dirty="0"/>
              <a:t>2023</a:t>
            </a:r>
            <a:r>
              <a:rPr lang="en-US" sz="1600" dirty="0"/>
              <a:t> through TRU’s ISP initiative and Open Education advocacy </a:t>
            </a:r>
          </a:p>
          <a:p>
            <a:pPr marL="285750" indent="-228600" defTabSz="914400">
              <a:lnSpc>
                <a:spcPct val="90000"/>
              </a:lnSpc>
              <a:spcAft>
                <a:spcPts val="600"/>
              </a:spcAft>
              <a:buFont typeface="Arial" panose="020B0604020202020204" pitchFamily="34" charset="0"/>
              <a:buChar char="•"/>
            </a:pPr>
            <a:r>
              <a:rPr lang="en-US" sz="1600" dirty="0"/>
              <a:t>Closely connected to the </a:t>
            </a:r>
            <a:r>
              <a:rPr lang="en-US" sz="1600" b="1" dirty="0"/>
              <a:t>Open Education Working Group (OEWG)</a:t>
            </a:r>
            <a:r>
              <a:rPr lang="en-US" sz="1600" dirty="0"/>
              <a:t> </a:t>
            </a:r>
          </a:p>
          <a:p>
            <a:pPr marL="285750" indent="-228600" defTabSz="914400">
              <a:lnSpc>
                <a:spcPct val="90000"/>
              </a:lnSpc>
              <a:spcAft>
                <a:spcPts val="600"/>
              </a:spcAft>
              <a:buFont typeface="Arial" panose="020B0604020202020204" pitchFamily="34" charset="0"/>
              <a:buChar char="•"/>
            </a:pPr>
            <a:r>
              <a:rPr lang="en-US" sz="1600" dirty="0"/>
              <a:t>A </a:t>
            </a:r>
            <a:r>
              <a:rPr lang="en-US" sz="1600" b="1" dirty="0"/>
              <a:t>central hub of publishing expertise</a:t>
            </a:r>
            <a:r>
              <a:rPr lang="en-US" sz="1600" dirty="0"/>
              <a:t> supporting OER and open practices </a:t>
            </a:r>
            <a:br>
              <a:rPr lang="en-US" dirty="0"/>
            </a:br>
            <a:endParaRPr lang="en-US" dirty="0"/>
          </a:p>
          <a:p>
            <a:pPr defTabSz="914400">
              <a:lnSpc>
                <a:spcPct val="90000"/>
              </a:lnSpc>
              <a:spcAft>
                <a:spcPts val="600"/>
              </a:spcAft>
            </a:pPr>
            <a:r>
              <a:rPr lang="en-US" b="1" dirty="0"/>
              <a:t>Open Press Matters</a:t>
            </a:r>
          </a:p>
          <a:p>
            <a:pPr marL="285750" indent="-228600" defTabSz="914400">
              <a:lnSpc>
                <a:spcPct val="90000"/>
              </a:lnSpc>
              <a:spcAft>
                <a:spcPts val="600"/>
              </a:spcAft>
              <a:buFont typeface="Arial" panose="020B0604020202020204" pitchFamily="34" charset="0"/>
              <a:buChar char="•"/>
            </a:pPr>
            <a:r>
              <a:rPr lang="en-US" sz="1600" dirty="0"/>
              <a:t>Expanded </a:t>
            </a:r>
            <a:r>
              <a:rPr lang="en-US" sz="1600" b="1" dirty="0"/>
              <a:t>access to high-quality learning materials</a:t>
            </a:r>
            <a:r>
              <a:rPr lang="en-US" sz="1600" dirty="0"/>
              <a:t> </a:t>
            </a:r>
          </a:p>
          <a:p>
            <a:pPr marL="285750" indent="-228600" defTabSz="914400">
              <a:lnSpc>
                <a:spcPct val="90000"/>
              </a:lnSpc>
              <a:spcAft>
                <a:spcPts val="600"/>
              </a:spcAft>
              <a:buFont typeface="Arial" panose="020B0604020202020204" pitchFamily="34" charset="0"/>
              <a:buChar char="•"/>
            </a:pPr>
            <a:r>
              <a:rPr lang="en-US" sz="1600" dirty="0"/>
              <a:t>Enabled </a:t>
            </a:r>
            <a:r>
              <a:rPr lang="en-US" sz="1600" b="1" dirty="0"/>
              <a:t>collaboration and innovation</a:t>
            </a:r>
            <a:r>
              <a:rPr lang="en-US" sz="1600" dirty="0"/>
              <a:t> in teaching </a:t>
            </a:r>
          </a:p>
          <a:p>
            <a:pPr marL="285750" indent="-228600" defTabSz="914400">
              <a:lnSpc>
                <a:spcPct val="90000"/>
              </a:lnSpc>
              <a:spcAft>
                <a:spcPts val="600"/>
              </a:spcAft>
              <a:buFont typeface="Arial" panose="020B0604020202020204" pitchFamily="34" charset="0"/>
              <a:buChar char="•"/>
            </a:pPr>
            <a:r>
              <a:rPr lang="en-US" sz="1600" dirty="0"/>
              <a:t>Reduced </a:t>
            </a:r>
            <a:r>
              <a:rPr lang="en-US" sz="1600" b="1" dirty="0"/>
              <a:t>costs for students and institutions</a:t>
            </a:r>
            <a:r>
              <a:rPr lang="en-US" sz="1600" dirty="0"/>
              <a:t> </a:t>
            </a:r>
          </a:p>
          <a:p>
            <a:pPr marL="285750" indent="-228600" defTabSz="914400">
              <a:lnSpc>
                <a:spcPct val="90000"/>
              </a:lnSpc>
              <a:spcAft>
                <a:spcPts val="600"/>
              </a:spcAft>
              <a:buFont typeface="Arial" panose="020B0604020202020204" pitchFamily="34" charset="0"/>
              <a:buChar char="•"/>
            </a:pPr>
            <a:r>
              <a:rPr lang="en-US" sz="1600" dirty="0"/>
              <a:t>Supported </a:t>
            </a:r>
            <a:r>
              <a:rPr lang="en-US" sz="1600" b="1" dirty="0"/>
              <a:t>adaptable, reusable, and community-driven resources</a:t>
            </a:r>
            <a:r>
              <a:rPr lang="en-US" sz="1600" dirty="0"/>
              <a:t> </a:t>
            </a:r>
            <a:br>
              <a:rPr lang="en-US" dirty="0"/>
            </a:br>
            <a:endParaRPr lang="en-US" dirty="0"/>
          </a:p>
          <a:p>
            <a:pPr defTabSz="914400">
              <a:lnSpc>
                <a:spcPct val="90000"/>
              </a:lnSpc>
              <a:spcAft>
                <a:spcPts val="600"/>
              </a:spcAft>
            </a:pPr>
            <a:r>
              <a:rPr lang="en-US" b="1" dirty="0"/>
              <a:t>Core Purpose</a:t>
            </a:r>
          </a:p>
          <a:p>
            <a:pPr defTabSz="914400">
              <a:lnSpc>
                <a:spcPct val="90000"/>
              </a:lnSpc>
              <a:spcAft>
                <a:spcPts val="600"/>
              </a:spcAft>
            </a:pPr>
            <a:r>
              <a:rPr lang="en-US" b="1" i="1" dirty="0">
                <a:solidFill>
                  <a:schemeClr val="tx2"/>
                </a:solidFill>
              </a:rPr>
              <a:t>To support students and educators in creating, sharing, and improving open educational resources through collaboration and expert publishing support</a:t>
            </a:r>
            <a:r>
              <a:rPr lang="en-US" i="1" dirty="0">
                <a:solidFill>
                  <a:schemeClr val="tx2"/>
                </a:solidFill>
              </a:rPr>
              <a:t> </a:t>
            </a:r>
          </a:p>
        </p:txBody>
      </p:sp>
      <p:pic>
        <p:nvPicPr>
          <p:cNvPr id="5122" name="Picture 2">
            <a:extLst>
              <a:ext uri="{FF2B5EF4-FFF2-40B4-BE49-F238E27FC236}">
                <a16:creationId xmlns:a16="http://schemas.microsoft.com/office/drawing/2014/main" id="{67D5E08C-BE21-46B2-CA0E-200C6BD22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75" r="19416"/>
          <a:stretch>
            <a:fillRect/>
          </a:stretch>
        </p:blipFill>
        <p:spPr bwMode="auto">
          <a:xfrm>
            <a:off x="5024284" y="1602214"/>
            <a:ext cx="3962900"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1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DB921-5F74-6744-6A3A-BCBCCE3A193B}"/>
              </a:ext>
            </a:extLst>
          </p:cNvPr>
          <p:cNvPicPr>
            <a:picLocks noChangeAspect="1"/>
          </p:cNvPicPr>
          <p:nvPr/>
        </p:nvPicPr>
        <p:blipFill>
          <a:blip r:embed="rId2"/>
          <a:stretch>
            <a:fillRect/>
          </a:stretch>
        </p:blipFill>
        <p:spPr>
          <a:xfrm>
            <a:off x="482600" y="699325"/>
            <a:ext cx="8178799" cy="5459348"/>
          </a:xfrm>
          <a:prstGeom prst="rect">
            <a:avLst/>
          </a:prstGeom>
        </p:spPr>
      </p:pic>
    </p:spTree>
    <p:extLst>
      <p:ext uri="{BB962C8B-B14F-4D97-AF65-F5344CB8AC3E}">
        <p14:creationId xmlns:p14="http://schemas.microsoft.com/office/powerpoint/2010/main" val="328886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AAD725-8337-761B-D4C8-C80BEABC20A8}"/>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D2B6525-1FCB-610D-8A42-25B507ADE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6B103-7506-6A22-B030-5E8A49B343C5}"/>
              </a:ext>
            </a:extLst>
          </p:cNvPr>
          <p:cNvSpPr>
            <a:spLocks noGrp="1"/>
          </p:cNvSpPr>
          <p:nvPr>
            <p:ph type="title"/>
          </p:nvPr>
        </p:nvSpPr>
        <p:spPr>
          <a:xfrm>
            <a:off x="473202" y="639520"/>
            <a:ext cx="2571750" cy="1719072"/>
          </a:xfrm>
        </p:spPr>
        <p:txBody>
          <a:bodyPr anchor="b">
            <a:normAutofit/>
          </a:bodyPr>
          <a:lstStyle/>
          <a:p>
            <a:pPr>
              <a:lnSpc>
                <a:spcPct val="90000"/>
              </a:lnSpc>
            </a:pPr>
            <a:r>
              <a:rPr lang="en-US" sz="4000" b="1"/>
              <a:t>Open Press at a Glance</a:t>
            </a:r>
          </a:p>
        </p:txBody>
      </p:sp>
      <p:sp>
        <p:nvSpPr>
          <p:cNvPr id="1033" name="sketch line">
            <a:extLst>
              <a:ext uri="{FF2B5EF4-FFF2-40B4-BE49-F238E27FC236}">
                <a16:creationId xmlns:a16="http://schemas.microsoft.com/office/drawing/2014/main" id="{028C73BB-CF7B-44D3-5B74-4515450E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25FAC5-D1A7-6E88-3D62-385EA0C975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590884"/>
            <a:ext cx="5177790" cy="3676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D22CB07-BAFC-A196-8E96-AF29B0BDD369}"/>
              </a:ext>
            </a:extLst>
          </p:cNvPr>
          <p:cNvSpPr/>
          <p:nvPr/>
        </p:nvSpPr>
        <p:spPr>
          <a:xfrm>
            <a:off x="601905" y="2952200"/>
            <a:ext cx="2441320" cy="1848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a:solidFill>
                  <a:schemeClr val="tx2"/>
                </a:solidFill>
              </a:rPr>
              <a:t>65+ projects </a:t>
            </a:r>
            <a:r>
              <a:rPr lang="en-US" sz="2400" dirty="0">
                <a:solidFill>
                  <a:schemeClr val="tx2"/>
                </a:solidFill>
              </a:rPr>
              <a:t>(~80 projected)</a:t>
            </a:r>
          </a:p>
        </p:txBody>
      </p:sp>
    </p:spTree>
    <p:extLst>
      <p:ext uri="{BB962C8B-B14F-4D97-AF65-F5344CB8AC3E}">
        <p14:creationId xmlns:p14="http://schemas.microsoft.com/office/powerpoint/2010/main" val="97392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anchor="b">
            <a:normAutofit/>
          </a:bodyPr>
          <a:lstStyle/>
          <a:p>
            <a:pPr>
              <a:lnSpc>
                <a:spcPct val="90000"/>
              </a:lnSpc>
            </a:pPr>
            <a:r>
              <a:rPr lang="en-US" sz="4000" b="1"/>
              <a:t>Open Press at a Glance</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807208"/>
            <a:ext cx="2571750" cy="3410712"/>
          </a:xfrm>
        </p:spPr>
        <p:txBody>
          <a:bodyPr anchor="t">
            <a:normAutofit/>
          </a:bodyPr>
          <a:lstStyle/>
          <a:p>
            <a:r>
              <a:rPr lang="en-US" sz="1900" dirty="0"/>
              <a:t>Outputs: textbooks, H5P, videos, journals/articles</a:t>
            </a:r>
          </a:p>
        </p:txBody>
      </p:sp>
      <p:pic>
        <p:nvPicPr>
          <p:cNvPr id="2050" name="Picture 2">
            <a:extLst>
              <a:ext uri="{FF2B5EF4-FFF2-40B4-BE49-F238E27FC236}">
                <a16:creationId xmlns:a16="http://schemas.microsoft.com/office/drawing/2014/main" id="{E5787801-829F-D686-CE43-404A30253F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493801"/>
            <a:ext cx="5177790" cy="3870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0F3A4C-8E1A-DC52-864B-A11BD411F8E0}"/>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33FCF-0499-87AD-EEE8-9F3CA91CFD77}"/>
              </a:ext>
            </a:extLst>
          </p:cNvPr>
          <p:cNvSpPr>
            <a:spLocks noGrp="1"/>
          </p:cNvSpPr>
          <p:nvPr>
            <p:ph type="title"/>
          </p:nvPr>
        </p:nvSpPr>
        <p:spPr>
          <a:xfrm>
            <a:off x="473202" y="639520"/>
            <a:ext cx="2571750" cy="1719072"/>
          </a:xfrm>
        </p:spPr>
        <p:txBody>
          <a:bodyPr anchor="b">
            <a:normAutofit/>
          </a:bodyPr>
          <a:lstStyle/>
          <a:p>
            <a:pPr>
              <a:lnSpc>
                <a:spcPct val="90000"/>
              </a:lnSpc>
            </a:pPr>
            <a:r>
              <a:rPr lang="en-US" sz="4000" b="1"/>
              <a:t>Open Press at a Glance</a:t>
            </a:r>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D8E313-B814-C0F3-3D6F-CEB64118B490}"/>
              </a:ext>
            </a:extLst>
          </p:cNvPr>
          <p:cNvSpPr>
            <a:spLocks noGrp="1"/>
          </p:cNvSpPr>
          <p:nvPr>
            <p:ph idx="1"/>
          </p:nvPr>
        </p:nvSpPr>
        <p:spPr>
          <a:xfrm>
            <a:off x="473202" y="2807208"/>
            <a:ext cx="2571750" cy="3410712"/>
          </a:xfrm>
        </p:spPr>
        <p:txBody>
          <a:bodyPr anchor="t">
            <a:normAutofit/>
          </a:bodyPr>
          <a:lstStyle/>
          <a:p>
            <a:r>
              <a:rPr lang="en-US" sz="1900" dirty="0"/>
              <a:t>Cross disciplinary</a:t>
            </a:r>
          </a:p>
          <a:p>
            <a:r>
              <a:rPr lang="en-US" sz="1900" dirty="0"/>
              <a:t>Full campus and Open Learning support</a:t>
            </a:r>
          </a:p>
        </p:txBody>
      </p:sp>
      <p:pic>
        <p:nvPicPr>
          <p:cNvPr id="3074" name="Picture 2">
            <a:extLst>
              <a:ext uri="{FF2B5EF4-FFF2-40B4-BE49-F238E27FC236}">
                <a16:creationId xmlns:a16="http://schemas.microsoft.com/office/drawing/2014/main" id="{0CFB11EA-96E2-4AB2-61EA-5534202F6F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493801"/>
            <a:ext cx="5177790" cy="387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1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229600" cy="914400"/>
          </a:xfrm>
          <a:prstGeom prst="rect">
            <a:avLst/>
          </a:prstGeom>
          <a:noFill/>
        </p:spPr>
        <p:txBody>
          <a:bodyPr wrap="none">
            <a:spAutoFit/>
          </a:bodyPr>
          <a:lstStyle/>
          <a:p>
            <a:r>
              <a:rPr sz="3400" b="1" dirty="0">
                <a:solidFill>
                  <a:srgbClr val="800000"/>
                </a:solidFill>
              </a:rPr>
              <a:t>Impact at a Glance</a:t>
            </a:r>
          </a:p>
        </p:txBody>
      </p:sp>
      <p:sp>
        <p:nvSpPr>
          <p:cNvPr id="4" name="TextBox 3"/>
          <p:cNvSpPr txBox="1"/>
          <p:nvPr/>
        </p:nvSpPr>
        <p:spPr>
          <a:xfrm>
            <a:off x="708657" y="1354791"/>
            <a:ext cx="1767856" cy="1348061"/>
          </a:xfrm>
          <a:prstGeom prst="rect">
            <a:avLst/>
          </a:prstGeom>
          <a:noFill/>
        </p:spPr>
        <p:txBody>
          <a:bodyPr wrap="none">
            <a:spAutoFit/>
          </a:bodyPr>
          <a:lstStyle/>
          <a:p>
            <a:pPr>
              <a:spcAft>
                <a:spcPts val="600"/>
              </a:spcAft>
            </a:pPr>
            <a:r>
              <a:rPr b="1" dirty="0"/>
              <a:t>Students</a:t>
            </a:r>
          </a:p>
          <a:p>
            <a:pPr marL="342900" lvl="1" indent="-285750">
              <a:lnSpc>
                <a:spcPct val="90000"/>
              </a:lnSpc>
              <a:spcAft>
                <a:spcPts val="600"/>
              </a:spcAft>
              <a:buFont typeface="Arial" panose="020B0604020202020204" pitchFamily="34" charset="0"/>
              <a:buChar char="•"/>
            </a:pPr>
            <a:r>
              <a:rPr dirty="0"/>
              <a:t>Lower costs</a:t>
            </a:r>
            <a:endParaRPr lang="en-US" dirty="0"/>
          </a:p>
          <a:p>
            <a:pPr marL="342900" lvl="1" indent="-285750">
              <a:lnSpc>
                <a:spcPct val="90000"/>
              </a:lnSpc>
              <a:spcAft>
                <a:spcPts val="600"/>
              </a:spcAft>
              <a:buFont typeface="Arial" panose="020B0604020202020204" pitchFamily="34" charset="0"/>
              <a:buChar char="•"/>
            </a:pPr>
            <a:r>
              <a:rPr dirty="0"/>
              <a:t>Better access</a:t>
            </a:r>
            <a:endParaRPr lang="en-US" dirty="0"/>
          </a:p>
          <a:p>
            <a:pPr marL="342900" lvl="1" indent="-285750">
              <a:lnSpc>
                <a:spcPct val="90000"/>
              </a:lnSpc>
              <a:spcAft>
                <a:spcPts val="600"/>
              </a:spcAft>
              <a:buFont typeface="Arial" panose="020B0604020202020204" pitchFamily="34" charset="0"/>
              <a:buChar char="•"/>
            </a:pPr>
            <a:r>
              <a:rPr dirty="0"/>
              <a:t>Active roles</a:t>
            </a:r>
          </a:p>
        </p:txBody>
      </p:sp>
      <p:sp>
        <p:nvSpPr>
          <p:cNvPr id="5" name="TextBox 4"/>
          <p:cNvSpPr txBox="1"/>
          <p:nvPr/>
        </p:nvSpPr>
        <p:spPr>
          <a:xfrm>
            <a:off x="3451546" y="1383366"/>
            <a:ext cx="2311851" cy="1348061"/>
          </a:xfrm>
          <a:prstGeom prst="rect">
            <a:avLst/>
          </a:prstGeom>
          <a:noFill/>
        </p:spPr>
        <p:txBody>
          <a:bodyPr wrap="none">
            <a:spAutoFit/>
          </a:bodyPr>
          <a:lstStyle/>
          <a:p>
            <a:pPr>
              <a:spcAft>
                <a:spcPts val="600"/>
              </a:spcAft>
            </a:pPr>
            <a:r>
              <a:rPr b="1" dirty="0"/>
              <a:t>Instructors</a:t>
            </a:r>
          </a:p>
          <a:p>
            <a:pPr marL="342900" lvl="1" indent="-285750">
              <a:lnSpc>
                <a:spcPct val="90000"/>
              </a:lnSpc>
              <a:spcAft>
                <a:spcPts val="600"/>
              </a:spcAft>
              <a:buFont typeface="Arial" panose="020B0604020202020204" pitchFamily="34" charset="0"/>
              <a:buChar char="•"/>
            </a:pPr>
            <a:r>
              <a:rPr dirty="0"/>
              <a:t>OER + OEP support</a:t>
            </a:r>
            <a:endParaRPr lang="en-US" dirty="0"/>
          </a:p>
          <a:p>
            <a:pPr marL="342900" lvl="1" indent="-285750">
              <a:lnSpc>
                <a:spcPct val="90000"/>
              </a:lnSpc>
              <a:spcAft>
                <a:spcPts val="600"/>
              </a:spcAft>
              <a:buFont typeface="Arial" panose="020B0604020202020204" pitchFamily="34" charset="0"/>
              <a:buChar char="•"/>
            </a:pPr>
            <a:r>
              <a:rPr lang="en-US" dirty="0"/>
              <a:t>Clear Guidance</a:t>
            </a:r>
          </a:p>
          <a:p>
            <a:pPr marL="342900" lvl="1" indent="-285750">
              <a:lnSpc>
                <a:spcPct val="90000"/>
              </a:lnSpc>
              <a:spcAft>
                <a:spcPts val="600"/>
              </a:spcAft>
              <a:buFont typeface="Arial" panose="020B0604020202020204" pitchFamily="34" charset="0"/>
              <a:buChar char="•"/>
            </a:pPr>
            <a:r>
              <a:rPr dirty="0"/>
              <a:t>Collaboration</a:t>
            </a:r>
          </a:p>
        </p:txBody>
      </p:sp>
      <p:sp>
        <p:nvSpPr>
          <p:cNvPr id="6" name="TextBox 5"/>
          <p:cNvSpPr txBox="1"/>
          <p:nvPr/>
        </p:nvSpPr>
        <p:spPr>
          <a:xfrm>
            <a:off x="6533839" y="1383366"/>
            <a:ext cx="1690847" cy="1348061"/>
          </a:xfrm>
          <a:prstGeom prst="rect">
            <a:avLst/>
          </a:prstGeom>
          <a:noFill/>
        </p:spPr>
        <p:txBody>
          <a:bodyPr wrap="none">
            <a:spAutoFit/>
          </a:bodyPr>
          <a:lstStyle/>
          <a:p>
            <a:pPr>
              <a:spcAft>
                <a:spcPts val="600"/>
              </a:spcAft>
            </a:pPr>
            <a:r>
              <a:rPr b="1" dirty="0"/>
              <a:t>Institution</a:t>
            </a:r>
          </a:p>
          <a:p>
            <a:pPr marL="342900" lvl="1" indent="-285750">
              <a:lnSpc>
                <a:spcPct val="90000"/>
              </a:lnSpc>
              <a:spcAft>
                <a:spcPts val="600"/>
              </a:spcAft>
              <a:buFont typeface="Arial" panose="020B0604020202020204" pitchFamily="34" charset="0"/>
              <a:buChar char="•"/>
            </a:pPr>
            <a:r>
              <a:rPr dirty="0"/>
              <a:t>Equity</a:t>
            </a:r>
            <a:endParaRPr lang="en-US" dirty="0"/>
          </a:p>
          <a:p>
            <a:pPr marL="342900" lvl="1" indent="-285750">
              <a:lnSpc>
                <a:spcPct val="90000"/>
              </a:lnSpc>
              <a:spcAft>
                <a:spcPts val="600"/>
              </a:spcAft>
              <a:buFont typeface="Arial" panose="020B0604020202020204" pitchFamily="34" charset="0"/>
              <a:buChar char="•"/>
            </a:pPr>
            <a:r>
              <a:rPr dirty="0"/>
              <a:t>Accessibility</a:t>
            </a:r>
            <a:endParaRPr lang="en-US" dirty="0"/>
          </a:p>
          <a:p>
            <a:pPr marL="342900" lvl="1" indent="-285750">
              <a:lnSpc>
                <a:spcPct val="90000"/>
              </a:lnSpc>
              <a:spcAft>
                <a:spcPts val="600"/>
              </a:spcAft>
              <a:buFont typeface="Arial" panose="020B0604020202020204" pitchFamily="34" charset="0"/>
              <a:buChar char="•"/>
            </a:pPr>
            <a:r>
              <a:rPr dirty="0"/>
              <a:t>Affordability</a:t>
            </a:r>
          </a:p>
        </p:txBody>
      </p:sp>
      <p:sp>
        <p:nvSpPr>
          <p:cNvPr id="7" name="TextBox 6">
            <a:extLst>
              <a:ext uri="{FF2B5EF4-FFF2-40B4-BE49-F238E27FC236}">
                <a16:creationId xmlns:a16="http://schemas.microsoft.com/office/drawing/2014/main" id="{77234F5A-7E3F-192B-28B4-68DE8EEBA921}"/>
              </a:ext>
            </a:extLst>
          </p:cNvPr>
          <p:cNvSpPr txBox="1"/>
          <p:nvPr/>
        </p:nvSpPr>
        <p:spPr>
          <a:xfrm>
            <a:off x="708657" y="3822158"/>
            <a:ext cx="2522851" cy="2308324"/>
          </a:xfrm>
          <a:prstGeom prst="rect">
            <a:avLst/>
          </a:prstGeom>
          <a:noFill/>
        </p:spPr>
        <p:txBody>
          <a:bodyPr wrap="square">
            <a:spAutoFit/>
          </a:bodyPr>
          <a:lstStyle/>
          <a:p>
            <a:pPr marL="285750" indent="-285750">
              <a:buFont typeface="Arial" panose="020B0604020202020204" pitchFamily="34" charset="0"/>
              <a:buChar char="•"/>
            </a:pPr>
            <a:r>
              <a:rPr lang="en-CA" sz="2400" b="1" dirty="0">
                <a:solidFill>
                  <a:srgbClr val="1F497D"/>
                </a:solidFill>
              </a:rPr>
              <a:t>11</a:t>
            </a:r>
            <a:r>
              <a:rPr lang="en-CA" dirty="0"/>
              <a:t> Co-op Students</a:t>
            </a:r>
          </a:p>
          <a:p>
            <a:pPr marL="285750" indent="-285750">
              <a:buFont typeface="Arial" panose="020B0604020202020204" pitchFamily="34" charset="0"/>
              <a:buChar char="•"/>
            </a:pPr>
            <a:r>
              <a:rPr lang="en-US" sz="2400" b="1" dirty="0">
                <a:solidFill>
                  <a:srgbClr val="1F497D"/>
                </a:solidFill>
              </a:rPr>
              <a:t>35</a:t>
            </a:r>
            <a:r>
              <a:rPr lang="en-US" dirty="0"/>
              <a:t> Research Assistants and Student Creators</a:t>
            </a:r>
          </a:p>
          <a:p>
            <a:pPr marL="285750" indent="-285750">
              <a:buFont typeface="Arial" panose="020B0604020202020204" pitchFamily="34" charset="0"/>
              <a:buChar char="•"/>
            </a:pPr>
            <a:r>
              <a:rPr lang="en-US" sz="2400" b="1" dirty="0">
                <a:solidFill>
                  <a:srgbClr val="1F497D"/>
                </a:solidFill>
              </a:rPr>
              <a:t>422</a:t>
            </a:r>
            <a:r>
              <a:rPr lang="en-US" dirty="0"/>
              <a:t> Students as Co-authors and OER developers</a:t>
            </a:r>
            <a:endParaRPr lang="en-CA" dirty="0"/>
          </a:p>
        </p:txBody>
      </p:sp>
      <p:sp>
        <p:nvSpPr>
          <p:cNvPr id="9" name="TextBox 8">
            <a:extLst>
              <a:ext uri="{FF2B5EF4-FFF2-40B4-BE49-F238E27FC236}">
                <a16:creationId xmlns:a16="http://schemas.microsoft.com/office/drawing/2014/main" id="{90069767-14A0-6F4F-6A95-C153750B7DD2}"/>
              </a:ext>
            </a:extLst>
          </p:cNvPr>
          <p:cNvSpPr txBox="1"/>
          <p:nvPr/>
        </p:nvSpPr>
        <p:spPr>
          <a:xfrm>
            <a:off x="3487898" y="3822158"/>
            <a:ext cx="2522851" cy="2585323"/>
          </a:xfrm>
          <a:prstGeom prst="rect">
            <a:avLst/>
          </a:prstGeom>
          <a:noFill/>
        </p:spPr>
        <p:txBody>
          <a:bodyPr wrap="square">
            <a:spAutoFit/>
          </a:bodyPr>
          <a:lstStyle/>
          <a:p>
            <a:pPr marL="285750" indent="-285750">
              <a:buFont typeface="Arial" panose="020B0604020202020204" pitchFamily="34" charset="0"/>
              <a:buChar char="•"/>
            </a:pPr>
            <a:r>
              <a:rPr lang="en-US" dirty="0"/>
              <a:t>~80–120 faculty and project developers involved </a:t>
            </a:r>
          </a:p>
          <a:p>
            <a:pPr marL="285750" indent="-285750">
              <a:buFont typeface="Arial" panose="020B0604020202020204" pitchFamily="34" charset="0"/>
              <a:buChar char="•"/>
            </a:pPr>
            <a:r>
              <a:rPr lang="en-US" dirty="0"/>
              <a:t>Cross-disciplinary participation across TRU </a:t>
            </a:r>
          </a:p>
          <a:p>
            <a:pPr marL="285750" indent="-285750">
              <a:buFont typeface="Arial" panose="020B0604020202020204" pitchFamily="34" charset="0"/>
              <a:buChar char="•"/>
            </a:pPr>
            <a:r>
              <a:rPr lang="en-US" b="1" dirty="0">
                <a:solidFill>
                  <a:srgbClr val="1F497D"/>
                </a:solidFill>
              </a:rPr>
              <a:t>Local, National and Global usage tracking!</a:t>
            </a:r>
          </a:p>
        </p:txBody>
      </p:sp>
      <p:sp>
        <p:nvSpPr>
          <p:cNvPr id="11" name="TextBox 10">
            <a:extLst>
              <a:ext uri="{FF2B5EF4-FFF2-40B4-BE49-F238E27FC236}">
                <a16:creationId xmlns:a16="http://schemas.microsoft.com/office/drawing/2014/main" id="{88143165-8092-1601-E438-0A8AD4DC9B78}"/>
              </a:ext>
            </a:extLst>
          </p:cNvPr>
          <p:cNvSpPr txBox="1"/>
          <p:nvPr/>
        </p:nvSpPr>
        <p:spPr>
          <a:xfrm>
            <a:off x="6533839" y="3822158"/>
            <a:ext cx="2159061" cy="2862322"/>
          </a:xfrm>
          <a:prstGeom prst="rect">
            <a:avLst/>
          </a:prstGeom>
          <a:noFill/>
        </p:spPr>
        <p:txBody>
          <a:bodyPr wrap="square">
            <a:spAutoFit/>
          </a:bodyPr>
          <a:lstStyle/>
          <a:p>
            <a:pPr>
              <a:buNone/>
            </a:pPr>
            <a:r>
              <a:rPr lang="en-US" dirty="0"/>
              <a:t>Aligns with Strategic Goals of Institution:</a:t>
            </a:r>
          </a:p>
          <a:p>
            <a:pPr marL="285750" indent="-285750">
              <a:buFont typeface="Arial" panose="020B0604020202020204" pitchFamily="34" charset="0"/>
              <a:buChar char="•"/>
            </a:pPr>
            <a:r>
              <a:rPr lang="en-CA" dirty="0"/>
              <a:t>Access, equity, and affordability</a:t>
            </a:r>
          </a:p>
          <a:p>
            <a:pPr marL="285750" indent="-285750">
              <a:buFont typeface="Arial" panose="020B0604020202020204" pitchFamily="34" charset="0"/>
              <a:buChar char="•"/>
            </a:pPr>
            <a:r>
              <a:rPr lang="en-US" dirty="0"/>
              <a:t>Teaching innovation and student success</a:t>
            </a:r>
          </a:p>
          <a:p>
            <a:pPr marL="285750" indent="-285750">
              <a:buFont typeface="Arial" panose="020B0604020202020204" pitchFamily="34" charset="0"/>
              <a:buChar char="•"/>
            </a:pPr>
            <a:r>
              <a:rPr lang="en-CA" dirty="0"/>
              <a:t>Research and community impact</a:t>
            </a:r>
            <a:endParaRPr lang="en-US" dirty="0"/>
          </a:p>
        </p:txBody>
      </p:sp>
      <p:cxnSp>
        <p:nvCxnSpPr>
          <p:cNvPr id="15" name="Straight Connector 14">
            <a:extLst>
              <a:ext uri="{FF2B5EF4-FFF2-40B4-BE49-F238E27FC236}">
                <a16:creationId xmlns:a16="http://schemas.microsoft.com/office/drawing/2014/main" id="{0FC25265-7D2A-EC8A-C702-13F21F3448D2}"/>
              </a:ext>
            </a:extLst>
          </p:cNvPr>
          <p:cNvCxnSpPr/>
          <p:nvPr/>
        </p:nvCxnSpPr>
        <p:spPr>
          <a:xfrm>
            <a:off x="646204" y="3452659"/>
            <a:ext cx="7851592"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4D09E53-ED17-1FAF-9DF9-A6CFF9821ECD}"/>
              </a:ext>
            </a:extLst>
          </p:cNvPr>
          <p:cNvSpPr txBox="1"/>
          <p:nvPr/>
        </p:nvSpPr>
        <p:spPr>
          <a:xfrm>
            <a:off x="943536" y="2920206"/>
            <a:ext cx="7256928" cy="369332"/>
          </a:xfrm>
          <a:prstGeom prst="rect">
            <a:avLst/>
          </a:prstGeom>
          <a:noFill/>
        </p:spPr>
        <p:txBody>
          <a:bodyPr wrap="square">
            <a:spAutoFit/>
          </a:bodyPr>
          <a:lstStyle/>
          <a:p>
            <a:pPr>
              <a:buNone/>
            </a:pPr>
            <a:r>
              <a:rPr lang="en-US" dirty="0">
                <a:solidFill>
                  <a:schemeClr val="tx2"/>
                </a:solidFill>
              </a:rPr>
              <a:t>Open Press </a:t>
            </a:r>
            <a:r>
              <a:rPr lang="en-US" dirty="0">
                <a:solidFill>
                  <a:srgbClr val="1F497D"/>
                </a:solidFill>
              </a:rPr>
              <a:t>reflects </a:t>
            </a:r>
            <a:r>
              <a:rPr lang="en-US" b="1" dirty="0">
                <a:solidFill>
                  <a:srgbClr val="1F497D"/>
                </a:solidFill>
              </a:rPr>
              <a:t>broad, campus-wide </a:t>
            </a:r>
            <a:r>
              <a:rPr lang="en-US" b="1" dirty="0">
                <a:solidFill>
                  <a:schemeClr val="tx2"/>
                </a:solidFill>
              </a:rPr>
              <a:t>engagement</a:t>
            </a:r>
            <a:r>
              <a:rPr lang="en-US" dirty="0">
                <a:solidFill>
                  <a:schemeClr val="tx2"/>
                </a:solidFill>
              </a:rPr>
              <a:t>, not isolated projects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TotalTime>
  <Words>1628</Words>
  <Application>Microsoft Office PowerPoint</Application>
  <PresentationFormat>On-screen Show (4:3)</PresentationFormat>
  <Paragraphs>257</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Abadi ExtraLight</vt:lpstr>
      <vt:lpstr>Aptos</vt:lpstr>
      <vt:lpstr>Arial</vt:lpstr>
      <vt:lpstr>Calibri</vt:lpstr>
      <vt:lpstr>Office Theme</vt:lpstr>
      <vt:lpstr>Open Press Report OEWG  April 21, 2026</vt:lpstr>
      <vt:lpstr>Purpose &amp; Context</vt:lpstr>
      <vt:lpstr>PowerPoint Presentation</vt:lpstr>
      <vt:lpstr>PowerPoint Presentation</vt:lpstr>
      <vt:lpstr>PowerPoint Presentation</vt:lpstr>
      <vt:lpstr>Open Press at a Glance</vt:lpstr>
      <vt:lpstr>Open Press at a Glance</vt:lpstr>
      <vt:lpstr>Open Press at a Glance</vt:lpstr>
      <vt:lpstr>PowerPoint Presentation</vt:lpstr>
      <vt:lpstr>PowerPoint Presentation</vt:lpstr>
      <vt:lpstr>PowerPoint Presentation</vt:lpstr>
      <vt:lpstr>PowerPoint Presentation</vt:lpstr>
      <vt:lpstr>PowerPoint Presentation</vt:lpstr>
      <vt:lpstr>Plumbing OER (Levels 1 &amp; 2)</vt:lpstr>
      <vt:lpstr>PowerPoint Presentation</vt:lpstr>
      <vt:lpstr>Community &amp; Collaboration</vt:lpstr>
      <vt:lpstr>Challenges &amp; Constraints</vt:lpstr>
      <vt:lpstr>Open Press 2.0</vt:lpstr>
      <vt:lpstr>PowerPoint Presentation</vt:lpstr>
      <vt:lpstr>OP &amp; OEWG Website as a Hub</vt:lpstr>
      <vt:lpstr>Opportunities for OEWG</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Dani Collins</dc:creator>
  <cp:keywords/>
  <dc:description>generated using python-pptx</dc:description>
  <cp:lastModifiedBy>Dani Collins</cp:lastModifiedBy>
  <cp:revision>5</cp:revision>
  <dcterms:created xsi:type="dcterms:W3CDTF">2013-01-27T09:14:16Z</dcterms:created>
  <dcterms:modified xsi:type="dcterms:W3CDTF">2026-04-28T21:27:36Z</dcterms:modified>
  <cp:category/>
</cp:coreProperties>
</file>