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24"/>
  </p:notesMasterIdLst>
  <p:sldIdLst>
    <p:sldId id="264" r:id="rId5"/>
    <p:sldId id="308" r:id="rId6"/>
    <p:sldId id="256" r:id="rId7"/>
    <p:sldId id="299" r:id="rId8"/>
    <p:sldId id="268" r:id="rId9"/>
    <p:sldId id="298" r:id="rId10"/>
    <p:sldId id="302" r:id="rId11"/>
    <p:sldId id="303" r:id="rId12"/>
    <p:sldId id="309" r:id="rId13"/>
    <p:sldId id="305" r:id="rId14"/>
    <p:sldId id="314" r:id="rId15"/>
    <p:sldId id="277" r:id="rId16"/>
    <p:sldId id="310" r:id="rId17"/>
    <p:sldId id="311" r:id="rId18"/>
    <p:sldId id="312" r:id="rId19"/>
    <p:sldId id="313" r:id="rId20"/>
    <p:sldId id="289" r:id="rId21"/>
    <p:sldId id="293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8A1"/>
    <a:srgbClr val="6B7C76"/>
    <a:srgbClr val="7DCDC7"/>
    <a:srgbClr val="41B8D5"/>
    <a:srgbClr val="B665E2"/>
    <a:srgbClr val="E1FAFB"/>
    <a:srgbClr val="558BB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B28BB-2867-420F-83D3-AC483714C05F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081836-2424-4660-8C13-9532EA0CE558}">
      <dgm:prSet/>
      <dgm:spPr/>
      <dgm:t>
        <a:bodyPr/>
        <a:lstStyle/>
        <a:p>
          <a:r>
            <a:rPr lang="en-CA" b="1"/>
            <a:t>Welcome and Acknowledgement</a:t>
          </a:r>
          <a:endParaRPr lang="en-US"/>
        </a:p>
      </dgm:t>
    </dgm:pt>
    <dgm:pt modelId="{DA099B5F-D3BE-41C7-B500-3DDBA01188DC}" type="parTrans" cxnId="{ACAE3B40-C6F2-47B4-B043-AE4E303875D1}">
      <dgm:prSet/>
      <dgm:spPr/>
      <dgm:t>
        <a:bodyPr/>
        <a:lstStyle/>
        <a:p>
          <a:endParaRPr lang="en-US"/>
        </a:p>
      </dgm:t>
    </dgm:pt>
    <dgm:pt modelId="{3A93596E-B975-4123-8E49-F6D97218ED51}" type="sibTrans" cxnId="{ACAE3B40-C6F2-47B4-B043-AE4E303875D1}">
      <dgm:prSet/>
      <dgm:spPr/>
      <dgm:t>
        <a:bodyPr/>
        <a:lstStyle/>
        <a:p>
          <a:endParaRPr lang="en-US"/>
        </a:p>
      </dgm:t>
    </dgm:pt>
    <dgm:pt modelId="{EA8738C9-6152-403D-8B73-4C3A45BF8E7A}">
      <dgm:prSet/>
      <dgm:spPr/>
      <dgm:t>
        <a:bodyPr/>
        <a:lstStyle/>
        <a:p>
          <a:r>
            <a:rPr lang="en-CA" b="1"/>
            <a:t>Approval of Agenda and Previous Meeting Minutes</a:t>
          </a:r>
          <a:endParaRPr lang="en-US"/>
        </a:p>
      </dgm:t>
    </dgm:pt>
    <dgm:pt modelId="{16E37169-0217-47E4-9CAC-4A5D86778821}" type="parTrans" cxnId="{55BEE800-0175-438A-8AB7-B744951F5BAC}">
      <dgm:prSet/>
      <dgm:spPr/>
      <dgm:t>
        <a:bodyPr/>
        <a:lstStyle/>
        <a:p>
          <a:endParaRPr lang="en-US"/>
        </a:p>
      </dgm:t>
    </dgm:pt>
    <dgm:pt modelId="{9350CAF3-0472-4250-927B-4F0EAD81BB24}" type="sibTrans" cxnId="{55BEE800-0175-438A-8AB7-B744951F5BAC}">
      <dgm:prSet/>
      <dgm:spPr/>
      <dgm:t>
        <a:bodyPr/>
        <a:lstStyle/>
        <a:p>
          <a:endParaRPr lang="en-US"/>
        </a:p>
      </dgm:t>
    </dgm:pt>
    <dgm:pt modelId="{ED68C5D0-5333-4FD1-9DCE-928F0887A2D2}">
      <dgm:prSet/>
      <dgm:spPr/>
      <dgm:t>
        <a:bodyPr/>
        <a:lstStyle/>
        <a:p>
          <a:r>
            <a:rPr lang="en-US" b="1"/>
            <a:t>OP Projects – Status &amp; </a:t>
          </a:r>
          <a:r>
            <a:rPr lang="en-CA" b="1"/>
            <a:t>Updates on Ongoing Projects</a:t>
          </a:r>
          <a:endParaRPr lang="en-US"/>
        </a:p>
      </dgm:t>
    </dgm:pt>
    <dgm:pt modelId="{A7A3C46C-308C-4B59-8BA0-8F223DAF5E4B}" type="parTrans" cxnId="{40F3A205-5669-4723-BF10-2B5E64E1DE1A}">
      <dgm:prSet/>
      <dgm:spPr/>
      <dgm:t>
        <a:bodyPr/>
        <a:lstStyle/>
        <a:p>
          <a:endParaRPr lang="en-US"/>
        </a:p>
      </dgm:t>
    </dgm:pt>
    <dgm:pt modelId="{8DE515EE-C8D8-437D-9828-9BFF94C0B827}" type="sibTrans" cxnId="{40F3A205-5669-4723-BF10-2B5E64E1DE1A}">
      <dgm:prSet/>
      <dgm:spPr/>
      <dgm:t>
        <a:bodyPr/>
        <a:lstStyle/>
        <a:p>
          <a:endParaRPr lang="en-US"/>
        </a:p>
      </dgm:t>
    </dgm:pt>
    <dgm:pt modelId="{33BCBAEB-E009-4452-AFFB-36299129B3CA}">
      <dgm:prSet/>
      <dgm:spPr/>
      <dgm:t>
        <a:bodyPr/>
        <a:lstStyle/>
        <a:p>
          <a:r>
            <a:rPr lang="en-CA" b="1"/>
            <a:t>Promotion and Awareness Campaigns</a:t>
          </a:r>
          <a:endParaRPr lang="en-US"/>
        </a:p>
      </dgm:t>
    </dgm:pt>
    <dgm:pt modelId="{C7EA5A46-70AD-4A17-ABDC-9D71224DA925}" type="parTrans" cxnId="{11EFFA23-E8CF-41A1-8AFA-2E2A30EB3A67}">
      <dgm:prSet/>
      <dgm:spPr/>
      <dgm:t>
        <a:bodyPr/>
        <a:lstStyle/>
        <a:p>
          <a:endParaRPr lang="en-US"/>
        </a:p>
      </dgm:t>
    </dgm:pt>
    <dgm:pt modelId="{9F4C0CB0-780F-47EB-B9EA-D665582591ED}" type="sibTrans" cxnId="{11EFFA23-E8CF-41A1-8AFA-2E2A30EB3A67}">
      <dgm:prSet/>
      <dgm:spPr/>
      <dgm:t>
        <a:bodyPr/>
        <a:lstStyle/>
        <a:p>
          <a:endParaRPr lang="en-US"/>
        </a:p>
      </dgm:t>
    </dgm:pt>
    <dgm:pt modelId="{00C6E87D-2370-4A00-A941-995FA41280FF}">
      <dgm:prSet/>
      <dgm:spPr/>
      <dgm:t>
        <a:bodyPr/>
        <a:lstStyle/>
        <a:p>
          <a:r>
            <a:rPr lang="en-CA" b="1"/>
            <a:t>Data Collection and Impact Reporting</a:t>
          </a:r>
          <a:endParaRPr lang="en-US"/>
        </a:p>
      </dgm:t>
    </dgm:pt>
    <dgm:pt modelId="{9B50307A-D350-47D0-B6D2-87A2377398E5}" type="parTrans" cxnId="{7EBE0789-C051-4C8B-8202-E151F7B9EDBC}">
      <dgm:prSet/>
      <dgm:spPr/>
      <dgm:t>
        <a:bodyPr/>
        <a:lstStyle/>
        <a:p>
          <a:endParaRPr lang="en-US"/>
        </a:p>
      </dgm:t>
    </dgm:pt>
    <dgm:pt modelId="{1E380FC7-FB1C-4273-9D20-0335E303582C}" type="sibTrans" cxnId="{7EBE0789-C051-4C8B-8202-E151F7B9EDBC}">
      <dgm:prSet/>
      <dgm:spPr/>
      <dgm:t>
        <a:bodyPr/>
        <a:lstStyle/>
        <a:p>
          <a:endParaRPr lang="en-US"/>
        </a:p>
      </dgm:t>
    </dgm:pt>
    <dgm:pt modelId="{8408C021-A3F5-4072-A0F2-1D9FD99CF6CF}">
      <dgm:prSet/>
      <dgm:spPr/>
      <dgm:t>
        <a:bodyPr/>
        <a:lstStyle/>
        <a:p>
          <a:r>
            <a:rPr lang="en-CA" b="1"/>
            <a:t>Open Discussion &amp; Q&amp;A</a:t>
          </a:r>
          <a:endParaRPr lang="en-US"/>
        </a:p>
      </dgm:t>
    </dgm:pt>
    <dgm:pt modelId="{C1855A89-9661-4C34-9531-135BF086068D}" type="parTrans" cxnId="{D32C92CD-7B8A-4FEC-9F41-2C7EDA50819E}">
      <dgm:prSet/>
      <dgm:spPr/>
      <dgm:t>
        <a:bodyPr/>
        <a:lstStyle/>
        <a:p>
          <a:endParaRPr lang="en-US"/>
        </a:p>
      </dgm:t>
    </dgm:pt>
    <dgm:pt modelId="{0E2C4837-C15C-4C1C-A514-E7EB86A22FCC}" type="sibTrans" cxnId="{D32C92CD-7B8A-4FEC-9F41-2C7EDA50819E}">
      <dgm:prSet/>
      <dgm:spPr/>
      <dgm:t>
        <a:bodyPr/>
        <a:lstStyle/>
        <a:p>
          <a:endParaRPr lang="en-US"/>
        </a:p>
      </dgm:t>
    </dgm:pt>
    <dgm:pt modelId="{2D0A5CF4-8C92-470E-973D-021DD9EDF8D8}">
      <dgm:prSet/>
      <dgm:spPr/>
      <dgm:t>
        <a:bodyPr/>
        <a:lstStyle/>
        <a:p>
          <a:r>
            <a:rPr lang="en-CA" b="1"/>
            <a:t>Action Items Review and Next Steps</a:t>
          </a:r>
          <a:endParaRPr lang="en-US"/>
        </a:p>
      </dgm:t>
    </dgm:pt>
    <dgm:pt modelId="{ADB61722-9726-4100-9AE4-13D883498191}" type="parTrans" cxnId="{31F911A8-3D3D-416C-ADB4-051A3808809C}">
      <dgm:prSet/>
      <dgm:spPr/>
      <dgm:t>
        <a:bodyPr/>
        <a:lstStyle/>
        <a:p>
          <a:endParaRPr lang="en-US"/>
        </a:p>
      </dgm:t>
    </dgm:pt>
    <dgm:pt modelId="{6D099444-0612-4DE2-9E8A-191A32EC6F0F}" type="sibTrans" cxnId="{31F911A8-3D3D-416C-ADB4-051A3808809C}">
      <dgm:prSet/>
      <dgm:spPr/>
      <dgm:t>
        <a:bodyPr/>
        <a:lstStyle/>
        <a:p>
          <a:endParaRPr lang="en-US"/>
        </a:p>
      </dgm:t>
    </dgm:pt>
    <dgm:pt modelId="{E1B20C20-500C-4189-B87C-59542BCAD2A2}">
      <dgm:prSet/>
      <dgm:spPr/>
      <dgm:t>
        <a:bodyPr/>
        <a:lstStyle/>
        <a:p>
          <a:r>
            <a:rPr lang="en-CA" b="1"/>
            <a:t>Adjournment &amp; Closing Remarks</a:t>
          </a:r>
          <a:endParaRPr lang="en-US"/>
        </a:p>
      </dgm:t>
    </dgm:pt>
    <dgm:pt modelId="{A2980F9F-334E-4868-9CF5-EBC4CA28EA0E}" type="parTrans" cxnId="{EB54CA97-22ED-46F3-AD58-FB3B8B9E636B}">
      <dgm:prSet/>
      <dgm:spPr/>
      <dgm:t>
        <a:bodyPr/>
        <a:lstStyle/>
        <a:p>
          <a:endParaRPr lang="en-US"/>
        </a:p>
      </dgm:t>
    </dgm:pt>
    <dgm:pt modelId="{818CAAE9-DFAE-498C-95B1-125D6BBADB3B}" type="sibTrans" cxnId="{EB54CA97-22ED-46F3-AD58-FB3B8B9E636B}">
      <dgm:prSet/>
      <dgm:spPr/>
      <dgm:t>
        <a:bodyPr/>
        <a:lstStyle/>
        <a:p>
          <a:endParaRPr lang="en-US"/>
        </a:p>
      </dgm:t>
    </dgm:pt>
    <dgm:pt modelId="{62FA7501-AE3B-4F00-B738-E61A452396F2}" type="pres">
      <dgm:prSet presAssocID="{332B28BB-2867-420F-83D3-AC483714C05F}" presName="vert0" presStyleCnt="0">
        <dgm:presLayoutVars>
          <dgm:dir/>
          <dgm:animOne val="branch"/>
          <dgm:animLvl val="lvl"/>
        </dgm:presLayoutVars>
      </dgm:prSet>
      <dgm:spPr/>
    </dgm:pt>
    <dgm:pt modelId="{56DF52AC-3AE5-44DE-8384-EC169F8505D6}" type="pres">
      <dgm:prSet presAssocID="{C5081836-2424-4660-8C13-9532EA0CE558}" presName="thickLine" presStyleLbl="alignNode1" presStyleIdx="0" presStyleCnt="8"/>
      <dgm:spPr/>
    </dgm:pt>
    <dgm:pt modelId="{1882734E-72E7-4DE9-A5A1-FE3F1F3A3930}" type="pres">
      <dgm:prSet presAssocID="{C5081836-2424-4660-8C13-9532EA0CE558}" presName="horz1" presStyleCnt="0"/>
      <dgm:spPr/>
    </dgm:pt>
    <dgm:pt modelId="{5F195FF9-425B-4167-93D0-C419954E5B34}" type="pres">
      <dgm:prSet presAssocID="{C5081836-2424-4660-8C13-9532EA0CE558}" presName="tx1" presStyleLbl="revTx" presStyleIdx="0" presStyleCnt="8"/>
      <dgm:spPr/>
    </dgm:pt>
    <dgm:pt modelId="{5183E6C7-A3D6-47DB-A502-875700337F07}" type="pres">
      <dgm:prSet presAssocID="{C5081836-2424-4660-8C13-9532EA0CE558}" presName="vert1" presStyleCnt="0"/>
      <dgm:spPr/>
    </dgm:pt>
    <dgm:pt modelId="{8D92EB25-2C78-4731-89CE-E709A4836A14}" type="pres">
      <dgm:prSet presAssocID="{EA8738C9-6152-403D-8B73-4C3A45BF8E7A}" presName="thickLine" presStyleLbl="alignNode1" presStyleIdx="1" presStyleCnt="8"/>
      <dgm:spPr/>
    </dgm:pt>
    <dgm:pt modelId="{2B2F247C-77E5-4E66-A49F-D13A224C961D}" type="pres">
      <dgm:prSet presAssocID="{EA8738C9-6152-403D-8B73-4C3A45BF8E7A}" presName="horz1" presStyleCnt="0"/>
      <dgm:spPr/>
    </dgm:pt>
    <dgm:pt modelId="{49959DC8-6092-4428-A7B8-3D1D6A150FE6}" type="pres">
      <dgm:prSet presAssocID="{EA8738C9-6152-403D-8B73-4C3A45BF8E7A}" presName="tx1" presStyleLbl="revTx" presStyleIdx="1" presStyleCnt="8"/>
      <dgm:spPr/>
    </dgm:pt>
    <dgm:pt modelId="{E8D48EAC-7934-4826-B54F-698181F77ACF}" type="pres">
      <dgm:prSet presAssocID="{EA8738C9-6152-403D-8B73-4C3A45BF8E7A}" presName="vert1" presStyleCnt="0"/>
      <dgm:spPr/>
    </dgm:pt>
    <dgm:pt modelId="{DF43A19A-FD22-4FD5-A283-909F4AC0F563}" type="pres">
      <dgm:prSet presAssocID="{ED68C5D0-5333-4FD1-9DCE-928F0887A2D2}" presName="thickLine" presStyleLbl="alignNode1" presStyleIdx="2" presStyleCnt="8"/>
      <dgm:spPr/>
    </dgm:pt>
    <dgm:pt modelId="{A20032BA-6740-43C9-B33E-6B245559272D}" type="pres">
      <dgm:prSet presAssocID="{ED68C5D0-5333-4FD1-9DCE-928F0887A2D2}" presName="horz1" presStyleCnt="0"/>
      <dgm:spPr/>
    </dgm:pt>
    <dgm:pt modelId="{D5EE4320-CDED-451A-8FAC-6664143B747A}" type="pres">
      <dgm:prSet presAssocID="{ED68C5D0-5333-4FD1-9DCE-928F0887A2D2}" presName="tx1" presStyleLbl="revTx" presStyleIdx="2" presStyleCnt="8"/>
      <dgm:spPr/>
    </dgm:pt>
    <dgm:pt modelId="{7BE9AC03-F350-453E-8C25-609CAB966813}" type="pres">
      <dgm:prSet presAssocID="{ED68C5D0-5333-4FD1-9DCE-928F0887A2D2}" presName="vert1" presStyleCnt="0"/>
      <dgm:spPr/>
    </dgm:pt>
    <dgm:pt modelId="{354A1CCA-F474-4E98-AD32-FE2440DFA158}" type="pres">
      <dgm:prSet presAssocID="{33BCBAEB-E009-4452-AFFB-36299129B3CA}" presName="thickLine" presStyleLbl="alignNode1" presStyleIdx="3" presStyleCnt="8"/>
      <dgm:spPr/>
    </dgm:pt>
    <dgm:pt modelId="{EB7E7E03-23BD-4134-A3F0-FF1EBDF93CAD}" type="pres">
      <dgm:prSet presAssocID="{33BCBAEB-E009-4452-AFFB-36299129B3CA}" presName="horz1" presStyleCnt="0"/>
      <dgm:spPr/>
    </dgm:pt>
    <dgm:pt modelId="{0ADB4257-618D-41FC-BC20-768400918895}" type="pres">
      <dgm:prSet presAssocID="{33BCBAEB-E009-4452-AFFB-36299129B3CA}" presName="tx1" presStyleLbl="revTx" presStyleIdx="3" presStyleCnt="8"/>
      <dgm:spPr/>
    </dgm:pt>
    <dgm:pt modelId="{A5A9F725-7DF2-4265-8CBF-989AAB26AF2B}" type="pres">
      <dgm:prSet presAssocID="{33BCBAEB-E009-4452-AFFB-36299129B3CA}" presName="vert1" presStyleCnt="0"/>
      <dgm:spPr/>
    </dgm:pt>
    <dgm:pt modelId="{8490CEA6-9377-4213-A977-F296196DABEC}" type="pres">
      <dgm:prSet presAssocID="{00C6E87D-2370-4A00-A941-995FA41280FF}" presName="thickLine" presStyleLbl="alignNode1" presStyleIdx="4" presStyleCnt="8"/>
      <dgm:spPr/>
    </dgm:pt>
    <dgm:pt modelId="{76DCAD8F-536B-4FC8-BF5A-00047C7CB141}" type="pres">
      <dgm:prSet presAssocID="{00C6E87D-2370-4A00-A941-995FA41280FF}" presName="horz1" presStyleCnt="0"/>
      <dgm:spPr/>
    </dgm:pt>
    <dgm:pt modelId="{BED889F9-8024-4D2C-AC3C-80584C9D5F0B}" type="pres">
      <dgm:prSet presAssocID="{00C6E87D-2370-4A00-A941-995FA41280FF}" presName="tx1" presStyleLbl="revTx" presStyleIdx="4" presStyleCnt="8"/>
      <dgm:spPr/>
    </dgm:pt>
    <dgm:pt modelId="{0510958C-0E50-440D-A5F4-A71123E3E772}" type="pres">
      <dgm:prSet presAssocID="{00C6E87D-2370-4A00-A941-995FA41280FF}" presName="vert1" presStyleCnt="0"/>
      <dgm:spPr/>
    </dgm:pt>
    <dgm:pt modelId="{528E28F9-EB1A-4956-BA2A-6C68C9112962}" type="pres">
      <dgm:prSet presAssocID="{8408C021-A3F5-4072-A0F2-1D9FD99CF6CF}" presName="thickLine" presStyleLbl="alignNode1" presStyleIdx="5" presStyleCnt="8"/>
      <dgm:spPr/>
    </dgm:pt>
    <dgm:pt modelId="{47B3459A-24F2-42DB-B55E-C2F65F782AD2}" type="pres">
      <dgm:prSet presAssocID="{8408C021-A3F5-4072-A0F2-1D9FD99CF6CF}" presName="horz1" presStyleCnt="0"/>
      <dgm:spPr/>
    </dgm:pt>
    <dgm:pt modelId="{72F4EABA-DF81-4885-A441-2ADB12807107}" type="pres">
      <dgm:prSet presAssocID="{8408C021-A3F5-4072-A0F2-1D9FD99CF6CF}" presName="tx1" presStyleLbl="revTx" presStyleIdx="5" presStyleCnt="8"/>
      <dgm:spPr/>
    </dgm:pt>
    <dgm:pt modelId="{4E455062-C94E-4F42-8441-71AFAFCE8C79}" type="pres">
      <dgm:prSet presAssocID="{8408C021-A3F5-4072-A0F2-1D9FD99CF6CF}" presName="vert1" presStyleCnt="0"/>
      <dgm:spPr/>
    </dgm:pt>
    <dgm:pt modelId="{15429BD4-BA35-4078-8D70-296517DBC7B1}" type="pres">
      <dgm:prSet presAssocID="{2D0A5CF4-8C92-470E-973D-021DD9EDF8D8}" presName="thickLine" presStyleLbl="alignNode1" presStyleIdx="6" presStyleCnt="8"/>
      <dgm:spPr/>
    </dgm:pt>
    <dgm:pt modelId="{44EC1B4A-D42B-47CD-9DBE-5CA5101166AD}" type="pres">
      <dgm:prSet presAssocID="{2D0A5CF4-8C92-470E-973D-021DD9EDF8D8}" presName="horz1" presStyleCnt="0"/>
      <dgm:spPr/>
    </dgm:pt>
    <dgm:pt modelId="{710E7587-C6A8-4E23-A050-E8F04C59A9CA}" type="pres">
      <dgm:prSet presAssocID="{2D0A5CF4-8C92-470E-973D-021DD9EDF8D8}" presName="tx1" presStyleLbl="revTx" presStyleIdx="6" presStyleCnt="8"/>
      <dgm:spPr/>
    </dgm:pt>
    <dgm:pt modelId="{5FC4D852-2A8E-4B9E-A27F-BA4C94AB3646}" type="pres">
      <dgm:prSet presAssocID="{2D0A5CF4-8C92-470E-973D-021DD9EDF8D8}" presName="vert1" presStyleCnt="0"/>
      <dgm:spPr/>
    </dgm:pt>
    <dgm:pt modelId="{359FF63A-5FC4-4BBC-9663-CA8ACE5166C4}" type="pres">
      <dgm:prSet presAssocID="{E1B20C20-500C-4189-B87C-59542BCAD2A2}" presName="thickLine" presStyleLbl="alignNode1" presStyleIdx="7" presStyleCnt="8"/>
      <dgm:spPr/>
    </dgm:pt>
    <dgm:pt modelId="{242873EF-724A-4EBB-9EDF-55F350C3B091}" type="pres">
      <dgm:prSet presAssocID="{E1B20C20-500C-4189-B87C-59542BCAD2A2}" presName="horz1" presStyleCnt="0"/>
      <dgm:spPr/>
    </dgm:pt>
    <dgm:pt modelId="{EEA09EA0-6514-4FCD-9E28-E45A07B0093E}" type="pres">
      <dgm:prSet presAssocID="{E1B20C20-500C-4189-B87C-59542BCAD2A2}" presName="tx1" presStyleLbl="revTx" presStyleIdx="7" presStyleCnt="8"/>
      <dgm:spPr/>
    </dgm:pt>
    <dgm:pt modelId="{7E5AFB3E-6B1A-425E-85A5-69511EE61468}" type="pres">
      <dgm:prSet presAssocID="{E1B20C20-500C-4189-B87C-59542BCAD2A2}" presName="vert1" presStyleCnt="0"/>
      <dgm:spPr/>
    </dgm:pt>
  </dgm:ptLst>
  <dgm:cxnLst>
    <dgm:cxn modelId="{55BEE800-0175-438A-8AB7-B744951F5BAC}" srcId="{332B28BB-2867-420F-83D3-AC483714C05F}" destId="{EA8738C9-6152-403D-8B73-4C3A45BF8E7A}" srcOrd="1" destOrd="0" parTransId="{16E37169-0217-47E4-9CAC-4A5D86778821}" sibTransId="{9350CAF3-0472-4250-927B-4F0EAD81BB24}"/>
    <dgm:cxn modelId="{ABADE804-F6B8-4905-9EF1-659FF03073AB}" type="presOf" srcId="{00C6E87D-2370-4A00-A941-995FA41280FF}" destId="{BED889F9-8024-4D2C-AC3C-80584C9D5F0B}" srcOrd="0" destOrd="0" presId="urn:microsoft.com/office/officeart/2008/layout/LinedList"/>
    <dgm:cxn modelId="{40F3A205-5669-4723-BF10-2B5E64E1DE1A}" srcId="{332B28BB-2867-420F-83D3-AC483714C05F}" destId="{ED68C5D0-5333-4FD1-9DCE-928F0887A2D2}" srcOrd="2" destOrd="0" parTransId="{A7A3C46C-308C-4B59-8BA0-8F223DAF5E4B}" sibTransId="{8DE515EE-C8D8-437D-9828-9BFF94C0B827}"/>
    <dgm:cxn modelId="{11EFFA23-E8CF-41A1-8AFA-2E2A30EB3A67}" srcId="{332B28BB-2867-420F-83D3-AC483714C05F}" destId="{33BCBAEB-E009-4452-AFFB-36299129B3CA}" srcOrd="3" destOrd="0" parTransId="{C7EA5A46-70AD-4A17-ABDC-9D71224DA925}" sibTransId="{9F4C0CB0-780F-47EB-B9EA-D665582591ED}"/>
    <dgm:cxn modelId="{4B01DA32-5368-4076-BBFE-4C2B2C29534A}" type="presOf" srcId="{EA8738C9-6152-403D-8B73-4C3A45BF8E7A}" destId="{49959DC8-6092-4428-A7B8-3D1D6A150FE6}" srcOrd="0" destOrd="0" presId="urn:microsoft.com/office/officeart/2008/layout/LinedList"/>
    <dgm:cxn modelId="{ACAE3B40-C6F2-47B4-B043-AE4E303875D1}" srcId="{332B28BB-2867-420F-83D3-AC483714C05F}" destId="{C5081836-2424-4660-8C13-9532EA0CE558}" srcOrd="0" destOrd="0" parTransId="{DA099B5F-D3BE-41C7-B500-3DDBA01188DC}" sibTransId="{3A93596E-B975-4123-8E49-F6D97218ED51}"/>
    <dgm:cxn modelId="{7CD0D96A-1098-4E14-B894-093A5DFFCEFF}" type="presOf" srcId="{8408C021-A3F5-4072-A0F2-1D9FD99CF6CF}" destId="{72F4EABA-DF81-4885-A441-2ADB12807107}" srcOrd="0" destOrd="0" presId="urn:microsoft.com/office/officeart/2008/layout/LinedList"/>
    <dgm:cxn modelId="{7EBE0789-C051-4C8B-8202-E151F7B9EDBC}" srcId="{332B28BB-2867-420F-83D3-AC483714C05F}" destId="{00C6E87D-2370-4A00-A941-995FA41280FF}" srcOrd="4" destOrd="0" parTransId="{9B50307A-D350-47D0-B6D2-87A2377398E5}" sibTransId="{1E380FC7-FB1C-4273-9D20-0335E303582C}"/>
    <dgm:cxn modelId="{EB54CA97-22ED-46F3-AD58-FB3B8B9E636B}" srcId="{332B28BB-2867-420F-83D3-AC483714C05F}" destId="{E1B20C20-500C-4189-B87C-59542BCAD2A2}" srcOrd="7" destOrd="0" parTransId="{A2980F9F-334E-4868-9CF5-EBC4CA28EA0E}" sibTransId="{818CAAE9-DFAE-498C-95B1-125D6BBADB3B}"/>
    <dgm:cxn modelId="{31F911A8-3D3D-416C-ADB4-051A3808809C}" srcId="{332B28BB-2867-420F-83D3-AC483714C05F}" destId="{2D0A5CF4-8C92-470E-973D-021DD9EDF8D8}" srcOrd="6" destOrd="0" parTransId="{ADB61722-9726-4100-9AE4-13D883498191}" sibTransId="{6D099444-0612-4DE2-9E8A-191A32EC6F0F}"/>
    <dgm:cxn modelId="{80C0E3B1-2A9E-4ECB-B79F-B1EC0ABF9512}" type="presOf" srcId="{E1B20C20-500C-4189-B87C-59542BCAD2A2}" destId="{EEA09EA0-6514-4FCD-9E28-E45A07B0093E}" srcOrd="0" destOrd="0" presId="urn:microsoft.com/office/officeart/2008/layout/LinedList"/>
    <dgm:cxn modelId="{D32C92CD-7B8A-4FEC-9F41-2C7EDA50819E}" srcId="{332B28BB-2867-420F-83D3-AC483714C05F}" destId="{8408C021-A3F5-4072-A0F2-1D9FD99CF6CF}" srcOrd="5" destOrd="0" parTransId="{C1855A89-9661-4C34-9531-135BF086068D}" sibTransId="{0E2C4837-C15C-4C1C-A514-E7EB86A22FCC}"/>
    <dgm:cxn modelId="{6D411BD6-237A-4A85-AA52-A7CD4ACBD481}" type="presOf" srcId="{332B28BB-2867-420F-83D3-AC483714C05F}" destId="{62FA7501-AE3B-4F00-B738-E61A452396F2}" srcOrd="0" destOrd="0" presId="urn:microsoft.com/office/officeart/2008/layout/LinedList"/>
    <dgm:cxn modelId="{0CC605EA-F876-42F9-8C1F-CED677D3375F}" type="presOf" srcId="{C5081836-2424-4660-8C13-9532EA0CE558}" destId="{5F195FF9-425B-4167-93D0-C419954E5B34}" srcOrd="0" destOrd="0" presId="urn:microsoft.com/office/officeart/2008/layout/LinedList"/>
    <dgm:cxn modelId="{98331BF1-4D22-4E56-AEA0-AE8DBB3E5730}" type="presOf" srcId="{33BCBAEB-E009-4452-AFFB-36299129B3CA}" destId="{0ADB4257-618D-41FC-BC20-768400918895}" srcOrd="0" destOrd="0" presId="urn:microsoft.com/office/officeart/2008/layout/LinedList"/>
    <dgm:cxn modelId="{56A547F7-D55B-4DB8-B3DA-49196979AF84}" type="presOf" srcId="{ED68C5D0-5333-4FD1-9DCE-928F0887A2D2}" destId="{D5EE4320-CDED-451A-8FAC-6664143B747A}" srcOrd="0" destOrd="0" presId="urn:microsoft.com/office/officeart/2008/layout/LinedList"/>
    <dgm:cxn modelId="{335B29F9-3E1E-4BED-BE34-E882B70EF54A}" type="presOf" srcId="{2D0A5CF4-8C92-470E-973D-021DD9EDF8D8}" destId="{710E7587-C6A8-4E23-A050-E8F04C59A9CA}" srcOrd="0" destOrd="0" presId="urn:microsoft.com/office/officeart/2008/layout/LinedList"/>
    <dgm:cxn modelId="{F392F942-AD4F-4A77-B85B-8A2864F3AD0F}" type="presParOf" srcId="{62FA7501-AE3B-4F00-B738-E61A452396F2}" destId="{56DF52AC-3AE5-44DE-8384-EC169F8505D6}" srcOrd="0" destOrd="0" presId="urn:microsoft.com/office/officeart/2008/layout/LinedList"/>
    <dgm:cxn modelId="{62D8198A-6F3C-45A1-A7F0-A164C597E16D}" type="presParOf" srcId="{62FA7501-AE3B-4F00-B738-E61A452396F2}" destId="{1882734E-72E7-4DE9-A5A1-FE3F1F3A3930}" srcOrd="1" destOrd="0" presId="urn:microsoft.com/office/officeart/2008/layout/LinedList"/>
    <dgm:cxn modelId="{64B019FE-C40D-4ABA-B409-E7D295E2F2A6}" type="presParOf" srcId="{1882734E-72E7-4DE9-A5A1-FE3F1F3A3930}" destId="{5F195FF9-425B-4167-93D0-C419954E5B34}" srcOrd="0" destOrd="0" presId="urn:microsoft.com/office/officeart/2008/layout/LinedList"/>
    <dgm:cxn modelId="{711F8FD6-93AD-410A-8666-1C4C4DFB2666}" type="presParOf" srcId="{1882734E-72E7-4DE9-A5A1-FE3F1F3A3930}" destId="{5183E6C7-A3D6-47DB-A502-875700337F07}" srcOrd="1" destOrd="0" presId="urn:microsoft.com/office/officeart/2008/layout/LinedList"/>
    <dgm:cxn modelId="{85E2C848-DB86-4C0E-B7E5-707FB53CD881}" type="presParOf" srcId="{62FA7501-AE3B-4F00-B738-E61A452396F2}" destId="{8D92EB25-2C78-4731-89CE-E709A4836A14}" srcOrd="2" destOrd="0" presId="urn:microsoft.com/office/officeart/2008/layout/LinedList"/>
    <dgm:cxn modelId="{6F13BFDD-C847-4182-AC76-D4273B112C3C}" type="presParOf" srcId="{62FA7501-AE3B-4F00-B738-E61A452396F2}" destId="{2B2F247C-77E5-4E66-A49F-D13A224C961D}" srcOrd="3" destOrd="0" presId="urn:microsoft.com/office/officeart/2008/layout/LinedList"/>
    <dgm:cxn modelId="{E572DA24-2AEC-44A6-AFA3-D7AED8F05C2A}" type="presParOf" srcId="{2B2F247C-77E5-4E66-A49F-D13A224C961D}" destId="{49959DC8-6092-4428-A7B8-3D1D6A150FE6}" srcOrd="0" destOrd="0" presId="urn:microsoft.com/office/officeart/2008/layout/LinedList"/>
    <dgm:cxn modelId="{ED5FAFA3-75B0-4875-A254-9684BFFC7C7B}" type="presParOf" srcId="{2B2F247C-77E5-4E66-A49F-D13A224C961D}" destId="{E8D48EAC-7934-4826-B54F-698181F77ACF}" srcOrd="1" destOrd="0" presId="urn:microsoft.com/office/officeart/2008/layout/LinedList"/>
    <dgm:cxn modelId="{A1EE94EB-7A22-4ADD-A456-044C2E46F27B}" type="presParOf" srcId="{62FA7501-AE3B-4F00-B738-E61A452396F2}" destId="{DF43A19A-FD22-4FD5-A283-909F4AC0F563}" srcOrd="4" destOrd="0" presId="urn:microsoft.com/office/officeart/2008/layout/LinedList"/>
    <dgm:cxn modelId="{E3F3DBC5-B73E-4AEB-9862-BB8BB2D33168}" type="presParOf" srcId="{62FA7501-AE3B-4F00-B738-E61A452396F2}" destId="{A20032BA-6740-43C9-B33E-6B245559272D}" srcOrd="5" destOrd="0" presId="urn:microsoft.com/office/officeart/2008/layout/LinedList"/>
    <dgm:cxn modelId="{3261F439-FE8D-4C08-9E42-A2A5630D495D}" type="presParOf" srcId="{A20032BA-6740-43C9-B33E-6B245559272D}" destId="{D5EE4320-CDED-451A-8FAC-6664143B747A}" srcOrd="0" destOrd="0" presId="urn:microsoft.com/office/officeart/2008/layout/LinedList"/>
    <dgm:cxn modelId="{850CB15A-AFA4-4683-9D81-2D7E4324A0AD}" type="presParOf" srcId="{A20032BA-6740-43C9-B33E-6B245559272D}" destId="{7BE9AC03-F350-453E-8C25-609CAB966813}" srcOrd="1" destOrd="0" presId="urn:microsoft.com/office/officeart/2008/layout/LinedList"/>
    <dgm:cxn modelId="{61374B4D-F3D9-40C7-A6FC-75F77E2FBDBD}" type="presParOf" srcId="{62FA7501-AE3B-4F00-B738-E61A452396F2}" destId="{354A1CCA-F474-4E98-AD32-FE2440DFA158}" srcOrd="6" destOrd="0" presId="urn:microsoft.com/office/officeart/2008/layout/LinedList"/>
    <dgm:cxn modelId="{8DFE8B4F-62FE-40AE-99ED-F4324F817552}" type="presParOf" srcId="{62FA7501-AE3B-4F00-B738-E61A452396F2}" destId="{EB7E7E03-23BD-4134-A3F0-FF1EBDF93CAD}" srcOrd="7" destOrd="0" presId="urn:microsoft.com/office/officeart/2008/layout/LinedList"/>
    <dgm:cxn modelId="{4D3DAF9E-E61A-486B-A067-0616627EBEA4}" type="presParOf" srcId="{EB7E7E03-23BD-4134-A3F0-FF1EBDF93CAD}" destId="{0ADB4257-618D-41FC-BC20-768400918895}" srcOrd="0" destOrd="0" presId="urn:microsoft.com/office/officeart/2008/layout/LinedList"/>
    <dgm:cxn modelId="{7D5A1956-8AED-4712-A348-585AC1148738}" type="presParOf" srcId="{EB7E7E03-23BD-4134-A3F0-FF1EBDF93CAD}" destId="{A5A9F725-7DF2-4265-8CBF-989AAB26AF2B}" srcOrd="1" destOrd="0" presId="urn:microsoft.com/office/officeart/2008/layout/LinedList"/>
    <dgm:cxn modelId="{58D4F276-95DD-4342-9B93-4C0E8069ED0E}" type="presParOf" srcId="{62FA7501-AE3B-4F00-B738-E61A452396F2}" destId="{8490CEA6-9377-4213-A977-F296196DABEC}" srcOrd="8" destOrd="0" presId="urn:microsoft.com/office/officeart/2008/layout/LinedList"/>
    <dgm:cxn modelId="{9A819E72-1A3E-4629-BD0C-26435B79FF37}" type="presParOf" srcId="{62FA7501-AE3B-4F00-B738-E61A452396F2}" destId="{76DCAD8F-536B-4FC8-BF5A-00047C7CB141}" srcOrd="9" destOrd="0" presId="urn:microsoft.com/office/officeart/2008/layout/LinedList"/>
    <dgm:cxn modelId="{52B0D0A1-C025-4121-8C44-B3592AB62FA2}" type="presParOf" srcId="{76DCAD8F-536B-4FC8-BF5A-00047C7CB141}" destId="{BED889F9-8024-4D2C-AC3C-80584C9D5F0B}" srcOrd="0" destOrd="0" presId="urn:microsoft.com/office/officeart/2008/layout/LinedList"/>
    <dgm:cxn modelId="{A3F7D007-358B-482B-B411-792160E33DAD}" type="presParOf" srcId="{76DCAD8F-536B-4FC8-BF5A-00047C7CB141}" destId="{0510958C-0E50-440D-A5F4-A71123E3E772}" srcOrd="1" destOrd="0" presId="urn:microsoft.com/office/officeart/2008/layout/LinedList"/>
    <dgm:cxn modelId="{82DAE5B8-5E57-47E1-8400-BCBAE7BF1B2D}" type="presParOf" srcId="{62FA7501-AE3B-4F00-B738-E61A452396F2}" destId="{528E28F9-EB1A-4956-BA2A-6C68C9112962}" srcOrd="10" destOrd="0" presId="urn:microsoft.com/office/officeart/2008/layout/LinedList"/>
    <dgm:cxn modelId="{73AAE2AD-3241-4E5D-B2C3-516D7742B2A9}" type="presParOf" srcId="{62FA7501-AE3B-4F00-B738-E61A452396F2}" destId="{47B3459A-24F2-42DB-B55E-C2F65F782AD2}" srcOrd="11" destOrd="0" presId="urn:microsoft.com/office/officeart/2008/layout/LinedList"/>
    <dgm:cxn modelId="{BC2F65F0-F242-40BA-9D95-BE389EC6DE47}" type="presParOf" srcId="{47B3459A-24F2-42DB-B55E-C2F65F782AD2}" destId="{72F4EABA-DF81-4885-A441-2ADB12807107}" srcOrd="0" destOrd="0" presId="urn:microsoft.com/office/officeart/2008/layout/LinedList"/>
    <dgm:cxn modelId="{14466BEC-2193-496F-ABEB-5BABA8425626}" type="presParOf" srcId="{47B3459A-24F2-42DB-B55E-C2F65F782AD2}" destId="{4E455062-C94E-4F42-8441-71AFAFCE8C79}" srcOrd="1" destOrd="0" presId="urn:microsoft.com/office/officeart/2008/layout/LinedList"/>
    <dgm:cxn modelId="{7451DCA9-A50E-4261-958A-C152D5B41F35}" type="presParOf" srcId="{62FA7501-AE3B-4F00-B738-E61A452396F2}" destId="{15429BD4-BA35-4078-8D70-296517DBC7B1}" srcOrd="12" destOrd="0" presId="urn:microsoft.com/office/officeart/2008/layout/LinedList"/>
    <dgm:cxn modelId="{20C13ACE-384D-4F51-B5EE-704B6092B38C}" type="presParOf" srcId="{62FA7501-AE3B-4F00-B738-E61A452396F2}" destId="{44EC1B4A-D42B-47CD-9DBE-5CA5101166AD}" srcOrd="13" destOrd="0" presId="urn:microsoft.com/office/officeart/2008/layout/LinedList"/>
    <dgm:cxn modelId="{CC297B15-93AF-45C0-B346-63DACCE6A9B2}" type="presParOf" srcId="{44EC1B4A-D42B-47CD-9DBE-5CA5101166AD}" destId="{710E7587-C6A8-4E23-A050-E8F04C59A9CA}" srcOrd="0" destOrd="0" presId="urn:microsoft.com/office/officeart/2008/layout/LinedList"/>
    <dgm:cxn modelId="{730F170D-CEEF-4902-9E7F-BAAF6B6261AD}" type="presParOf" srcId="{44EC1B4A-D42B-47CD-9DBE-5CA5101166AD}" destId="{5FC4D852-2A8E-4B9E-A27F-BA4C94AB3646}" srcOrd="1" destOrd="0" presId="urn:microsoft.com/office/officeart/2008/layout/LinedList"/>
    <dgm:cxn modelId="{4A794A05-9212-49A3-8B7D-3E092F6E598A}" type="presParOf" srcId="{62FA7501-AE3B-4F00-B738-E61A452396F2}" destId="{359FF63A-5FC4-4BBC-9663-CA8ACE5166C4}" srcOrd="14" destOrd="0" presId="urn:microsoft.com/office/officeart/2008/layout/LinedList"/>
    <dgm:cxn modelId="{2A3A9BEE-3418-41A6-A822-EFE8351E0A23}" type="presParOf" srcId="{62FA7501-AE3B-4F00-B738-E61A452396F2}" destId="{242873EF-724A-4EBB-9EDF-55F350C3B091}" srcOrd="15" destOrd="0" presId="urn:microsoft.com/office/officeart/2008/layout/LinedList"/>
    <dgm:cxn modelId="{3FA27DA0-1843-4A76-BDA6-01E1667A5AC3}" type="presParOf" srcId="{242873EF-724A-4EBB-9EDF-55F350C3B091}" destId="{EEA09EA0-6514-4FCD-9E28-E45A07B0093E}" srcOrd="0" destOrd="0" presId="urn:microsoft.com/office/officeart/2008/layout/LinedList"/>
    <dgm:cxn modelId="{AB63093F-1313-4242-9417-95B048ACA57C}" type="presParOf" srcId="{242873EF-724A-4EBB-9EDF-55F350C3B091}" destId="{7E5AFB3E-6B1A-425E-85A5-69511EE614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F5D7B-134B-4296-8AD5-AB52300B87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4FBF14-8D24-4039-B7BE-03BCF41BB889}">
      <dgm:prSet/>
      <dgm:spPr/>
      <dgm:t>
        <a:bodyPr/>
        <a:lstStyle/>
        <a:p>
          <a:r>
            <a:rPr lang="en-US" b="1" i="0" dirty="0"/>
            <a:t>2023-2025 PROJECTS (23)</a:t>
          </a:r>
          <a:endParaRPr lang="en-US" dirty="0"/>
        </a:p>
      </dgm:t>
    </dgm:pt>
    <dgm:pt modelId="{78289ACB-53B6-4139-9C9C-ED2E7CA30B43}" type="parTrans" cxnId="{AB4698E0-D374-4BAA-A972-713D0C7E4960}">
      <dgm:prSet/>
      <dgm:spPr/>
      <dgm:t>
        <a:bodyPr/>
        <a:lstStyle/>
        <a:p>
          <a:endParaRPr lang="en-US"/>
        </a:p>
      </dgm:t>
    </dgm:pt>
    <dgm:pt modelId="{6DAAE181-7E77-44AA-B375-0D0AABEE7160}" type="sibTrans" cxnId="{AB4698E0-D374-4BAA-A972-713D0C7E4960}">
      <dgm:prSet/>
      <dgm:spPr/>
      <dgm:t>
        <a:bodyPr/>
        <a:lstStyle/>
        <a:p>
          <a:endParaRPr lang="en-US"/>
        </a:p>
      </dgm:t>
    </dgm:pt>
    <dgm:pt modelId="{F574C9D6-81D7-4CB6-BA21-3205C486C1DA}">
      <dgm:prSet custT="1"/>
      <dgm:spPr/>
      <dgm:t>
        <a:bodyPr/>
        <a:lstStyle/>
        <a:p>
          <a:pPr marL="285750" indent="-285750" algn="l" defTabSz="457200" rtl="0" eaLnBrk="1" latinLnBrk="0" hangingPunct="1"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3 adjudicated projects carried over from 2024-2025 - TBC December 2025</a:t>
          </a:r>
        </a:p>
      </dgm:t>
    </dgm:pt>
    <dgm:pt modelId="{C7404C36-B56C-4E0A-A04A-51C93614022C}" type="parTrans" cxnId="{8684F6C5-832F-4220-B4CC-5EA84D193763}">
      <dgm:prSet/>
      <dgm:spPr/>
      <dgm:t>
        <a:bodyPr/>
        <a:lstStyle/>
        <a:p>
          <a:endParaRPr lang="en-US"/>
        </a:p>
      </dgm:t>
    </dgm:pt>
    <dgm:pt modelId="{636D00EA-DE36-4C96-B856-D0C0B8489B0E}" type="sibTrans" cxnId="{8684F6C5-832F-4220-B4CC-5EA84D193763}">
      <dgm:prSet/>
      <dgm:spPr/>
      <dgm:t>
        <a:bodyPr/>
        <a:lstStyle/>
        <a:p>
          <a:endParaRPr lang="en-US"/>
        </a:p>
      </dgm:t>
    </dgm:pt>
    <dgm:pt modelId="{84A5BF77-C73D-44FC-8883-99AFCD84EB7C}">
      <dgm:prSet custT="1"/>
      <dgm:spPr/>
      <dgm:t>
        <a:bodyPr/>
        <a:lstStyle/>
        <a:p>
          <a:pPr marL="285750" indent="-285750" algn="l" defTabSz="457200" rtl="0" eaLnBrk="1" latinLnBrk="0" hangingPunct="1"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8 TBC November/December 2025</a:t>
          </a:r>
        </a:p>
      </dgm:t>
    </dgm:pt>
    <dgm:pt modelId="{856BF721-C2EE-4F46-A81E-9BA3A1BC8A3F}" type="parTrans" cxnId="{D89706BB-0F45-4ACE-81ED-AA80C497BF4B}">
      <dgm:prSet/>
      <dgm:spPr/>
      <dgm:t>
        <a:bodyPr/>
        <a:lstStyle/>
        <a:p>
          <a:endParaRPr lang="en-US"/>
        </a:p>
      </dgm:t>
    </dgm:pt>
    <dgm:pt modelId="{546CA335-905D-4A62-8819-AAC81BD9E9EA}" type="sibTrans" cxnId="{D89706BB-0F45-4ACE-81ED-AA80C497BF4B}">
      <dgm:prSet/>
      <dgm:spPr/>
      <dgm:t>
        <a:bodyPr/>
        <a:lstStyle/>
        <a:p>
          <a:endParaRPr lang="en-US"/>
        </a:p>
      </dgm:t>
    </dgm:pt>
    <dgm:pt modelId="{F0455A4F-F48F-412F-874D-D062C0BF1904}">
      <dgm:prSet custT="1"/>
      <dgm:spPr/>
      <dgm:t>
        <a:bodyPr/>
        <a:lstStyle/>
        <a:p>
          <a:pPr marL="285750" indent="-285750" algn="l" defTabSz="457200" rtl="0" eaLnBrk="1" latinLnBrk="0" hangingPunct="1"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3 ongoing support (OJS)</a:t>
          </a:r>
        </a:p>
      </dgm:t>
    </dgm:pt>
    <dgm:pt modelId="{CF651FB8-379F-411A-A0E6-22E6A155336B}" type="parTrans" cxnId="{4B3D4247-B276-48E7-B969-00156937BF4F}">
      <dgm:prSet/>
      <dgm:spPr/>
      <dgm:t>
        <a:bodyPr/>
        <a:lstStyle/>
        <a:p>
          <a:endParaRPr lang="en-US"/>
        </a:p>
      </dgm:t>
    </dgm:pt>
    <dgm:pt modelId="{8BE77EBB-45D4-4356-84BB-DE38D0DCFF01}" type="sibTrans" cxnId="{4B3D4247-B276-48E7-B969-00156937BF4F}">
      <dgm:prSet/>
      <dgm:spPr/>
      <dgm:t>
        <a:bodyPr/>
        <a:lstStyle/>
        <a:p>
          <a:endParaRPr lang="en-US"/>
        </a:p>
      </dgm:t>
    </dgm:pt>
    <dgm:pt modelId="{E6EFDEC0-88AA-4C28-B5C0-00FB7DC49F29}">
      <dgm:prSet custT="1"/>
      <dgm:spPr/>
      <dgm:t>
        <a:bodyPr/>
        <a:lstStyle/>
        <a:p>
          <a:pPr marL="285750" indent="-285750" algn="l" defTabSz="457200" rtl="0" eaLnBrk="1" latinLnBrk="0" hangingPunct="1"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15 non-adjudicated projects carried over from 2023-2025 (1st two years)</a:t>
          </a:r>
        </a:p>
      </dgm:t>
    </dgm:pt>
    <dgm:pt modelId="{27E5C244-85E5-45BA-8B34-780ED9F958EA}" type="parTrans" cxnId="{3DBAE0A8-D39D-4489-A7AB-679A8EEB27B6}">
      <dgm:prSet/>
      <dgm:spPr/>
      <dgm:t>
        <a:bodyPr/>
        <a:lstStyle/>
        <a:p>
          <a:endParaRPr lang="en-US"/>
        </a:p>
      </dgm:t>
    </dgm:pt>
    <dgm:pt modelId="{D9C6866D-EE69-406F-AFAC-7D7C0F4FD7E9}" type="sibTrans" cxnId="{3DBAE0A8-D39D-4489-A7AB-679A8EEB27B6}">
      <dgm:prSet/>
      <dgm:spPr/>
      <dgm:t>
        <a:bodyPr/>
        <a:lstStyle/>
        <a:p>
          <a:endParaRPr lang="en-US"/>
        </a:p>
      </dgm:t>
    </dgm:pt>
    <dgm:pt modelId="{247B1674-8FA9-440C-8227-C160553FD813}">
      <dgm:prSet custT="1"/>
      <dgm:spPr/>
      <dgm:t>
        <a:bodyPr/>
        <a:lstStyle/>
        <a:p>
          <a:pPr marL="720725" indent="-285750" algn="l" defTabSz="457200" rtl="0" eaLnBrk="1" latinLnBrk="0" hangingPunct="1">
            <a:buFont typeface="Arial" panose="020B0604020202020204" pitchFamily="34" charset="0"/>
            <a:buChar char="•"/>
          </a:pPr>
          <a:r>
            <a:rPr lang="en-US" sz="1600" b="0" i="0" kern="1200" dirty="0"/>
            <a:t>6 projects on hold, including </a:t>
          </a:r>
          <a:r>
            <a:rPr lang="en-US" sz="1600" b="0" i="0" kern="1200" dirty="0" err="1"/>
            <a:t>Honours</a:t>
          </a:r>
          <a:r>
            <a:rPr lang="en-US" sz="1600" b="0" i="0" kern="1200" dirty="0"/>
            <a:t> College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47E23F80-0798-4DAC-9C4A-3FEC55BDEFA2}" type="parTrans" cxnId="{C66B1CB2-6F67-44DC-867D-B5A7C0927FCA}">
      <dgm:prSet/>
      <dgm:spPr/>
      <dgm:t>
        <a:bodyPr/>
        <a:lstStyle/>
        <a:p>
          <a:endParaRPr lang="en-CA"/>
        </a:p>
      </dgm:t>
    </dgm:pt>
    <dgm:pt modelId="{BDCCA340-CC5E-4AD2-BE52-5FCCDCFB5835}" type="sibTrans" cxnId="{C66B1CB2-6F67-44DC-867D-B5A7C0927FCA}">
      <dgm:prSet/>
      <dgm:spPr/>
      <dgm:t>
        <a:bodyPr/>
        <a:lstStyle/>
        <a:p>
          <a:endParaRPr lang="en-CA"/>
        </a:p>
      </dgm:t>
    </dgm:pt>
    <dgm:pt modelId="{219D2527-C764-4EE6-BB27-7817DD816A12}">
      <dgm:prSet custT="1"/>
      <dgm:spPr/>
      <dgm:t>
        <a:bodyPr/>
        <a:lstStyle/>
        <a:p>
          <a:pPr marL="720725" indent="-285750" algn="l" defTabSz="457200" rtl="0" eaLnBrk="1" latinLnBrk="0" hangingPunct="1">
            <a:buFont typeface="Arial" panose="020B0604020202020204" pitchFamily="34" charset="0"/>
            <a:buChar char="•"/>
          </a:pPr>
          <a:r>
            <a:rPr lang="en-US" sz="1600" b="0" i="0" kern="1200" dirty="0"/>
            <a:t>1 moved to OL Production to finish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D80C451-820E-4657-842B-F1E975D2813D}" type="parTrans" cxnId="{255E1334-8002-4057-8F82-D84FBC0EFC9F}">
      <dgm:prSet/>
      <dgm:spPr/>
      <dgm:t>
        <a:bodyPr/>
        <a:lstStyle/>
        <a:p>
          <a:endParaRPr lang="en-CA"/>
        </a:p>
      </dgm:t>
    </dgm:pt>
    <dgm:pt modelId="{E6D3CEF5-5871-4A92-8D16-1EF1EF13ACAD}" type="sibTrans" cxnId="{255E1334-8002-4057-8F82-D84FBC0EFC9F}">
      <dgm:prSet/>
      <dgm:spPr/>
      <dgm:t>
        <a:bodyPr/>
        <a:lstStyle/>
        <a:p>
          <a:endParaRPr lang="en-CA"/>
        </a:p>
      </dgm:t>
    </dgm:pt>
    <dgm:pt modelId="{43ECF2E8-CBB8-482D-AC16-ACD1851B1705}">
      <dgm:prSet custT="1"/>
      <dgm:spPr/>
      <dgm:t>
        <a:bodyPr/>
        <a:lstStyle/>
        <a:p>
          <a:pPr marL="720725" indent="-285750" algn="l" defTabSz="457200" rtl="0" eaLnBrk="1" latinLnBrk="0" hangingPunct="1">
            <a:buFont typeface="Arial" panose="020B0604020202020204" pitchFamily="34" charset="0"/>
            <a:buChar char="•"/>
          </a:pPr>
          <a:r>
            <a:rPr lang="en-US" sz="1600" b="0" i="0" kern="1200" dirty="0"/>
            <a:t>3 not started - TBD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7F3B2A1-1F30-4647-866E-859D81D2D18F}" type="parTrans" cxnId="{B5C9773F-93E0-4495-BE8E-CA8336953A9D}">
      <dgm:prSet/>
      <dgm:spPr/>
      <dgm:t>
        <a:bodyPr/>
        <a:lstStyle/>
        <a:p>
          <a:endParaRPr lang="en-CA"/>
        </a:p>
      </dgm:t>
    </dgm:pt>
    <dgm:pt modelId="{8D3CFDEA-FFBC-409A-A24D-A0F68699986C}" type="sibTrans" cxnId="{B5C9773F-93E0-4495-BE8E-CA8336953A9D}">
      <dgm:prSet/>
      <dgm:spPr/>
      <dgm:t>
        <a:bodyPr/>
        <a:lstStyle/>
        <a:p>
          <a:endParaRPr lang="en-CA"/>
        </a:p>
      </dgm:t>
    </dgm:pt>
    <dgm:pt modelId="{074A1534-DD3D-445F-9428-87FCA0F0EF00}" type="pres">
      <dgm:prSet presAssocID="{5E9F5D7B-134B-4296-8AD5-AB52300B8765}" presName="linear" presStyleCnt="0">
        <dgm:presLayoutVars>
          <dgm:animLvl val="lvl"/>
          <dgm:resizeHandles val="exact"/>
        </dgm:presLayoutVars>
      </dgm:prSet>
      <dgm:spPr/>
    </dgm:pt>
    <dgm:pt modelId="{6264EA14-F7EB-4714-AED7-6E7F05CCF7EA}" type="pres">
      <dgm:prSet presAssocID="{264FBF14-8D24-4039-B7BE-03BCF41BB889}" presName="parentText" presStyleLbl="node1" presStyleIdx="0" presStyleCnt="1" custLinFactNeighborX="264" custLinFactNeighborY="-801">
        <dgm:presLayoutVars>
          <dgm:chMax val="0"/>
          <dgm:bulletEnabled val="1"/>
        </dgm:presLayoutVars>
      </dgm:prSet>
      <dgm:spPr/>
    </dgm:pt>
    <dgm:pt modelId="{DA9602B2-D5EB-4957-8068-175E5FB38D50}" type="pres">
      <dgm:prSet presAssocID="{264FBF14-8D24-4039-B7BE-03BCF41BB88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ACED127-39D2-4D9C-816A-4B81D2FB2F88}" type="presOf" srcId="{84A5BF77-C73D-44FC-8883-99AFCD84EB7C}" destId="{DA9602B2-D5EB-4957-8068-175E5FB38D50}" srcOrd="0" destOrd="1" presId="urn:microsoft.com/office/officeart/2005/8/layout/vList2"/>
    <dgm:cxn modelId="{255E1334-8002-4057-8F82-D84FBC0EFC9F}" srcId="{264FBF14-8D24-4039-B7BE-03BCF41BB889}" destId="{219D2527-C764-4EE6-BB27-7817DD816A12}" srcOrd="4" destOrd="0" parTransId="{ED80C451-820E-4657-842B-F1E975D2813D}" sibTransId="{E6D3CEF5-5871-4A92-8D16-1EF1EF13ACAD}"/>
    <dgm:cxn modelId="{B5C9773F-93E0-4495-BE8E-CA8336953A9D}" srcId="{264FBF14-8D24-4039-B7BE-03BCF41BB889}" destId="{43ECF2E8-CBB8-482D-AC16-ACD1851B1705}" srcOrd="5" destOrd="0" parTransId="{F7F3B2A1-1F30-4647-866E-859D81D2D18F}" sibTransId="{8D3CFDEA-FFBC-409A-A24D-A0F68699986C}"/>
    <dgm:cxn modelId="{5DC8A264-D082-478F-A45C-47283FD9667C}" type="presOf" srcId="{F574C9D6-81D7-4CB6-BA21-3205C486C1DA}" destId="{DA9602B2-D5EB-4957-8068-175E5FB38D50}" srcOrd="0" destOrd="0" presId="urn:microsoft.com/office/officeart/2005/8/layout/vList2"/>
    <dgm:cxn modelId="{E4DA5D45-F47E-4852-A28E-64E5F1908F97}" type="presOf" srcId="{247B1674-8FA9-440C-8227-C160553FD813}" destId="{DA9602B2-D5EB-4957-8068-175E5FB38D50}" srcOrd="0" destOrd="4" presId="urn:microsoft.com/office/officeart/2005/8/layout/vList2"/>
    <dgm:cxn modelId="{4B3D4247-B276-48E7-B969-00156937BF4F}" srcId="{264FBF14-8D24-4039-B7BE-03BCF41BB889}" destId="{F0455A4F-F48F-412F-874D-D062C0BF1904}" srcOrd="2" destOrd="0" parTransId="{CF651FB8-379F-411A-A0E6-22E6A155336B}" sibTransId="{8BE77EBB-45D4-4356-84BB-DE38D0DCFF01}"/>
    <dgm:cxn modelId="{A1B26B4D-4EB1-49CC-A614-B3F54A580AA8}" type="presOf" srcId="{264FBF14-8D24-4039-B7BE-03BCF41BB889}" destId="{6264EA14-F7EB-4714-AED7-6E7F05CCF7EA}" srcOrd="0" destOrd="0" presId="urn:microsoft.com/office/officeart/2005/8/layout/vList2"/>
    <dgm:cxn modelId="{1A20516E-303E-4721-BF9F-DB4A56E10842}" type="presOf" srcId="{E6EFDEC0-88AA-4C28-B5C0-00FB7DC49F29}" destId="{DA9602B2-D5EB-4957-8068-175E5FB38D50}" srcOrd="0" destOrd="3" presId="urn:microsoft.com/office/officeart/2005/8/layout/vList2"/>
    <dgm:cxn modelId="{3DCF4F52-0FBF-4823-B281-2D65901AF909}" type="presOf" srcId="{5E9F5D7B-134B-4296-8AD5-AB52300B8765}" destId="{074A1534-DD3D-445F-9428-87FCA0F0EF00}" srcOrd="0" destOrd="0" presId="urn:microsoft.com/office/officeart/2005/8/layout/vList2"/>
    <dgm:cxn modelId="{3DBAE0A8-D39D-4489-A7AB-679A8EEB27B6}" srcId="{264FBF14-8D24-4039-B7BE-03BCF41BB889}" destId="{E6EFDEC0-88AA-4C28-B5C0-00FB7DC49F29}" srcOrd="3" destOrd="0" parTransId="{27E5C244-85E5-45BA-8B34-780ED9F958EA}" sibTransId="{D9C6866D-EE69-406F-AFAC-7D7C0F4FD7E9}"/>
    <dgm:cxn modelId="{C66B1CB2-6F67-44DC-867D-B5A7C0927FCA}" srcId="{E6EFDEC0-88AA-4C28-B5C0-00FB7DC49F29}" destId="{247B1674-8FA9-440C-8227-C160553FD813}" srcOrd="0" destOrd="0" parTransId="{47E23F80-0798-4DAC-9C4A-3FEC55BDEFA2}" sibTransId="{BDCCA340-CC5E-4AD2-BE52-5FCCDCFB5835}"/>
    <dgm:cxn modelId="{D89706BB-0F45-4ACE-81ED-AA80C497BF4B}" srcId="{264FBF14-8D24-4039-B7BE-03BCF41BB889}" destId="{84A5BF77-C73D-44FC-8883-99AFCD84EB7C}" srcOrd="1" destOrd="0" parTransId="{856BF721-C2EE-4F46-A81E-9BA3A1BC8A3F}" sibTransId="{546CA335-905D-4A62-8819-AAC81BD9E9EA}"/>
    <dgm:cxn modelId="{8684F6C5-832F-4220-B4CC-5EA84D193763}" srcId="{264FBF14-8D24-4039-B7BE-03BCF41BB889}" destId="{F574C9D6-81D7-4CB6-BA21-3205C486C1DA}" srcOrd="0" destOrd="0" parTransId="{C7404C36-B56C-4E0A-A04A-51C93614022C}" sibTransId="{636D00EA-DE36-4C96-B856-D0C0B8489B0E}"/>
    <dgm:cxn modelId="{2DDCFAD6-915B-4B7A-A406-95895365DBE6}" type="presOf" srcId="{F0455A4F-F48F-412F-874D-D062C0BF1904}" destId="{DA9602B2-D5EB-4957-8068-175E5FB38D50}" srcOrd="0" destOrd="2" presId="urn:microsoft.com/office/officeart/2005/8/layout/vList2"/>
    <dgm:cxn modelId="{E1D55DDD-C466-4D3D-91E3-E87128FC3728}" type="presOf" srcId="{43ECF2E8-CBB8-482D-AC16-ACD1851B1705}" destId="{DA9602B2-D5EB-4957-8068-175E5FB38D50}" srcOrd="0" destOrd="6" presId="urn:microsoft.com/office/officeart/2005/8/layout/vList2"/>
    <dgm:cxn modelId="{AB4698E0-D374-4BAA-A972-713D0C7E4960}" srcId="{5E9F5D7B-134B-4296-8AD5-AB52300B8765}" destId="{264FBF14-8D24-4039-B7BE-03BCF41BB889}" srcOrd="0" destOrd="0" parTransId="{78289ACB-53B6-4139-9C9C-ED2E7CA30B43}" sibTransId="{6DAAE181-7E77-44AA-B375-0D0AABEE7160}"/>
    <dgm:cxn modelId="{CA3F35EB-24B6-4904-A968-5F1F3058682E}" type="presOf" srcId="{219D2527-C764-4EE6-BB27-7817DD816A12}" destId="{DA9602B2-D5EB-4957-8068-175E5FB38D50}" srcOrd="0" destOrd="5" presId="urn:microsoft.com/office/officeart/2005/8/layout/vList2"/>
    <dgm:cxn modelId="{6B6BB86E-4183-46E5-89A9-6F1E8291F87D}" type="presParOf" srcId="{074A1534-DD3D-445F-9428-87FCA0F0EF00}" destId="{6264EA14-F7EB-4714-AED7-6E7F05CCF7EA}" srcOrd="0" destOrd="0" presId="urn:microsoft.com/office/officeart/2005/8/layout/vList2"/>
    <dgm:cxn modelId="{B033987F-C7BA-44EA-BD82-F6CCA3FE68EE}" type="presParOf" srcId="{074A1534-DD3D-445F-9428-87FCA0F0EF00}" destId="{DA9602B2-D5EB-4957-8068-175E5FB38D5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F52AC-3AE5-44DE-8384-EC169F8505D6}">
      <dsp:nvSpPr>
        <dsp:cNvPr id="0" name=""/>
        <dsp:cNvSpPr/>
      </dsp:nvSpPr>
      <dsp:spPr>
        <a:xfrm>
          <a:off x="0" y="0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195FF9-425B-4167-93D0-C419954E5B34}">
      <dsp:nvSpPr>
        <dsp:cNvPr id="0" name=""/>
        <dsp:cNvSpPr/>
      </dsp:nvSpPr>
      <dsp:spPr>
        <a:xfrm>
          <a:off x="0" y="0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Welcome and Acknowledgement</a:t>
          </a:r>
          <a:endParaRPr lang="en-US" sz="2000" kern="1200"/>
        </a:p>
      </dsp:txBody>
      <dsp:txXfrm>
        <a:off x="0" y="0"/>
        <a:ext cx="6251110" cy="435482"/>
      </dsp:txXfrm>
    </dsp:sp>
    <dsp:sp modelId="{8D92EB25-2C78-4731-89CE-E709A4836A14}">
      <dsp:nvSpPr>
        <dsp:cNvPr id="0" name=""/>
        <dsp:cNvSpPr/>
      </dsp:nvSpPr>
      <dsp:spPr>
        <a:xfrm>
          <a:off x="0" y="435483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959DC8-6092-4428-A7B8-3D1D6A150FE6}">
      <dsp:nvSpPr>
        <dsp:cNvPr id="0" name=""/>
        <dsp:cNvSpPr/>
      </dsp:nvSpPr>
      <dsp:spPr>
        <a:xfrm>
          <a:off x="0" y="435482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Approval of Agenda and Previous Meeting Minutes</a:t>
          </a:r>
          <a:endParaRPr lang="en-US" sz="2000" kern="1200"/>
        </a:p>
      </dsp:txBody>
      <dsp:txXfrm>
        <a:off x="0" y="435482"/>
        <a:ext cx="6251110" cy="435482"/>
      </dsp:txXfrm>
    </dsp:sp>
    <dsp:sp modelId="{DF43A19A-FD22-4FD5-A283-909F4AC0F563}">
      <dsp:nvSpPr>
        <dsp:cNvPr id="0" name=""/>
        <dsp:cNvSpPr/>
      </dsp:nvSpPr>
      <dsp:spPr>
        <a:xfrm>
          <a:off x="0" y="870966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EE4320-CDED-451A-8FAC-6664143B747A}">
      <dsp:nvSpPr>
        <dsp:cNvPr id="0" name=""/>
        <dsp:cNvSpPr/>
      </dsp:nvSpPr>
      <dsp:spPr>
        <a:xfrm>
          <a:off x="0" y="870965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OP Projects – Status &amp; </a:t>
          </a:r>
          <a:r>
            <a:rPr lang="en-CA" sz="2000" b="1" kern="1200"/>
            <a:t>Updates on Ongoing Projects</a:t>
          </a:r>
          <a:endParaRPr lang="en-US" sz="2000" kern="1200"/>
        </a:p>
      </dsp:txBody>
      <dsp:txXfrm>
        <a:off x="0" y="870965"/>
        <a:ext cx="6251110" cy="435482"/>
      </dsp:txXfrm>
    </dsp:sp>
    <dsp:sp modelId="{354A1CCA-F474-4E98-AD32-FE2440DFA158}">
      <dsp:nvSpPr>
        <dsp:cNvPr id="0" name=""/>
        <dsp:cNvSpPr/>
      </dsp:nvSpPr>
      <dsp:spPr>
        <a:xfrm>
          <a:off x="0" y="1306448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DB4257-618D-41FC-BC20-768400918895}">
      <dsp:nvSpPr>
        <dsp:cNvPr id="0" name=""/>
        <dsp:cNvSpPr/>
      </dsp:nvSpPr>
      <dsp:spPr>
        <a:xfrm>
          <a:off x="0" y="1306448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Promotion and Awareness Campaigns</a:t>
          </a:r>
          <a:endParaRPr lang="en-US" sz="2000" kern="1200"/>
        </a:p>
      </dsp:txBody>
      <dsp:txXfrm>
        <a:off x="0" y="1306448"/>
        <a:ext cx="6251110" cy="435482"/>
      </dsp:txXfrm>
    </dsp:sp>
    <dsp:sp modelId="{8490CEA6-9377-4213-A977-F296196DABEC}">
      <dsp:nvSpPr>
        <dsp:cNvPr id="0" name=""/>
        <dsp:cNvSpPr/>
      </dsp:nvSpPr>
      <dsp:spPr>
        <a:xfrm>
          <a:off x="0" y="1741932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D889F9-8024-4D2C-AC3C-80584C9D5F0B}">
      <dsp:nvSpPr>
        <dsp:cNvPr id="0" name=""/>
        <dsp:cNvSpPr/>
      </dsp:nvSpPr>
      <dsp:spPr>
        <a:xfrm>
          <a:off x="0" y="1741931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Data Collection and Impact Reporting</a:t>
          </a:r>
          <a:endParaRPr lang="en-US" sz="2000" kern="1200"/>
        </a:p>
      </dsp:txBody>
      <dsp:txXfrm>
        <a:off x="0" y="1741931"/>
        <a:ext cx="6251110" cy="435482"/>
      </dsp:txXfrm>
    </dsp:sp>
    <dsp:sp modelId="{528E28F9-EB1A-4956-BA2A-6C68C9112962}">
      <dsp:nvSpPr>
        <dsp:cNvPr id="0" name=""/>
        <dsp:cNvSpPr/>
      </dsp:nvSpPr>
      <dsp:spPr>
        <a:xfrm>
          <a:off x="0" y="2177414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F4EABA-DF81-4885-A441-2ADB12807107}">
      <dsp:nvSpPr>
        <dsp:cNvPr id="0" name=""/>
        <dsp:cNvSpPr/>
      </dsp:nvSpPr>
      <dsp:spPr>
        <a:xfrm>
          <a:off x="0" y="2177414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Open Discussion &amp; Q&amp;A</a:t>
          </a:r>
          <a:endParaRPr lang="en-US" sz="2000" kern="1200"/>
        </a:p>
      </dsp:txBody>
      <dsp:txXfrm>
        <a:off x="0" y="2177414"/>
        <a:ext cx="6251110" cy="435482"/>
      </dsp:txXfrm>
    </dsp:sp>
    <dsp:sp modelId="{15429BD4-BA35-4078-8D70-296517DBC7B1}">
      <dsp:nvSpPr>
        <dsp:cNvPr id="0" name=""/>
        <dsp:cNvSpPr/>
      </dsp:nvSpPr>
      <dsp:spPr>
        <a:xfrm>
          <a:off x="0" y="2612897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0E7587-C6A8-4E23-A050-E8F04C59A9CA}">
      <dsp:nvSpPr>
        <dsp:cNvPr id="0" name=""/>
        <dsp:cNvSpPr/>
      </dsp:nvSpPr>
      <dsp:spPr>
        <a:xfrm>
          <a:off x="0" y="2612897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Action Items Review and Next Steps</a:t>
          </a:r>
          <a:endParaRPr lang="en-US" sz="2000" kern="1200"/>
        </a:p>
      </dsp:txBody>
      <dsp:txXfrm>
        <a:off x="0" y="2612897"/>
        <a:ext cx="6251110" cy="435482"/>
      </dsp:txXfrm>
    </dsp:sp>
    <dsp:sp modelId="{359FF63A-5FC4-4BBC-9663-CA8ACE5166C4}">
      <dsp:nvSpPr>
        <dsp:cNvPr id="0" name=""/>
        <dsp:cNvSpPr/>
      </dsp:nvSpPr>
      <dsp:spPr>
        <a:xfrm>
          <a:off x="0" y="3048380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A09EA0-6514-4FCD-9E28-E45A07B0093E}">
      <dsp:nvSpPr>
        <dsp:cNvPr id="0" name=""/>
        <dsp:cNvSpPr/>
      </dsp:nvSpPr>
      <dsp:spPr>
        <a:xfrm>
          <a:off x="0" y="3048380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Adjournment &amp; Closing Remarks</a:t>
          </a:r>
          <a:endParaRPr lang="en-US" sz="2000" kern="1200"/>
        </a:p>
      </dsp:txBody>
      <dsp:txXfrm>
        <a:off x="0" y="3048380"/>
        <a:ext cx="6251110" cy="435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4EA14-F7EB-4714-AED7-6E7F05CCF7EA}">
      <dsp:nvSpPr>
        <dsp:cNvPr id="0" name=""/>
        <dsp:cNvSpPr/>
      </dsp:nvSpPr>
      <dsp:spPr>
        <a:xfrm>
          <a:off x="0" y="5"/>
          <a:ext cx="609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2023-2025 PROJECTS (23)</a:t>
          </a:r>
          <a:endParaRPr lang="en-US" sz="1600" kern="1200" dirty="0"/>
        </a:p>
      </dsp:txBody>
      <dsp:txXfrm>
        <a:off x="18734" y="18739"/>
        <a:ext cx="6058532" cy="346292"/>
      </dsp:txXfrm>
    </dsp:sp>
    <dsp:sp modelId="{DA9602B2-D5EB-4957-8068-175E5FB38D50}">
      <dsp:nvSpPr>
        <dsp:cNvPr id="0" name=""/>
        <dsp:cNvSpPr/>
      </dsp:nvSpPr>
      <dsp:spPr>
        <a:xfrm>
          <a:off x="0" y="404457"/>
          <a:ext cx="6096000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285750" lvl="1" indent="-2857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3 adjudicated projects carried over from 2024-2025 - TBC December 2025</a:t>
          </a:r>
        </a:p>
        <a:p>
          <a:pPr marL="285750" lvl="1" indent="-2857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8 TBC November/December 2025</a:t>
          </a:r>
        </a:p>
        <a:p>
          <a:pPr marL="285750" lvl="1" indent="-2857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3 ongoing support (OJS)</a:t>
          </a:r>
        </a:p>
        <a:p>
          <a:pPr marL="285750" lvl="1" indent="-2857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15 non-adjudicated projects carried over from 2023-2025 (1st two years)</a:t>
          </a:r>
        </a:p>
        <a:p>
          <a:pPr marL="720725" lvl="2" indent="-2857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b="0" i="0" kern="1200" dirty="0"/>
            <a:t>6 projects on hold, including </a:t>
          </a:r>
          <a:r>
            <a:rPr lang="en-US" sz="1600" b="0" i="0" kern="1200" dirty="0" err="1"/>
            <a:t>Honours</a:t>
          </a:r>
          <a:r>
            <a:rPr lang="en-US" sz="1600" b="0" i="0" kern="1200" dirty="0"/>
            <a:t> College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720725" lvl="1" indent="-2857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b="0" i="0" kern="1200" dirty="0"/>
            <a:t>1 moved to OL Production to finish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720725" lvl="1" indent="-285750" algn="l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b="0" i="0" kern="1200" dirty="0"/>
            <a:t>3 not started - TBD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404457"/>
        <a:ext cx="6096000" cy="258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11/10/2025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Open floor for board members.</a:t>
            </a:r>
          </a:p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Potential new collaborations or project ideas.</a:t>
            </a:r>
          </a:p>
          <a:p>
            <a:r>
              <a:rPr lang="en-US" b="1" i="0" u="none" strike="noStrike" kern="100" baseline="0" dirty="0">
                <a:latin typeface="Calibri" panose="020F0502020204030204" pitchFamily="34" charset="0"/>
              </a:rPr>
              <a:t>Suggested Image:</a:t>
            </a:r>
            <a:r>
              <a:rPr lang="en-US" b="0" i="0" u="none" strike="noStrike" kern="100" baseline="0" dirty="0">
                <a:latin typeface="Calibri" panose="020F0502020204030204" pitchFamily="34" charset="0"/>
              </a:rPr>
              <a:t> Team discussion or brainstorming session.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Recap of key action items.</a:t>
            </a:r>
          </a:p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Assign responsibilities and set next meeting date.</a:t>
            </a:r>
          </a:p>
          <a:p>
            <a:r>
              <a:rPr lang="en-US" b="1" i="0" u="none" strike="noStrike" kern="100" baseline="0" dirty="0">
                <a:latin typeface="Calibri" panose="020F0502020204030204" pitchFamily="34" charset="0"/>
              </a:rPr>
              <a:t>Suggested Image:</a:t>
            </a:r>
            <a:r>
              <a:rPr lang="en-US" b="0" i="0" u="none" strike="noStrike" kern="100" baseline="0" dirty="0">
                <a:latin typeface="Calibri" panose="020F0502020204030204" pitchFamily="34" charset="0"/>
              </a:rPr>
              <a:t> Checklist or task management visual, calendar with next meeting date.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alpha val="80000"/>
                  </a:schemeClr>
                </a:solidFill>
              </a:rPr>
              <a:t>Submission to other collections?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7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Thank attendees for their contributions.</a:t>
            </a:r>
          </a:p>
          <a:p>
            <a:r>
              <a:rPr lang="en-US" b="1" i="0" u="none" strike="noStrike" kern="100" baseline="0" dirty="0">
                <a:latin typeface="Calibri" panose="020F0502020204030204" pitchFamily="34" charset="0"/>
              </a:rPr>
              <a:t>Thank you for your dedication and commitment to advancing the mission of TRU Open Press!</a:t>
            </a:r>
            <a:endParaRPr lang="en-US" b="0" i="0" u="none" strike="noStrike" kern="100" baseline="0" dirty="0">
              <a:latin typeface="Calibri" panose="020F0502020204030204" pitchFamily="34" charset="0"/>
            </a:endParaRPr>
          </a:p>
          <a:p>
            <a:r>
              <a:rPr lang="en-US" b="1" i="0" u="none" strike="noStrike" kern="100" baseline="0" dirty="0">
                <a:latin typeface="Calibri" panose="020F0502020204030204" pitchFamily="34" charset="0"/>
              </a:rPr>
              <a:t>Suggested Image:</a:t>
            </a:r>
            <a:r>
              <a:rPr lang="en-US" b="0" i="0" u="none" strike="noStrike" kern="100" baseline="0" dirty="0">
                <a:latin typeface="Calibri" panose="020F0502020204030204" pitchFamily="34" charset="0"/>
              </a:rPr>
              <a:t> "Thank you" slide with TRU branding or a teamwork visual.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2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kern="100" baseline="0" dirty="0">
                <a:latin typeface="Calibri" panose="020F0502020204030204" pitchFamily="34" charset="0"/>
              </a:rPr>
              <a:t>2. Approval of Agenda and Previous Meeting Minutes</a:t>
            </a:r>
          </a:p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Approval of October 8, 2024, meeting minutes.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7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7033B-BB23-1140-196A-6CDD0D47A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3E862-9FD9-CAC4-3986-B253C7670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4A076-9FBE-F2D1-5546-3E61331DE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Recognize New member: Natasha Ramroop Singh</a:t>
            </a:r>
          </a:p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Bensly graduating soon? Thanks for being our TRUSU representative! </a:t>
            </a:r>
          </a:p>
          <a:p>
            <a:endParaRPr lang="en-US" b="0" i="0" u="none" strike="noStrike" kern="100" baseline="0" dirty="0">
              <a:latin typeface="Calibri" panose="020F0502020204030204" pitchFamily="34" charset="0"/>
            </a:endParaRPr>
          </a:p>
          <a:p>
            <a:endParaRPr lang="en-US" b="0" i="0" u="none" strike="noStrike" kern="10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4916F-AC1D-E7A4-E0BA-C46956055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5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 kern="100" baseline="0" dirty="0">
                <a:latin typeface="Calibri" panose="020F0502020204030204" pitchFamily="34" charset="0"/>
              </a:rPr>
              <a:t>2023-2025 Project Updates (Dani Collins)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  <a:br>
              <a:rPr lang="en-CA" b="0" i="0" u="none" strike="noStrike" kern="100" baseline="0" dirty="0">
                <a:latin typeface="Calibri" panose="020F0502020204030204" pitchFamily="34" charset="0"/>
              </a:rPr>
            </a:br>
            <a:r>
              <a:rPr lang="en-US" b="0" i="0" u="none" strike="noStrike" kern="100" baseline="0" dirty="0">
                <a:latin typeface="Calibri" panose="020F0502020204030204" pitchFamily="34" charset="0"/>
              </a:rPr>
              <a:t>Completed projects, carryovers, and new submissions</a:t>
            </a:r>
          </a:p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Note from university to Career project funding was in the Spring of 2024, but the subsequent writing was not ready for set up, copy editing, etc. until January 2025.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8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DA83C-510B-1ADF-7EE5-88F0CA25E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645FE-FFF0-643E-678B-1EE7388D8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3968E-B0C4-E1F5-844C-2AAF2A50D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 kern="100" baseline="0" dirty="0">
                <a:latin typeface="Calibri" panose="020F0502020204030204" pitchFamily="34" charset="0"/>
              </a:rPr>
              <a:t>2023-2025 Project Updates (Dani Collins)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  <a:br>
              <a:rPr lang="en-CA" b="0" i="0" u="none" strike="noStrike" kern="100" baseline="0" dirty="0">
                <a:latin typeface="Calibri" panose="020F0502020204030204" pitchFamily="34" charset="0"/>
              </a:rPr>
            </a:br>
            <a:r>
              <a:rPr lang="en-US" b="0" i="0" u="none" strike="noStrike" kern="100" baseline="0" dirty="0">
                <a:latin typeface="Calibri" panose="020F0502020204030204" pitchFamily="34" charset="0"/>
              </a:rPr>
              <a:t>Completed projects, carryovers, and new submissions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3B048-8DC7-181C-5FFF-388A49FE1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1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30DDB-EB91-2DB8-01A9-BFDF95ABA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B4384-E730-0F91-558E-4D2659980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B6102-54A4-E705-4CBA-6DE26D515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 kern="100" baseline="0" dirty="0">
                <a:latin typeface="Calibri" panose="020F0502020204030204" pitchFamily="34" charset="0"/>
              </a:rPr>
              <a:t>2023-2025 Project Updates (Dani Collins)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  <a:br>
              <a:rPr lang="en-CA" b="0" i="0" u="none" strike="noStrike" kern="100" baseline="0" dirty="0">
                <a:latin typeface="Calibri" panose="020F0502020204030204" pitchFamily="34" charset="0"/>
              </a:rPr>
            </a:br>
            <a:r>
              <a:rPr lang="en-US" b="0" i="0" u="none" strike="noStrike" kern="100" baseline="0" dirty="0">
                <a:latin typeface="Calibri" panose="020F0502020204030204" pitchFamily="34" charset="0"/>
              </a:rPr>
              <a:t>Completed projects, carryovers, and new submissions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F90B3-DD99-6D81-7542-1E6AD1646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5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2E41B-2770-6CFB-BD08-5223E8EAB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B4012-998D-D597-F7B9-1F0BED467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DD29C-6780-9F04-2FB9-44EA2F53F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 kern="100" baseline="0" dirty="0">
                <a:latin typeface="Calibri" panose="020F0502020204030204" pitchFamily="34" charset="0"/>
              </a:rPr>
              <a:t>2023-2025 Project Updates (Dani Collins)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  <a:br>
              <a:rPr lang="en-CA" b="0" i="0" u="none" strike="noStrike" kern="100" baseline="0" dirty="0">
                <a:latin typeface="Calibri" panose="020F0502020204030204" pitchFamily="34" charset="0"/>
              </a:rPr>
            </a:br>
            <a:r>
              <a:rPr lang="en-US" b="0" i="0" u="none" strike="noStrike" kern="100" baseline="0" dirty="0">
                <a:latin typeface="Calibri" panose="020F0502020204030204" pitchFamily="34" charset="0"/>
              </a:rPr>
              <a:t>Completed projects, carryovers, and new submissions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9FCD1-EF44-49A0-E8D6-EEA6B2B32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8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D9175-02E6-380E-49AC-6869812D6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1D45E-7C9D-C9AF-0760-975CDEC44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8FE56-475A-D1C0-F61D-2CB047F17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 kern="100" baseline="0" dirty="0">
                <a:latin typeface="Calibri" panose="020F0502020204030204" pitchFamily="34" charset="0"/>
              </a:rPr>
              <a:t>2023-2025 Project Updates (Dani Collins)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  <a:br>
              <a:rPr lang="en-CA" b="0" i="0" u="none" strike="noStrike" kern="100" baseline="0" dirty="0">
                <a:latin typeface="Calibri" panose="020F0502020204030204" pitchFamily="34" charset="0"/>
              </a:rPr>
            </a:br>
            <a:r>
              <a:rPr lang="en-US" b="0" i="0" u="none" strike="noStrike" kern="100" baseline="0" dirty="0">
                <a:latin typeface="Calibri" panose="020F0502020204030204" pitchFamily="34" charset="0"/>
              </a:rPr>
              <a:t>Completed projects, carryovers, and new submissions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7DE1-C6C9-ED36-46F8-036CA91F3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48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i="0" u="none" strike="noStrike" kern="100" baseline="0" dirty="0">
                <a:latin typeface="Calibri" panose="020F0502020204030204" pitchFamily="34" charset="0"/>
              </a:rPr>
              <a:t>OER Impact Data (Dani Collins)</a:t>
            </a:r>
            <a:r>
              <a:rPr lang="it-IT" b="0" i="0" u="none" strike="noStrike" kern="100" baseline="0" dirty="0"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u="none" strike="noStrike" kern="100" baseline="0" dirty="0">
                <a:latin typeface="Calibri" panose="020F0502020204030204" pitchFamily="34" charset="0"/>
              </a:rPr>
              <a:t>Adoption metrics, survey insights, usage statistics.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0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389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779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E099-438C-8ED8-937E-D3BF8C87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A68AC-180A-BB43-E2C0-092349F43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82995-52CA-94E8-CF14-4FBAB837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7E01-2C82-4980-A8BC-E4605BC901D8}" type="datetimeFigureOut">
              <a:rPr lang="en-CA" smtClean="0"/>
              <a:t>2025-11-10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526E9-A98E-D617-A2B8-1743FFA6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90C7-4DB2-06B1-27EE-2CDF8469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98F-7AA4-4F8F-A1A5-060382C1D0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88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3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3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9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8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3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8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0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6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press.trubox.ca/2025/02/14/great-thinkers/" TargetMode="External"/><Relationship Id="rId2" Type="http://schemas.openxmlformats.org/officeDocument/2006/relationships/hyperlink" Target="https://openpress.trubox.ca/2024/04/26/simulated-client-records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mloop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penpress.trubox.ca/projec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iticalthinking.pressbooks.tru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TRU Open Press Advisory Board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Date: November 10, 2025 | Time: 10:00 AM – 11:00 AM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sun and mountains&#10;&#10;AI-generated content may be incorrect.">
            <a:extLst>
              <a:ext uri="{FF2B5EF4-FFF2-40B4-BE49-F238E27FC236}">
                <a16:creationId xmlns:a16="http://schemas.microsoft.com/office/drawing/2014/main" id="{664319A4-4194-AE0B-FDD5-D5EE37680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3910"/>
            <a:ext cx="4899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C79392-FA88-3667-6366-4ED8B551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200" b="1" i="0" u="none" strike="noStrike" dirty="0"/>
              <a:t>4. Promotion &amp; Awareness Campaigns</a:t>
            </a:r>
          </a:p>
        </p:txBody>
      </p:sp>
      <p:sp>
        <p:nvSpPr>
          <p:cNvPr id="6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87863C-2E97-2807-F177-3B1551A2E869}"/>
              </a:ext>
            </a:extLst>
          </p:cNvPr>
          <p:cNvSpPr txBox="1">
            <a:spLocks/>
          </p:cNvSpPr>
          <p:nvPr/>
        </p:nvSpPr>
        <p:spPr>
          <a:xfrm>
            <a:off x="640080" y="2748235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/>
              <a:t>Project Developer Interviews – 9</a:t>
            </a:r>
            <a:endParaRPr lang="en-CA" sz="1600" dirty="0"/>
          </a:p>
          <a:p>
            <a:r>
              <a:rPr lang="en-CA" sz="1600" b="1" dirty="0"/>
              <a:t>Impact Summaries and Stories - 9 </a:t>
            </a:r>
            <a:endParaRPr lang="en-CA" sz="1600" dirty="0"/>
          </a:p>
          <a:p>
            <a:r>
              <a:rPr lang="en-CA" sz="1600" dirty="0"/>
              <a:t>Community of Practice platforms (OEWG, </a:t>
            </a:r>
            <a:r>
              <a:rPr lang="en-CA" sz="1600" dirty="0" err="1"/>
              <a:t>OEGlobal</a:t>
            </a:r>
            <a:r>
              <a:rPr lang="en-CA" sz="1600" dirty="0"/>
              <a:t>, B.C. Open Education Community (BCOEC), BCcampus - 34 on OER Commons</a:t>
            </a:r>
          </a:p>
          <a:p>
            <a:r>
              <a:rPr lang="en-CA" sz="1600" b="1" dirty="0"/>
              <a:t>Old Main Open Table Events</a:t>
            </a:r>
            <a:r>
              <a:rPr lang="en-CA" sz="1600" dirty="0"/>
              <a:t> - September and October 2025</a:t>
            </a:r>
          </a:p>
          <a:p>
            <a:r>
              <a:rPr lang="en-CA" sz="1600" b="1" dirty="0"/>
              <a:t>Presentations: TPC &amp; Open Ed Talks </a:t>
            </a:r>
            <a:endParaRPr lang="en-CA" sz="1600" dirty="0"/>
          </a:p>
          <a:p>
            <a:r>
              <a:rPr lang="en-CA" sz="1600" b="1" dirty="0"/>
              <a:t>OP Website Updates (continuous)</a:t>
            </a:r>
            <a:endParaRPr lang="en-CA" sz="1600" dirty="0"/>
          </a:p>
          <a:p>
            <a:r>
              <a:rPr lang="en-CA" sz="1600" b="1" dirty="0"/>
              <a:t>TRU Library/ TRU Space - WIP</a:t>
            </a:r>
            <a:endParaRPr lang="en-CA" sz="1600" dirty="0"/>
          </a:p>
          <a:p>
            <a:r>
              <a:rPr lang="en-CA" sz="1600" b="1" dirty="0"/>
              <a:t>Hot off the (Open) Press!: October Newsletter </a:t>
            </a:r>
            <a:endParaRPr lang="en-CA" sz="1600" dirty="0"/>
          </a:p>
          <a:p>
            <a:r>
              <a:rPr lang="en-CA" sz="1600" b="1" dirty="0"/>
              <a:t>TRU </a:t>
            </a:r>
            <a:r>
              <a:rPr lang="en-CA" sz="1600" b="1" dirty="0" err="1"/>
              <a:t>OpenPress</a:t>
            </a:r>
            <a:r>
              <a:rPr lang="en-CA" sz="1600" b="1" dirty="0"/>
              <a:t> Socials: </a:t>
            </a:r>
            <a:endParaRPr lang="en-CA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E45AA-75E9-37B0-9DDB-53B3BF3C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39" r="1243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35850-8E12-751D-BBFD-6126AF633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797" y="6313183"/>
            <a:ext cx="2152005" cy="4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6BD74D-BBB4-2813-1818-6B2ECD9918F3}"/>
              </a:ext>
            </a:extLst>
          </p:cNvPr>
          <p:cNvSpPr txBox="1"/>
          <p:nvPr/>
        </p:nvSpPr>
        <p:spPr>
          <a:xfrm>
            <a:off x="1019174" y="443984"/>
            <a:ext cx="9629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b="1" dirty="0">
                <a:latin typeface="+mj-lt"/>
                <a:ea typeface="+mj-ea"/>
                <a:cs typeface="+mj-cs"/>
              </a:rPr>
              <a:t>Project Developer Interviews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AEC20-9CEC-3B2E-F7DF-94B66586B350}"/>
              </a:ext>
            </a:extLst>
          </p:cNvPr>
          <p:cNvSpPr txBox="1"/>
          <p:nvPr/>
        </p:nvSpPr>
        <p:spPr>
          <a:xfrm>
            <a:off x="1428750" y="1448485"/>
            <a:ext cx="7829550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https://openpress.trubox.ca/2024/04/26/simulated-client-records/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https://openpress.trubox.ca/2025/02/14/great-thinkers/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32F0F-1932-781C-6F56-AAF39EB4E31F}"/>
              </a:ext>
            </a:extLst>
          </p:cNvPr>
          <p:cNvSpPr txBox="1"/>
          <p:nvPr/>
        </p:nvSpPr>
        <p:spPr>
          <a:xfrm>
            <a:off x="1100137" y="2938939"/>
            <a:ext cx="999172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b="1" i="0" dirty="0">
                <a:solidFill>
                  <a:srgbClr val="4068A1"/>
                </a:solidFill>
                <a:effectLst/>
                <a:latin typeface="-apple-system"/>
              </a:rPr>
              <a:t>Impact Summary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4068A1"/>
                </a:solidFill>
                <a:effectLst/>
                <a:latin typeface="-apple-system"/>
              </a:rPr>
              <a:t>Used in course(s):</a:t>
            </a:r>
            <a:r>
              <a:rPr lang="en-US" sz="1400" b="0" i="0" dirty="0">
                <a:solidFill>
                  <a:srgbClr val="4068A1"/>
                </a:solidFill>
                <a:effectLst/>
                <a:latin typeface="-apple-system"/>
              </a:rPr>
              <a:t> CHEM 1500, CHEM 1510, CHEM 1520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4068A1"/>
                </a:solidFill>
                <a:effectLst/>
                <a:latin typeface="-apple-system"/>
              </a:rPr>
              <a:t>When:</a:t>
            </a:r>
            <a:r>
              <a:rPr lang="en-US" sz="1400" b="0" i="0" dirty="0">
                <a:solidFill>
                  <a:srgbClr val="4068A1"/>
                </a:solidFill>
                <a:effectLst/>
                <a:latin typeface="-apple-system"/>
              </a:rPr>
              <a:t> Fall 2024- Present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4068A1"/>
                </a:solidFill>
                <a:effectLst/>
                <a:latin typeface="-apple-system"/>
              </a:rPr>
              <a:t>Estimated number of students using textbook(s):</a:t>
            </a:r>
            <a:r>
              <a:rPr lang="en-US" sz="1400" b="0" i="0" dirty="0">
                <a:solidFill>
                  <a:srgbClr val="4068A1"/>
                </a:solidFill>
                <a:effectLst/>
                <a:latin typeface="-apple-system"/>
              </a:rPr>
              <a:t> Exposure to 300 students per term–total across courses 700 per year (anecdotal evidence also suggests these students continue visiting the resources after the course is completed)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4068A1"/>
                </a:solidFill>
                <a:effectLst/>
                <a:latin typeface="-apple-system"/>
              </a:rPr>
              <a:t>Average price of textbook replaced:</a:t>
            </a:r>
            <a:endParaRPr lang="en-US" sz="1400" b="0" i="0" dirty="0">
              <a:solidFill>
                <a:srgbClr val="4068A1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068A1"/>
                </a:solidFill>
                <a:effectLst/>
                <a:latin typeface="-apple-system"/>
              </a:rPr>
              <a:t>Our resource is not replacing a textbook, our first-year chemistry textbook is an OER (Thompson Rivers University – Chemistry </a:t>
            </a:r>
            <a:r>
              <a:rPr lang="en-US" sz="1400" b="0" i="0" dirty="0" err="1">
                <a:solidFill>
                  <a:srgbClr val="4068A1"/>
                </a:solidFill>
                <a:effectLst/>
                <a:latin typeface="-apple-system"/>
              </a:rPr>
              <a:t>LibreTexts</a:t>
            </a:r>
            <a:r>
              <a:rPr lang="en-US" sz="1400" b="0" i="0" dirty="0">
                <a:solidFill>
                  <a:srgbClr val="4068A1"/>
                </a:solidFill>
                <a:effectLst/>
                <a:latin typeface="-apple-system"/>
              </a:rPr>
              <a:t>). OER textbooks are lacking practice problem solutions, so our resource was developed to fill that gap.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068A1"/>
                </a:solidFill>
                <a:effectLst/>
                <a:latin typeface="-apple-system"/>
              </a:rPr>
              <a:t>When we had a traditional textbook that students purchased, the solutions manual cost would have been in the order of $50-100.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068A1"/>
                </a:solidFill>
                <a:effectLst/>
                <a:latin typeface="-apple-system"/>
              </a:rPr>
              <a:t>Online resources for homework practice are in the range of $40 per semester.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4068A1"/>
                </a:solidFill>
                <a:effectLst/>
                <a:latin typeface="-apple-system"/>
              </a:rPr>
              <a:t>Textbooks with online homework are around $70 for 18 weeks access.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4068A1"/>
                </a:solidFill>
                <a:effectLst/>
                <a:latin typeface="-apple-system"/>
              </a:rPr>
              <a:t>Estimated savings:</a:t>
            </a:r>
            <a:r>
              <a:rPr lang="en-US" sz="1400" b="0" i="0" dirty="0">
                <a:solidFill>
                  <a:srgbClr val="4068A1"/>
                </a:solidFill>
                <a:effectLst/>
                <a:latin typeface="-apple-system"/>
              </a:rPr>
              <a:t> $40-$70 x 300 students = $12000 – $21000</a:t>
            </a:r>
          </a:p>
        </p:txBody>
      </p:sp>
    </p:spTree>
    <p:extLst>
      <p:ext uri="{BB962C8B-B14F-4D97-AF65-F5344CB8AC3E}">
        <p14:creationId xmlns:p14="http://schemas.microsoft.com/office/powerpoint/2010/main" val="366847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4EC2A-01C4-15AA-910A-30EC9A4C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1" i="0" u="none" strike="noStrike" baseline="0" dirty="0"/>
              <a:t>5. Data Collection and Impact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F423D-3E19-F88A-E3BD-2749639EBD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030" r="-1" b="1491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8EB62-9D80-D349-B9BD-9F489411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7469" y="2602714"/>
            <a:ext cx="6891358" cy="348386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/>
              <a:t>STILL </a:t>
            </a:r>
            <a:r>
              <a:rPr lang="en-US" sz="1600" b="1" dirty="0"/>
              <a:t>Collecting data (IPE and TRU Library assist):</a:t>
            </a:r>
            <a:endParaRPr lang="en-US" sz="1600" dirty="0"/>
          </a:p>
          <a:p>
            <a:r>
              <a:rPr lang="en-US" sz="1600" b="1" dirty="0"/>
              <a:t>Number of TRU courses using OER </a:t>
            </a:r>
            <a:endParaRPr lang="en-US" sz="1600" dirty="0"/>
          </a:p>
          <a:p>
            <a:r>
              <a:rPr lang="en-US" sz="1600" b="1" dirty="0"/>
              <a:t>Total student enrollments in OER-supported courses</a:t>
            </a:r>
            <a:r>
              <a:rPr lang="en-US" sz="1600" dirty="0"/>
              <a:t> – The number of students benefiting from OER in their courses.</a:t>
            </a:r>
          </a:p>
          <a:p>
            <a:r>
              <a:rPr lang="en-US" sz="1600" b="1" dirty="0"/>
              <a:t>Number of faculty adopting OER</a:t>
            </a:r>
            <a:r>
              <a:rPr lang="en-US" sz="1600" dirty="0"/>
              <a:t> – Faculty members integrating OER into their teaching.</a:t>
            </a:r>
          </a:p>
          <a:p>
            <a:r>
              <a:rPr lang="en-US" sz="1600" b="1" dirty="0"/>
              <a:t>Number of student contributors</a:t>
            </a:r>
            <a:r>
              <a:rPr lang="en-US" sz="1600" dirty="0"/>
              <a:t> – Students involved in creating, adapting, or reviewing OER.</a:t>
            </a:r>
          </a:p>
          <a:p>
            <a:r>
              <a:rPr lang="en-US" sz="1600" b="1" dirty="0"/>
              <a:t>Engagement metrics</a:t>
            </a:r>
            <a:r>
              <a:rPr lang="en-US" sz="1600" dirty="0"/>
              <a:t> – Data on student interaction with OER, such as page views, downloads, or participation in interactive elements.</a:t>
            </a:r>
          </a:p>
          <a:p>
            <a:r>
              <a:rPr lang="en-US" sz="1600" b="1" dirty="0"/>
              <a:t>Number of ancillary materials developed </a:t>
            </a:r>
            <a:r>
              <a:rPr lang="en-US" sz="1600" dirty="0"/>
              <a:t>– Supporting resources like H5P activities, quizzes, instructor guides, or multimedia.</a:t>
            </a:r>
          </a:p>
          <a:p>
            <a:r>
              <a:rPr lang="en-US" sz="1600" b="1" dirty="0"/>
              <a:t>Retention and success indicators</a:t>
            </a:r>
            <a:r>
              <a:rPr lang="en-US" sz="1600" dirty="0"/>
              <a:t> – If available, data showing the impact of OER on student grades, course completion rates, or persistence.</a:t>
            </a:r>
          </a:p>
        </p:txBody>
      </p:sp>
    </p:spTree>
    <p:extLst>
      <p:ext uri="{BB962C8B-B14F-4D97-AF65-F5344CB8AC3E}">
        <p14:creationId xmlns:p14="http://schemas.microsoft.com/office/powerpoint/2010/main" val="58632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7AE93-5FA6-2FCC-D7E5-7C859F60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 Statistics</a:t>
            </a:r>
          </a:p>
        </p:txBody>
      </p:sp>
      <p:pic>
        <p:nvPicPr>
          <p:cNvPr id="5" name="Picture 4" descr="A close up of a money&#10;&#10;AI-generated content may be incorrect.">
            <a:extLst>
              <a:ext uri="{FF2B5EF4-FFF2-40B4-BE49-F238E27FC236}">
                <a16:creationId xmlns:a16="http://schemas.microsoft.com/office/drawing/2014/main" id="{3D1D1E34-3CAF-E02F-D99F-1BC70F6C6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86" y="4182210"/>
            <a:ext cx="5458968" cy="2033465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0A08-5AB6-19B4-17EB-5BE766195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38090" y="2664886"/>
            <a:ext cx="2719926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Resource usage </a:t>
            </a:r>
          </a:p>
          <a:p>
            <a:r>
              <a:rPr lang="en-US" sz="2200" dirty="0"/>
              <a:t>Learning gains</a:t>
            </a:r>
          </a:p>
          <a:p>
            <a:r>
              <a:rPr lang="en-US" sz="2200" dirty="0"/>
              <a:t>Cost savings</a:t>
            </a:r>
          </a:p>
          <a:p>
            <a:r>
              <a:rPr lang="en-US" sz="2200" dirty="0"/>
              <a:t>Faculty adoption</a:t>
            </a:r>
          </a:p>
          <a:p>
            <a:r>
              <a:rPr lang="en-US" sz="2200" dirty="0"/>
              <a:t>Participation in open pedagogy</a:t>
            </a:r>
          </a:p>
        </p:txBody>
      </p:sp>
      <p:pic>
        <p:nvPicPr>
          <p:cNvPr id="7" name="Picture 6" descr="A blue and white map&#10;&#10;AI-generated content may be incorrect.">
            <a:extLst>
              <a:ext uri="{FF2B5EF4-FFF2-40B4-BE49-F238E27FC236}">
                <a16:creationId xmlns:a16="http://schemas.microsoft.com/office/drawing/2014/main" id="{1AF623C9-93E9-515E-9EF8-B1E613807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66" y="2457843"/>
            <a:ext cx="5691364" cy="1476801"/>
          </a:xfrm>
          <a:prstGeom prst="rect">
            <a:avLst/>
          </a:prstGeom>
        </p:spPr>
      </p:pic>
      <p:pic>
        <p:nvPicPr>
          <p:cNvPr id="9" name="Picture 8" descr="A black line on a white background&#10;&#10;AI-generated content may be incorrect.">
            <a:extLst>
              <a:ext uri="{FF2B5EF4-FFF2-40B4-BE49-F238E27FC236}">
                <a16:creationId xmlns:a16="http://schemas.microsoft.com/office/drawing/2014/main" id="{19E751A2-4327-20AA-6FE1-230A72B6B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" y="1039988"/>
            <a:ext cx="5861304" cy="904381"/>
          </a:xfrm>
          <a:prstGeom prst="rect">
            <a:avLst/>
          </a:prstGeom>
        </p:spPr>
      </p:pic>
      <p:pic>
        <p:nvPicPr>
          <p:cNvPr id="13" name="Picture 1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E432E460-3111-8D82-004E-9276059A5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963" y="2610022"/>
            <a:ext cx="2021708" cy="37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741AC6B5-241F-D77C-2994-F00555DFFF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4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493DF735-CB1F-5426-7EBE-FB3A166E14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" r="1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20FF-35EA-BC90-BDD6-1D86A95E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4068A1"/>
                </a:solidFill>
              </a:rPr>
              <a:t>OPerations</a:t>
            </a:r>
            <a:endParaRPr lang="en-US" b="1" dirty="0">
              <a:solidFill>
                <a:srgbClr val="4068A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A6178-01F8-195A-C9CA-7246B9E4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25" b="20113"/>
          <a:stretch>
            <a:fillRect/>
          </a:stretch>
        </p:blipFill>
        <p:spPr>
          <a:xfrm>
            <a:off x="2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B9A56-8A70-9515-8CFA-D7BB54D9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9672" y="3996690"/>
            <a:ext cx="8021315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Content Development to be developed by end of year (December 2026)</a:t>
            </a:r>
          </a:p>
          <a:p>
            <a:r>
              <a:rPr lang="en-US" sz="2000" dirty="0"/>
              <a:t>Invoicing for faculty and PSA (external subject matter experts) to be processed by end of February</a:t>
            </a:r>
          </a:p>
          <a:p>
            <a:r>
              <a:rPr lang="en-US" sz="2000" dirty="0"/>
              <a:t>Copy editor position – Kaitlyn has moved to a new position (external) – may hire a contract editor, if feasible/ practical</a:t>
            </a:r>
          </a:p>
          <a:p>
            <a:r>
              <a:rPr lang="en-US" sz="2000" dirty="0"/>
              <a:t>Production – Jessica may be looking for another position, which will leave the Publishing Manager and Co-op students</a:t>
            </a:r>
          </a:p>
          <a:p>
            <a:r>
              <a:rPr lang="en-US" sz="2000" dirty="0"/>
              <a:t>Hiring co-op students for last term (Jan-Mar 2026) tentative</a:t>
            </a:r>
          </a:p>
        </p:txBody>
      </p:sp>
    </p:spTree>
    <p:extLst>
      <p:ext uri="{BB962C8B-B14F-4D97-AF65-F5344CB8AC3E}">
        <p14:creationId xmlns:p14="http://schemas.microsoft.com/office/powerpoint/2010/main" val="152360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DFD8C-D257-0CB4-01EC-8E84F53A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1" i="0" u="none" strike="noStrike" baseline="0" dirty="0"/>
              <a:t>8. Open Discussion &amp; Q&amp;A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C96AB-CB88-06FB-6FED-B0DCA1EC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34" r="1" b="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AD688-3DDC-11BB-40E5-EA6A7A039141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8638" lvl="2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4068A1"/>
                </a:solidFill>
                <a:latin typeface="Monotype Corsiva" panose="03010101010201010101" pitchFamily="66" charset="0"/>
              </a:rPr>
              <a:t>With Open Press concluding in March 2026, what strategies should we prioritize to ensure the continued growth and support of Open Education and OER development at TRU?</a:t>
            </a:r>
          </a:p>
        </p:txBody>
      </p:sp>
    </p:spTree>
    <p:extLst>
      <p:ext uri="{BB962C8B-B14F-4D97-AF65-F5344CB8AC3E}">
        <p14:creationId xmlns:p14="http://schemas.microsoft.com/office/powerpoint/2010/main" val="4087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A0FAF-338A-3992-D127-A23C0F05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000" b="1" i="0" u="none" strike="noStrike" baseline="0"/>
              <a:t>9. Action Items Review and Next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C173F-1FE1-A25C-A2F4-8DA5DAB263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72" r="236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D09B5-316F-14E1-B086-620402D0F863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Note: </a:t>
            </a:r>
            <a:r>
              <a:rPr lang="en-US" sz="2200" dirty="0"/>
              <a:t>Action items from February meeting still in progress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 person student event @ Research Hub? (Sukh)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Archive OER (Brenda &amp; Dani)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Planning for post 2026 sustainability (Brian and Marie) 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Next OP Advisory Board meeting – February 2026?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865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69536-16D4-7485-47A4-C391F431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8" b="5220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0305E-65F3-26A9-C032-D2E44E2F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25" y="850358"/>
            <a:ext cx="6667115" cy="356924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5200" b="1" i="0" u="none" strike="noStrike" baseline="0" dirty="0">
                <a:solidFill>
                  <a:srgbClr val="FFFFFF"/>
                </a:solidFill>
              </a:rPr>
              <a:t>10. Adjournment &amp; Closing Remarks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C52EF9-6D31-7DD8-1DBF-383B25EABDEC}"/>
              </a:ext>
            </a:extLst>
          </p:cNvPr>
          <p:cNvSpPr txBox="1">
            <a:spLocks/>
          </p:cNvSpPr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/>
              <a:t>1. Welcome and 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D1CA5-8D2F-B714-1D6D-AF64AD86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389" r="2738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0126D0-0DA8-D3E9-EA36-0B6DF9C7E66F}"/>
              </a:ext>
            </a:extLst>
          </p:cNvPr>
          <p:cNvSpPr txBox="1">
            <a:spLocks/>
          </p:cNvSpPr>
          <p:nvPr/>
        </p:nvSpPr>
        <p:spPr>
          <a:xfrm>
            <a:off x="5297762" y="3597656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200" i="0" cap="none" dirty="0"/>
              <a:t>The team at the TRU Open Press is grateful to be visitors on </a:t>
            </a:r>
            <a:r>
              <a:rPr lang="en-US" sz="2200" i="0" cap="none" dirty="0" err="1"/>
              <a:t>Tk’emlups</a:t>
            </a:r>
            <a:r>
              <a:rPr lang="en-US" sz="2200" i="0" cap="none" dirty="0"/>
              <a:t> </a:t>
            </a:r>
            <a:r>
              <a:rPr lang="en-US" sz="2200" i="0" cap="none" dirty="0" err="1"/>
              <a:t>te</a:t>
            </a:r>
            <a:r>
              <a:rPr lang="en-US" sz="2200" i="0" cap="none" dirty="0"/>
              <a:t> Secwepemc territory within the unceded traditional lands of </a:t>
            </a:r>
            <a:r>
              <a:rPr lang="en-US" sz="2200" i="0" cap="none" dirty="0" err="1"/>
              <a:t>Secwepemcúl’ecw</a:t>
            </a:r>
            <a:r>
              <a:rPr lang="en-US" sz="2200" i="0" cap="none" dirty="0"/>
              <a:t> (Secwepemc Nation), where knowledge sharing has taken place since time immemorial.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4C632-871C-C0DA-1CC8-78D39D453684}"/>
              </a:ext>
            </a:extLst>
          </p:cNvPr>
          <p:cNvSpPr txBox="1">
            <a:spLocks/>
          </p:cNvSpPr>
          <p:nvPr/>
        </p:nvSpPr>
        <p:spPr>
          <a:xfrm>
            <a:off x="6867722" y="2978131"/>
            <a:ext cx="3110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AF0604"/>
                </a:solidFill>
                <a:latin typeface="+mj-lt"/>
              </a:rPr>
              <a:t>RESPECT | RECIPROCITY | BALANCE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F3C87-7CE7-0CA4-4278-B2899CFC9A29}"/>
              </a:ext>
            </a:extLst>
          </p:cNvPr>
          <p:cNvSpPr txBox="1">
            <a:spLocks/>
          </p:cNvSpPr>
          <p:nvPr/>
        </p:nvSpPr>
        <p:spPr>
          <a:xfrm>
            <a:off x="6514164" y="5492430"/>
            <a:ext cx="3817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AF0604"/>
                </a:solidFill>
                <a:latin typeface="+mj-lt"/>
              </a:rPr>
              <a:t>EXPLORATION | DISCOVERY | STEWARDSHIP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20EC8-DA5C-5CA2-8AE4-8C7283D48620}"/>
              </a:ext>
            </a:extLst>
          </p:cNvPr>
          <p:cNvSpPr txBox="1"/>
          <p:nvPr/>
        </p:nvSpPr>
        <p:spPr>
          <a:xfrm>
            <a:off x="1" y="6858000"/>
            <a:ext cx="4657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en.wikipedia.org/wiki/Kamloops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3848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DC0A7-EDB4-AAD4-4446-B10CB0D1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1"/>
              <a:t>Meeting </a:t>
            </a:r>
            <a:r>
              <a:rPr lang="en-US" sz="5400" b="1" i="0" u="none" strike="noStrike" baseline="0"/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C796C-3016-5391-4180-19F5E3F781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7" b="90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CF91981-8586-2E2D-25E3-C17DB4017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68906"/>
              </p:ext>
            </p:extLst>
          </p:nvPr>
        </p:nvGraphicFramePr>
        <p:xfrm>
          <a:off x="5297762" y="2706624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006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571E6-D722-CCBD-72DE-30ACD1BC0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06B86-677E-906D-9E9A-5F1BD6E7B6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28" r="18324" b="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5A109-3C1D-046E-9A45-9DCEC915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354" y="3250465"/>
            <a:ext cx="3822189" cy="8056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R="0"/>
            <a:r>
              <a:rPr lang="en-US" sz="4000" b="1" i="0" u="none" strike="noStrike" dirty="0"/>
              <a:t>2. Approval</a:t>
            </a:r>
            <a:br>
              <a:rPr lang="en-US" sz="4000" b="1" i="0" u="none" strike="noStrike" dirty="0"/>
            </a:br>
            <a:r>
              <a:rPr lang="en-US" sz="4000" b="1" i="0" u="none" strike="noStrike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54AD8-854E-0CDE-BCC9-012BF02C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355" y="4159092"/>
            <a:ext cx="3822189" cy="1587081"/>
          </a:xfrm>
        </p:spPr>
        <p:txBody>
          <a:bodyPr vert="horz" lIns="91440" tIns="45720" rIns="91440" bIns="45720" rtlCol="0">
            <a:normAutofit/>
          </a:bodyPr>
          <a:lstStyle/>
          <a:p>
            <a:pPr marL="595313"/>
            <a:r>
              <a:rPr lang="en-US" sz="2000" b="1" i="0" u="none" strike="noStrike" dirty="0"/>
              <a:t>Agenda for November 10</a:t>
            </a:r>
          </a:p>
          <a:p>
            <a:pPr marL="595313"/>
            <a:r>
              <a:rPr lang="en-US" sz="2000" b="1" dirty="0"/>
              <a:t>February 5 meeting minutes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1EC745-8CEF-74B4-8054-C8F05E529DDA}"/>
              </a:ext>
            </a:extLst>
          </p:cNvPr>
          <p:cNvSpPr txBox="1">
            <a:spLocks/>
          </p:cNvSpPr>
          <p:nvPr/>
        </p:nvSpPr>
        <p:spPr>
          <a:xfrm>
            <a:off x="6563360" y="2138638"/>
            <a:ext cx="4624183" cy="80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100" b="1" dirty="0">
                <a:solidFill>
                  <a:srgbClr val="7DCDC7"/>
                </a:solidFill>
                <a:latin typeface="Monotype Corsiva" panose="03010101010201010101" pitchFamily="66" charset="0"/>
              </a:rPr>
              <a:t>Welcome Janelle and Chris!</a:t>
            </a:r>
          </a:p>
          <a:p>
            <a:pPr algn="ctr"/>
            <a:r>
              <a:rPr lang="en-US" sz="4000" b="1" dirty="0"/>
              <a:t>TRUSU Representatives</a:t>
            </a:r>
            <a:br>
              <a:rPr lang="en-US" sz="4000" b="1" dirty="0"/>
            </a:b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22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87AC-C547-833B-4A4B-C83CB3C1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kern="100" baseline="0" dirty="0">
                <a:latin typeface="Calibri" panose="020F0502020204030204" pitchFamily="34" charset="0"/>
              </a:rPr>
              <a:t>3. OP Projects – Status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7F1E4-E5A1-A637-FE24-39E8CA487B01}"/>
              </a:ext>
            </a:extLst>
          </p:cNvPr>
          <p:cNvSpPr txBox="1"/>
          <p:nvPr/>
        </p:nvSpPr>
        <p:spPr>
          <a:xfrm>
            <a:off x="843280" y="1342316"/>
            <a:ext cx="6094268" cy="2142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Ongoing Projects Adjudicated and Non-Adjudicated: </a:t>
            </a:r>
          </a:p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10 projects carried forward from 2023-2025 </a:t>
            </a:r>
          </a:p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12 projects adjudicated for 2025-2026 </a:t>
            </a:r>
          </a:p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16 projects are non-adjudicated (Plumbing, OL, ISP, OJS)</a:t>
            </a:r>
          </a:p>
          <a:p>
            <a:pPr marL="285750" lvl="1" indent="-285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7 on hold or not started (non-adjudicated)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Plumbing Apprenticeship Level 2 - RELEASED OCTOBER 2025!</a:t>
            </a:r>
          </a:p>
        </p:txBody>
      </p:sp>
      <p:pic>
        <p:nvPicPr>
          <p:cNvPr id="14" name="Picture 13" descr="A close-up of a glass tube&#10;&#10;AI-generated content may be incorrect.">
            <a:extLst>
              <a:ext uri="{FF2B5EF4-FFF2-40B4-BE49-F238E27FC236}">
                <a16:creationId xmlns:a16="http://schemas.microsoft.com/office/drawing/2014/main" id="{A57D9012-60B0-0759-7176-1EB91144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707" y="0"/>
            <a:ext cx="4572293" cy="6858000"/>
          </a:xfrm>
          <a:prstGeom prst="rect">
            <a:avLst/>
          </a:prstGeom>
        </p:spPr>
      </p:pic>
      <p:graphicFrame>
        <p:nvGraphicFramePr>
          <p:cNvPr id="16" name="TextBox 8">
            <a:extLst>
              <a:ext uri="{FF2B5EF4-FFF2-40B4-BE49-F238E27FC236}">
                <a16:creationId xmlns:a16="http://schemas.microsoft.com/office/drawing/2014/main" id="{C4F14276-0CE6-B68B-3E38-59C336266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275024"/>
              </p:ext>
            </p:extLst>
          </p:nvPr>
        </p:nvGraphicFramePr>
        <p:xfrm>
          <a:off x="826308" y="3484441"/>
          <a:ext cx="6096000" cy="300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560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024A4-A72E-F0BA-FE56-BE148657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3BDD7-9E53-CAC6-2D98-17969D78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200" b="1" i="0" u="none" strike="noStrike" baseline="0"/>
              <a:t>3. OP Projects – Status </a:t>
            </a:r>
          </a:p>
        </p:txBody>
      </p:sp>
      <p:pic>
        <p:nvPicPr>
          <p:cNvPr id="4" name="Picture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53BD2F45-EE13-487B-3F43-856769D0A5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562"/>
          <a:stretch>
            <a:fillRect/>
          </a:stretch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9319B-81BF-CF75-9171-8892FA10128C}"/>
              </a:ext>
            </a:extLst>
          </p:cNvPr>
          <p:cNvSpPr txBox="1"/>
          <p:nvPr/>
        </p:nvSpPr>
        <p:spPr>
          <a:xfrm>
            <a:off x="1273948" y="97116"/>
            <a:ext cx="4445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0" i="0" dirty="0">
                <a:effectLst/>
                <a:latin typeface="YAD1aU3sLnI_0"/>
              </a:rPr>
              <a:t>All OP projects can be viewed on our website: </a:t>
            </a:r>
            <a:endParaRPr lang="en-US" dirty="0">
              <a:effectLst/>
              <a:latin typeface="YAD1aU3sLnI_0"/>
            </a:endParaRPr>
          </a:p>
          <a:p>
            <a:pPr algn="ctr">
              <a:buNone/>
            </a:pPr>
            <a:r>
              <a:rPr lang="en-US" b="0" i="0" dirty="0">
                <a:effectLst/>
                <a:latin typeface="YAD1aU3sLnI_0"/>
                <a:hlinkClick r:id="rId4"/>
              </a:rPr>
              <a:t>https://openpress.trubox.ca/projects/</a:t>
            </a:r>
            <a:r>
              <a:rPr lang="en-US" b="0" i="0" dirty="0">
                <a:effectLst/>
                <a:latin typeface="YAD1aU3sLnI_0"/>
              </a:rPr>
              <a:t>.</a:t>
            </a:r>
            <a:endParaRPr lang="en-US" dirty="0">
              <a:effectLst/>
              <a:latin typeface="YAD1aU3sLnI_0"/>
            </a:endParaRPr>
          </a:p>
        </p:txBody>
      </p:sp>
    </p:spTree>
    <p:extLst>
      <p:ext uri="{BB962C8B-B14F-4D97-AF65-F5344CB8AC3E}">
        <p14:creationId xmlns:p14="http://schemas.microsoft.com/office/powerpoint/2010/main" val="29219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AC54-2597-7C0C-15E2-9A79E4DE0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4F2D-4207-8506-E888-917241BF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kern="100" baseline="0" dirty="0">
                <a:latin typeface="Calibri" panose="020F0502020204030204" pitchFamily="34" charset="0"/>
              </a:rPr>
              <a:t>3. OP Projects – Status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4110E-29EA-AE25-97CB-59B2B7E0A6CF}"/>
              </a:ext>
            </a:extLst>
          </p:cNvPr>
          <p:cNvSpPr txBox="1"/>
          <p:nvPr/>
        </p:nvSpPr>
        <p:spPr>
          <a:xfrm>
            <a:off x="838200" y="1415534"/>
            <a:ext cx="6096000" cy="369332"/>
          </a:xfrm>
          <a:prstGeom prst="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>
            <a:lvl1pPr>
              <a:defRPr b="1" i="0"/>
            </a:lvl1pPr>
          </a:lstStyle>
          <a:p>
            <a:r>
              <a:rPr lang="en-CA" dirty="0">
                <a:solidFill>
                  <a:schemeClr val="bg1"/>
                </a:solidFill>
              </a:rPr>
              <a:t>OP 2025-2026 Adjudicated Projects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4F9E60-7326-154E-2C4A-BFD7ABE1FCA6}"/>
              </a:ext>
            </a:extLst>
          </p:cNvPr>
          <p:cNvSpPr/>
          <p:nvPr/>
        </p:nvSpPr>
        <p:spPr>
          <a:xfrm>
            <a:off x="1056640" y="1961853"/>
            <a:ext cx="2286000" cy="1249680"/>
          </a:xfrm>
          <a:prstGeom prst="roundRect">
            <a:avLst/>
          </a:prstGeom>
          <a:solidFill>
            <a:srgbClr val="41B8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Fundamentals of Nursing Pharmacology - 2nd Canadian Edition</a:t>
            </a:r>
            <a:r>
              <a:rPr lang="en-US" sz="1400" dirty="0"/>
              <a:t> – TBC January 2026 – School of Nursing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B447C3-D991-4FDA-8F6B-F797FEAACEEF}"/>
              </a:ext>
            </a:extLst>
          </p:cNvPr>
          <p:cNvSpPr/>
          <p:nvPr/>
        </p:nvSpPr>
        <p:spPr>
          <a:xfrm>
            <a:off x="3872653" y="1961853"/>
            <a:ext cx="2286000" cy="12496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 Field Guide to Electrical Shock and Arc Flash Safety </a:t>
            </a:r>
            <a:r>
              <a:rPr lang="en-US" sz="1400" dirty="0"/>
              <a:t>– TBC February 2026 – TRADES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81929E-CC02-F27A-780A-5DA486766E46}"/>
              </a:ext>
            </a:extLst>
          </p:cNvPr>
          <p:cNvSpPr/>
          <p:nvPr/>
        </p:nvSpPr>
        <p:spPr>
          <a:xfrm>
            <a:off x="6688666" y="1968441"/>
            <a:ext cx="2286000" cy="1249680"/>
          </a:xfrm>
          <a:prstGeom prst="roundRect">
            <a:avLst/>
          </a:prstGeom>
          <a:gradFill>
            <a:gsLst>
              <a:gs pos="40000">
                <a:srgbClr val="41B8D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40000">
                  <a:srgbClr val="41B8D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Foundations of Mathematics 12 Workbook – TBC February 2026 – ABE – Faculty of Arts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CDC87D-B765-80C5-97BB-554AAFFC0A80}"/>
              </a:ext>
            </a:extLst>
          </p:cNvPr>
          <p:cNvSpPr/>
          <p:nvPr/>
        </p:nvSpPr>
        <p:spPr>
          <a:xfrm>
            <a:off x="9491132" y="3352055"/>
            <a:ext cx="2286000" cy="1249680"/>
          </a:xfrm>
          <a:prstGeom prst="roundRect">
            <a:avLst/>
          </a:prstGeom>
          <a:solidFill>
            <a:srgbClr val="41B8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Introduction to Ethics and Great Thinkers: PART II </a:t>
            </a:r>
            <a:r>
              <a:rPr lang="en-US" sz="1400" dirty="0"/>
              <a:t>– TBC February 2026 – Faculty of Arts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B55F8D-ECC2-D3FE-4228-3AF7095375EF}"/>
              </a:ext>
            </a:extLst>
          </p:cNvPr>
          <p:cNvSpPr/>
          <p:nvPr/>
        </p:nvSpPr>
        <p:spPr>
          <a:xfrm>
            <a:off x="1056640" y="3355350"/>
            <a:ext cx="2286000" cy="1249680"/>
          </a:xfrm>
          <a:prstGeom prst="roundRect">
            <a:avLst/>
          </a:prstGeom>
          <a:gradFill>
            <a:gsLst>
              <a:gs pos="40000">
                <a:srgbClr val="41B8D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40000">
                  <a:srgbClr val="41B8D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Anesthesia Assistant Virtual Simulation </a:t>
            </a:r>
            <a:r>
              <a:rPr lang="en-US" sz="1400" dirty="0"/>
              <a:t>– TBC November 2025 – Open Learning/ OL Media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24ACC9-9239-4E39-E560-3F89F12C7294}"/>
              </a:ext>
            </a:extLst>
          </p:cNvPr>
          <p:cNvSpPr/>
          <p:nvPr/>
        </p:nvSpPr>
        <p:spPr>
          <a:xfrm>
            <a:off x="3872652" y="3352055"/>
            <a:ext cx="2286000" cy="1249680"/>
          </a:xfrm>
          <a:prstGeom prst="roundRect">
            <a:avLst/>
          </a:prstGeom>
          <a:gradFill>
            <a:gsLst>
              <a:gs pos="40000">
                <a:srgbClr val="41B8D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40000">
                  <a:srgbClr val="41B8D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CEL Resume Catalogue - Expansion – TBC November 2025– Career and Experiential Learning (CEL)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7D27C3-4649-45E7-71C9-B4168CE0CCA8}"/>
              </a:ext>
            </a:extLst>
          </p:cNvPr>
          <p:cNvSpPr/>
          <p:nvPr/>
        </p:nvSpPr>
        <p:spPr>
          <a:xfrm>
            <a:off x="6688664" y="3370867"/>
            <a:ext cx="2286000" cy="1249680"/>
          </a:xfrm>
          <a:prstGeom prst="roundRect">
            <a:avLst/>
          </a:prstGeom>
          <a:gradFill>
            <a:gsLst>
              <a:gs pos="0">
                <a:srgbClr val="B665E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41B8D5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Utamaduni</a:t>
            </a:r>
            <a:r>
              <a:rPr lang="en-US" sz="1400" b="1" dirty="0"/>
              <a:t> Bora/Indigenous stories </a:t>
            </a:r>
            <a:r>
              <a:rPr lang="en-US" sz="1400" dirty="0"/>
              <a:t>- Completed October 2025 - Faculty of Social Work and Education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1231FE-88C2-FA9A-693B-8716D9031577}"/>
              </a:ext>
            </a:extLst>
          </p:cNvPr>
          <p:cNvSpPr/>
          <p:nvPr/>
        </p:nvSpPr>
        <p:spPr>
          <a:xfrm>
            <a:off x="9491132" y="4778721"/>
            <a:ext cx="2286000" cy="1714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Enzyme Tales</a:t>
            </a:r>
            <a:r>
              <a:rPr lang="en-US" sz="1400" dirty="0"/>
              <a:t> – Completed June 2025 – BIO Chemistry – Faculty of Science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E7C26A-3B96-EB70-6949-F4FF7786D97A}"/>
              </a:ext>
            </a:extLst>
          </p:cNvPr>
          <p:cNvSpPr/>
          <p:nvPr/>
        </p:nvSpPr>
        <p:spPr>
          <a:xfrm>
            <a:off x="1056640" y="4778722"/>
            <a:ext cx="2286000" cy="1750617"/>
          </a:xfrm>
          <a:prstGeom prst="roundRect">
            <a:avLst/>
          </a:prstGeom>
          <a:solidFill>
            <a:srgbClr val="B66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Indigenous Medicines of the </a:t>
            </a:r>
            <a:r>
              <a:rPr lang="en-US" sz="1400" b="1" dirty="0" err="1"/>
              <a:t>Cayoose</a:t>
            </a:r>
            <a:r>
              <a:rPr lang="en-US" sz="1400" b="1" dirty="0"/>
              <a:t> Creek Band in </a:t>
            </a:r>
            <a:r>
              <a:rPr lang="en-US" sz="1400" b="1" dirty="0" err="1"/>
              <a:t>Sekw’el’was</a:t>
            </a:r>
            <a:r>
              <a:rPr lang="en-US" sz="1400" b="1" dirty="0"/>
              <a:t>” [Phase II] </a:t>
            </a:r>
            <a:r>
              <a:rPr lang="en-US" sz="1400" dirty="0"/>
              <a:t>– TBC February 2026 – BIO Chemistry – Faculty of Science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DEBE01-B792-D5EA-491A-3BB39389CB4A}"/>
              </a:ext>
            </a:extLst>
          </p:cNvPr>
          <p:cNvSpPr/>
          <p:nvPr/>
        </p:nvSpPr>
        <p:spPr>
          <a:xfrm>
            <a:off x="3886200" y="4778722"/>
            <a:ext cx="2286000" cy="17506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Research Methods in Criminology: An Inclusive Canadian Open Education </a:t>
            </a:r>
            <a:r>
              <a:rPr lang="en-US" sz="1400" dirty="0"/>
              <a:t>Resource – TBC September 2025 – Criminology – Faculty of Arts - collaboration with </a:t>
            </a:r>
            <a:r>
              <a:rPr lang="en-US" sz="1400" b="1" dirty="0"/>
              <a:t>Kwantlen Open Press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DD70DA-3206-1BBE-D9F4-FD88A21857E7}"/>
              </a:ext>
            </a:extLst>
          </p:cNvPr>
          <p:cNvSpPr/>
          <p:nvPr/>
        </p:nvSpPr>
        <p:spPr>
          <a:xfrm>
            <a:off x="6688666" y="4778722"/>
            <a:ext cx="2286000" cy="1750615"/>
          </a:xfrm>
          <a:prstGeom prst="roundRect">
            <a:avLst/>
          </a:prstGeom>
          <a:gradFill>
            <a:gsLst>
              <a:gs pos="40000">
                <a:srgbClr val="41B8D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40000">
                  <a:srgbClr val="41B8D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PASS Chem Case Study Learning Scenarios </a:t>
            </a:r>
            <a:r>
              <a:rPr lang="en-US" sz="1400" b="1"/>
              <a:t>Collection </a:t>
            </a:r>
            <a:r>
              <a:rPr lang="en-US" sz="1400" b="1" dirty="0"/>
              <a:t>– TBC February 2026 – CHEM – Faculty </a:t>
            </a:r>
            <a:r>
              <a:rPr lang="en-US" sz="1400" b="1"/>
              <a:t>of Science</a:t>
            </a:r>
            <a:endParaRPr lang="en-US" sz="1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F6EEA0-9A52-A38B-D769-2BB1C9353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80" y="1867675"/>
            <a:ext cx="2272452" cy="11964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9226E8-F151-AF3F-BC47-52F3A053D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680" y="270947"/>
            <a:ext cx="2272452" cy="14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9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07360-A5ED-6B79-7196-C6707D28B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E58A-7773-4315-C148-4ABCB4C4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kern="100" baseline="0" dirty="0">
                <a:latin typeface="Calibri" panose="020F0502020204030204" pitchFamily="34" charset="0"/>
              </a:rPr>
              <a:t>3. OP Projects – Status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1A9ED-E0E4-D554-70F9-FB0D8D3380E6}"/>
              </a:ext>
            </a:extLst>
          </p:cNvPr>
          <p:cNvSpPr txBox="1"/>
          <p:nvPr/>
        </p:nvSpPr>
        <p:spPr>
          <a:xfrm>
            <a:off x="944880" y="1506022"/>
            <a:ext cx="6096000" cy="369332"/>
          </a:xfrm>
          <a:prstGeom prst="rect">
            <a:avLst/>
          </a:pr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>
            <a:lvl1pPr>
              <a:defRPr b="1" i="0"/>
            </a:lvl1pPr>
          </a:lstStyle>
          <a:p>
            <a:r>
              <a:rPr lang="en-CA" dirty="0">
                <a:solidFill>
                  <a:schemeClr val="bg1"/>
                </a:solidFill>
              </a:rPr>
              <a:t>NON-ADJUDICATED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D963F-8F5B-B651-90DC-E2C363784107}"/>
              </a:ext>
            </a:extLst>
          </p:cNvPr>
          <p:cNvSpPr txBox="1"/>
          <p:nvPr/>
        </p:nvSpPr>
        <p:spPr>
          <a:xfrm>
            <a:off x="944880" y="1968560"/>
            <a:ext cx="64414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i="0" dirty="0">
                <a:effectLst/>
              </a:rPr>
              <a:t>Future Earth Student Journal </a:t>
            </a:r>
            <a:r>
              <a:rPr lang="en-CA" b="0" i="0" dirty="0">
                <a:effectLst/>
              </a:rPr>
              <a:t>- Peter Tsigaris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</a:rPr>
              <a:t>Volume 1, Issue 1 published - 5 articles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</a:rPr>
              <a:t>Special Issue published 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</a:rPr>
              <a:t>New ISSN and DOI numbers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i="0" dirty="0">
                <a:effectLst/>
              </a:rPr>
              <a:t>CTS Conference Proceedings</a:t>
            </a:r>
            <a:r>
              <a:rPr lang="en-CA" b="0" i="0" dirty="0">
                <a:effectLst/>
              </a:rPr>
              <a:t> - OJS journal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i="0" dirty="0">
                <a:effectLst/>
              </a:rPr>
              <a:t>PLAR Guidebooks and Decolonization OER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i="0" dirty="0">
                <a:effectLst/>
              </a:rPr>
              <a:t>Arts Cohort - ISP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i="0" dirty="0">
                <a:effectLst/>
              </a:rPr>
              <a:t>Plumbing Level 1 - TBC Spring 2026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i="0" dirty="0">
                <a:effectLst/>
              </a:rPr>
              <a:t>﻿ ZTC program! 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i="0" dirty="0">
                <a:effectLst/>
              </a:rPr>
              <a:t>All BC Trades institutions!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i="0" dirty="0">
                <a:effectLst/>
              </a:rPr>
              <a:t>Open Learning OERs 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</a:rPr>
              <a:t>Organic Chemistry (CHEM 2223) 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</a:rPr>
              <a:t>Psychology (PSYC 3261/3271)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i="0" dirty="0">
                <a:effectLst/>
              </a:rPr>
              <a:t>Honours College - ISP - On hold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</a:rPr>
              <a:t>OP Website updates &amp; Promotion!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dirty="0">
                <a:effectLst/>
                <a:hlinkClick r:id="rId3"/>
              </a:rPr>
              <a:t>Critical Thinking</a:t>
            </a:r>
            <a:r>
              <a:rPr lang="en-CA" b="0" i="0" dirty="0">
                <a:effectLst/>
              </a:rPr>
              <a:t> (Psychology) – Near completion - TBC December 2025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420753-937A-1AEF-8DF8-B38F63223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960" y="1027906"/>
            <a:ext cx="2672080" cy="5298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9E78D-69C0-2534-7D1B-6498E2D67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4957" y="1302788"/>
            <a:ext cx="2436003" cy="47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CA856-CE03-9116-ACD5-9C7EAFEDD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F9E47-E521-0E28-3BAB-DAEF9FFC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1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OP Projects – 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en-US" b="1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D3D9B-989D-5630-3140-66054A16E3FC}"/>
              </a:ext>
            </a:extLst>
          </p:cNvPr>
          <p:cNvSpPr txBox="1"/>
          <p:nvPr/>
        </p:nvSpPr>
        <p:spPr>
          <a:xfrm>
            <a:off x="4447309" y="591344"/>
            <a:ext cx="4300452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8/11 adjudicated projects with student roles </a:t>
            </a:r>
            <a:br>
              <a:rPr lang="en-US" sz="2400" b="1" dirty="0"/>
            </a:br>
            <a:r>
              <a:rPr lang="en-US" sz="2400" b="1" dirty="0"/>
              <a:t>(2025-2026)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13 RAs 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 project entirely student-led! (</a:t>
            </a:r>
            <a:r>
              <a:rPr lang="en-US" sz="2400" b="1" dirty="0"/>
              <a:t>OE Global award winner!</a:t>
            </a:r>
            <a:r>
              <a:rPr lang="en-US" sz="2400" dirty="0"/>
              <a:t>) 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32 student roles include reviewers, actors, content developers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Co-op positions with OP (3/term)</a:t>
            </a:r>
            <a:endParaRPr lang="en-US" sz="2400" dirty="0"/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Copy Editor/ writer: Impact interviews and stories (on OP website with project descriptions)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 </a:t>
            </a:r>
            <a:r>
              <a:rPr lang="en-US" sz="2400" dirty="0" err="1"/>
              <a:t>E-learning</a:t>
            </a:r>
            <a:r>
              <a:rPr lang="en-US" sz="2400" dirty="0"/>
              <a:t> Support Technicians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11 TRU-OP Co-op students hired to date!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B3FE2-0CA9-C6A4-37C1-FAE68647B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779" y="985841"/>
            <a:ext cx="2606037" cy="2443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B28AF-40EA-1DFD-9252-848517E82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082" y="3384153"/>
            <a:ext cx="2580084" cy="20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4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7311</TotalTime>
  <Words>1572</Words>
  <Application>Microsoft Office PowerPoint</Application>
  <PresentationFormat>Widescreen</PresentationFormat>
  <Paragraphs>166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Monotype Corsiva</vt:lpstr>
      <vt:lpstr>YAD1aU3sLnI_0</vt:lpstr>
      <vt:lpstr>Office 2013 - 2022 Theme</vt:lpstr>
      <vt:lpstr>TRU Open Press Advisory Board Meeting</vt:lpstr>
      <vt:lpstr>PowerPoint Presentation</vt:lpstr>
      <vt:lpstr>Meeting Agenda</vt:lpstr>
      <vt:lpstr>2. Approval  </vt:lpstr>
      <vt:lpstr>3. OP Projects – Status </vt:lpstr>
      <vt:lpstr>3. OP Projects – Status </vt:lpstr>
      <vt:lpstr>3. OP Projects – Status </vt:lpstr>
      <vt:lpstr>3. OP Projects – Status </vt:lpstr>
      <vt:lpstr>3. OP Projects – Students </vt:lpstr>
      <vt:lpstr>4. Promotion &amp; Awareness Campaigns</vt:lpstr>
      <vt:lpstr>PowerPoint Presentation</vt:lpstr>
      <vt:lpstr>5. Data Collection and Impact Reporting</vt:lpstr>
      <vt:lpstr>Impact Statistics</vt:lpstr>
      <vt:lpstr>PowerPoint Presentation</vt:lpstr>
      <vt:lpstr>PowerPoint Presentation</vt:lpstr>
      <vt:lpstr>OPerations</vt:lpstr>
      <vt:lpstr>8. Open Discussion &amp; Q&amp;A</vt:lpstr>
      <vt:lpstr>9. Action Items Review and Next Steps</vt:lpstr>
      <vt:lpstr>10. Adjournment &amp; 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 Collins</dc:creator>
  <cp:lastModifiedBy>Dani Collins</cp:lastModifiedBy>
  <cp:revision>88</cp:revision>
  <dcterms:created xsi:type="dcterms:W3CDTF">2025-01-30T22:36:45Z</dcterms:created>
  <dcterms:modified xsi:type="dcterms:W3CDTF">2025-11-10T17:54:10Z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