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4" r:id="rId3"/>
    <p:sldId id="257" r:id="rId4"/>
    <p:sldId id="258" r:id="rId5"/>
    <p:sldId id="259" r:id="rId6"/>
    <p:sldId id="260" r:id="rId7"/>
    <p:sldId id="266" r:id="rId8"/>
    <p:sldId id="267" r:id="rId9"/>
    <p:sldId id="268" r:id="rId10"/>
    <p:sldId id="269" r:id="rId11"/>
    <p:sldId id="270" r:id="rId12"/>
    <p:sldId id="261" r:id="rId13"/>
    <p:sldId id="271" r:id="rId14"/>
    <p:sldId id="272" r:id="rId15"/>
    <p:sldId id="265" r:id="rId16"/>
    <p:sldId id="26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DD1"/>
    <a:srgbClr val="3F689F"/>
    <a:srgbClr val="E9D34F"/>
    <a:srgbClr val="96D0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01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6A8CF-8C10-455E-A638-18496D5FD343}" type="datetimeFigureOut">
              <a:rPr lang="en-US" smtClean="0"/>
              <a:t>5/5/2025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05BA2-20D4-4072-BDB9-D6D078876FAE}" type="slidenum">
              <a:rPr lang="en-US" smtClean="0"/>
              <a:t>‹#›</a:t>
            </a:fld>
            <a:endParaRPr lang="en-US"/>
          </a:p>
        </p:txBody>
      </p:sp>
    </p:spTree>
    <p:extLst>
      <p:ext uri="{BB962C8B-B14F-4D97-AF65-F5344CB8AC3E}">
        <p14:creationId xmlns:p14="http://schemas.microsoft.com/office/powerpoint/2010/main" val="370374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ready for a dynamic conversation about the power of open education!</a:t>
            </a:r>
            <a:br>
              <a:rPr lang="en-US" dirty="0"/>
            </a:br>
            <a:r>
              <a:rPr lang="en-US" dirty="0"/>
              <a:t>We’re bringing together four incredible panelists — plus one fabulous moderator — for a lively session on how open practices are transforming teaching and learning at TRU and beyond.</a:t>
            </a:r>
            <a:br>
              <a:rPr lang="en-US" dirty="0"/>
            </a:br>
            <a:r>
              <a:rPr lang="en-US" dirty="0"/>
              <a:t>Let’s meet the minds behind the movement!</a:t>
            </a:r>
          </a:p>
        </p:txBody>
      </p:sp>
      <p:sp>
        <p:nvSpPr>
          <p:cNvPr id="4" name="Slide Number Placeholder 3"/>
          <p:cNvSpPr>
            <a:spLocks noGrp="1"/>
          </p:cNvSpPr>
          <p:nvPr>
            <p:ph type="sldNum" sz="quarter" idx="5"/>
          </p:nvPr>
        </p:nvSpPr>
        <p:spPr/>
        <p:txBody>
          <a:bodyPr/>
          <a:lstStyle/>
          <a:p>
            <a:fld id="{9B105BA2-20D4-4072-BDB9-D6D078876FAE}" type="slidenum">
              <a:rPr lang="en-US" smtClean="0"/>
              <a:t>1</a:t>
            </a:fld>
            <a:endParaRPr lang="en-US"/>
          </a:p>
        </p:txBody>
      </p:sp>
    </p:spTree>
    <p:extLst>
      <p:ext uri="{BB962C8B-B14F-4D97-AF65-F5344CB8AC3E}">
        <p14:creationId xmlns:p14="http://schemas.microsoft.com/office/powerpoint/2010/main" val="78706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one of Natasha’s TRU Open Press projects: no audio for this slide – can be shown with previous audio - TRU Open Press project </a:t>
            </a:r>
          </a:p>
          <a:p>
            <a:endParaRPr lang="en-US" dirty="0"/>
          </a:p>
        </p:txBody>
      </p:sp>
      <p:sp>
        <p:nvSpPr>
          <p:cNvPr id="4" name="Slide Number Placeholder 3"/>
          <p:cNvSpPr>
            <a:spLocks noGrp="1"/>
          </p:cNvSpPr>
          <p:nvPr>
            <p:ph type="sldNum" sz="quarter" idx="5"/>
          </p:nvPr>
        </p:nvSpPr>
        <p:spPr/>
        <p:txBody>
          <a:bodyPr/>
          <a:lstStyle/>
          <a:p>
            <a:fld id="{9B105BA2-20D4-4072-BDB9-D6D078876FAE}" type="slidenum">
              <a:rPr lang="en-US" smtClean="0"/>
              <a:t>10</a:t>
            </a:fld>
            <a:endParaRPr lang="en-US"/>
          </a:p>
        </p:txBody>
      </p:sp>
    </p:spTree>
    <p:extLst>
      <p:ext uri="{BB962C8B-B14F-4D97-AF65-F5344CB8AC3E}">
        <p14:creationId xmlns:p14="http://schemas.microsoft.com/office/powerpoint/2010/main" val="338540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one of Natasha’s TRU Open Press projects: no audio for this slide – can be shown with previous audio - TRU Open Press project </a:t>
            </a:r>
            <a:br>
              <a:rPr lang="en-US" dirty="0"/>
            </a:br>
            <a:r>
              <a:rPr lang="en-US" dirty="0"/>
              <a:t>Can we try to animate the little enzyme characters? </a:t>
            </a:r>
          </a:p>
          <a:p>
            <a:endParaRPr lang="en-US" dirty="0"/>
          </a:p>
        </p:txBody>
      </p:sp>
      <p:sp>
        <p:nvSpPr>
          <p:cNvPr id="4" name="Slide Number Placeholder 3"/>
          <p:cNvSpPr>
            <a:spLocks noGrp="1"/>
          </p:cNvSpPr>
          <p:nvPr>
            <p:ph type="sldNum" sz="quarter" idx="5"/>
          </p:nvPr>
        </p:nvSpPr>
        <p:spPr/>
        <p:txBody>
          <a:bodyPr/>
          <a:lstStyle/>
          <a:p>
            <a:fld id="{9B105BA2-20D4-4072-BDB9-D6D078876FAE}" type="slidenum">
              <a:rPr lang="en-US" smtClean="0"/>
              <a:t>11</a:t>
            </a:fld>
            <a:endParaRPr lang="en-US"/>
          </a:p>
        </p:txBody>
      </p:sp>
    </p:spTree>
    <p:extLst>
      <p:ext uri="{BB962C8B-B14F-4D97-AF65-F5344CB8AC3E}">
        <p14:creationId xmlns:p14="http://schemas.microsoft.com/office/powerpoint/2010/main" val="303726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panelist is Peter Tsigaris! Peter teaches Economics with a twist — open, accessible, and driven by real-world impact. He’s created not one, but three fantastic OERs with support from Open Press, making economics easier to access — and more fun to learn. From climate change to consumer choice, Peter’s showing us how open education fuels deeper understanding. He also launched the Future Earth Student Journal, supporting student voices on sustainability through open publishing.</a:t>
            </a:r>
          </a:p>
        </p:txBody>
      </p:sp>
      <p:sp>
        <p:nvSpPr>
          <p:cNvPr id="4" name="Slide Number Placeholder 3"/>
          <p:cNvSpPr>
            <a:spLocks noGrp="1"/>
          </p:cNvSpPr>
          <p:nvPr>
            <p:ph type="sldNum" sz="quarter" idx="5"/>
          </p:nvPr>
        </p:nvSpPr>
        <p:spPr/>
        <p:txBody>
          <a:bodyPr/>
          <a:lstStyle/>
          <a:p>
            <a:fld id="{9B105BA2-20D4-4072-BDB9-D6D078876FAE}" type="slidenum">
              <a:rPr lang="en-US" smtClean="0"/>
              <a:t>12</a:t>
            </a:fld>
            <a:endParaRPr lang="en-US"/>
          </a:p>
        </p:txBody>
      </p:sp>
    </p:spTree>
    <p:extLst>
      <p:ext uri="{BB962C8B-B14F-4D97-AF65-F5344CB8AC3E}">
        <p14:creationId xmlns:p14="http://schemas.microsoft.com/office/powerpoint/2010/main" val="517586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have books fly in in the order from back to front that they are in right now (with Navigating climate…sitting on top). </a:t>
            </a:r>
          </a:p>
        </p:txBody>
      </p:sp>
      <p:sp>
        <p:nvSpPr>
          <p:cNvPr id="4" name="Slide Number Placeholder 3"/>
          <p:cNvSpPr>
            <a:spLocks noGrp="1"/>
          </p:cNvSpPr>
          <p:nvPr>
            <p:ph type="sldNum" sz="quarter" idx="5"/>
          </p:nvPr>
        </p:nvSpPr>
        <p:spPr/>
        <p:txBody>
          <a:bodyPr/>
          <a:lstStyle/>
          <a:p>
            <a:fld id="{9B105BA2-20D4-4072-BDB9-D6D078876FAE}" type="slidenum">
              <a:rPr lang="en-US" smtClean="0"/>
              <a:t>13</a:t>
            </a:fld>
            <a:endParaRPr lang="en-US"/>
          </a:p>
        </p:txBody>
      </p:sp>
    </p:spTree>
    <p:extLst>
      <p:ext uri="{BB962C8B-B14F-4D97-AF65-F5344CB8AC3E}">
        <p14:creationId xmlns:p14="http://schemas.microsoft.com/office/powerpoint/2010/main" val="253738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panelist brings a unique lens to the open education movement — from classroom innovation to digital empowerment and textbook creation.</a:t>
            </a:r>
            <a:br>
              <a:rPr lang="en-US" dirty="0"/>
            </a:br>
            <a:r>
              <a:rPr lang="en-US" dirty="0"/>
              <a:t>Join us to hear their stories and discover how openness can shape the future of teaching and learning.</a:t>
            </a:r>
          </a:p>
        </p:txBody>
      </p:sp>
      <p:sp>
        <p:nvSpPr>
          <p:cNvPr id="4" name="Slide Number Placeholder 3"/>
          <p:cNvSpPr>
            <a:spLocks noGrp="1"/>
          </p:cNvSpPr>
          <p:nvPr>
            <p:ph type="sldNum" sz="quarter" idx="5"/>
          </p:nvPr>
        </p:nvSpPr>
        <p:spPr/>
        <p:txBody>
          <a:bodyPr/>
          <a:lstStyle/>
          <a:p>
            <a:fld id="{9B105BA2-20D4-4072-BDB9-D6D078876FAE}" type="slidenum">
              <a:rPr lang="en-US" smtClean="0"/>
              <a:t>15</a:t>
            </a:fld>
            <a:endParaRPr lang="en-US"/>
          </a:p>
        </p:txBody>
      </p:sp>
    </p:spTree>
    <p:extLst>
      <p:ext uri="{BB962C8B-B14F-4D97-AF65-F5344CB8AC3E}">
        <p14:creationId xmlns:p14="http://schemas.microsoft.com/office/powerpoint/2010/main" val="332607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so glad you’re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panel video introduction was proudly supported by TRU Open Press — your partner in creating and sharing open educational resources that make a difference.</a:t>
            </a:r>
          </a:p>
          <a:p>
            <a:endParaRPr lang="en-US" dirty="0"/>
          </a:p>
        </p:txBody>
      </p:sp>
      <p:sp>
        <p:nvSpPr>
          <p:cNvPr id="4" name="Slide Number Placeholder 3"/>
          <p:cNvSpPr>
            <a:spLocks noGrp="1"/>
          </p:cNvSpPr>
          <p:nvPr>
            <p:ph type="sldNum" sz="quarter" idx="5"/>
          </p:nvPr>
        </p:nvSpPr>
        <p:spPr/>
        <p:txBody>
          <a:bodyPr/>
          <a:lstStyle/>
          <a:p>
            <a:fld id="{9B105BA2-20D4-4072-BDB9-D6D078876FAE}" type="slidenum">
              <a:rPr lang="en-US" smtClean="0"/>
              <a:t>16</a:t>
            </a:fld>
            <a:endParaRPr lang="en-US"/>
          </a:p>
        </p:txBody>
      </p:sp>
    </p:spTree>
    <p:extLst>
      <p:ext uri="{BB962C8B-B14F-4D97-AF65-F5344CB8AC3E}">
        <p14:creationId xmlns:p14="http://schemas.microsoft.com/office/powerpoint/2010/main" val="102736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Open Educational Practices — or OEP — go far beyond free textbooks.</a:t>
            </a:r>
            <a:br>
              <a:rPr lang="en-US" dirty="0"/>
            </a:br>
            <a:r>
              <a:rPr lang="en-US" dirty="0"/>
              <a:t>They invite us to </a:t>
            </a:r>
            <a:r>
              <a:rPr lang="en-US" b="1" dirty="0"/>
              <a:t>explore</a:t>
            </a:r>
            <a:r>
              <a:rPr lang="en-US" dirty="0"/>
              <a:t> bold ideas, </a:t>
            </a:r>
            <a:r>
              <a:rPr lang="en-US" b="1" dirty="0"/>
              <a:t>engage</a:t>
            </a:r>
            <a:r>
              <a:rPr lang="en-US" dirty="0"/>
              <a:t> in meaningful collaboration, and </a:t>
            </a:r>
            <a:r>
              <a:rPr lang="en-US" b="1" dirty="0"/>
              <a:t>empower</a:t>
            </a:r>
            <a:r>
              <a:rPr lang="en-US" dirty="0"/>
              <a:t> learners in every classroom.</a:t>
            </a:r>
            <a:br>
              <a:rPr lang="en-US" dirty="0"/>
            </a:br>
            <a:r>
              <a:rPr lang="en-US" dirty="0"/>
              <a:t>Through open teaching, inclusive course design, and the creation of open educational resources, OEP supports student-centered learning that adapts to diverse needs and voices.</a:t>
            </a:r>
            <a:br>
              <a:rPr lang="en-US" dirty="0"/>
            </a:br>
            <a:r>
              <a:rPr lang="en-US" dirty="0"/>
              <a:t>It’s not just about access — it’s about transformation.</a:t>
            </a:r>
            <a:br>
              <a:rPr lang="en-US" dirty="0"/>
            </a:br>
            <a:r>
              <a:rPr lang="en-US" dirty="0"/>
              <a:t>OEP opens the door to more equitable, creative, and connected education.</a:t>
            </a:r>
          </a:p>
          <a:p>
            <a:r>
              <a:rPr lang="en-US" dirty="0"/>
              <a:t>Let’s dive into what that looks like in action — with the amazing educators leading the charge right here at TRU.</a:t>
            </a:r>
          </a:p>
          <a:p>
            <a:endParaRPr lang="en-US" dirty="0"/>
          </a:p>
        </p:txBody>
      </p:sp>
      <p:sp>
        <p:nvSpPr>
          <p:cNvPr id="4" name="Slide Number Placeholder 3"/>
          <p:cNvSpPr>
            <a:spLocks noGrp="1"/>
          </p:cNvSpPr>
          <p:nvPr>
            <p:ph type="sldNum" sz="quarter" idx="5"/>
          </p:nvPr>
        </p:nvSpPr>
        <p:spPr/>
        <p:txBody>
          <a:bodyPr/>
          <a:lstStyle/>
          <a:p>
            <a:fld id="{9B105BA2-20D4-4072-BDB9-D6D078876FAE}" type="slidenum">
              <a:rPr lang="en-US" smtClean="0"/>
              <a:t>2</a:t>
            </a:fld>
            <a:endParaRPr lang="en-US"/>
          </a:p>
        </p:txBody>
      </p:sp>
    </p:spTree>
    <p:extLst>
      <p:ext uri="{BB962C8B-B14F-4D97-AF65-F5344CB8AC3E}">
        <p14:creationId xmlns:p14="http://schemas.microsoft.com/office/powerpoint/2010/main" val="408117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Leading the way is Brenda Smith — our brilliant moderator! Brenda is an our very own open education Librarian with a big heart for open practices and student-centered learning. She’s the perfect guide for this exciting journey through open education possibilities.</a:t>
            </a:r>
          </a:p>
        </p:txBody>
      </p:sp>
      <p:sp>
        <p:nvSpPr>
          <p:cNvPr id="4" name="Slide Number Placeholder 3"/>
          <p:cNvSpPr>
            <a:spLocks noGrp="1"/>
          </p:cNvSpPr>
          <p:nvPr>
            <p:ph type="sldNum" sz="quarter" idx="5"/>
          </p:nvPr>
        </p:nvSpPr>
        <p:spPr/>
        <p:txBody>
          <a:bodyPr/>
          <a:lstStyle/>
          <a:p>
            <a:fld id="{9B105BA2-20D4-4072-BDB9-D6D078876FAE}" type="slidenum">
              <a:rPr lang="en-US" smtClean="0"/>
              <a:t>3</a:t>
            </a:fld>
            <a:endParaRPr lang="en-US"/>
          </a:p>
        </p:txBody>
      </p:sp>
    </p:spTree>
    <p:extLst>
      <p:ext uri="{BB962C8B-B14F-4D97-AF65-F5344CB8AC3E}">
        <p14:creationId xmlns:p14="http://schemas.microsoft.com/office/powerpoint/2010/main" val="177401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panelist is the one and only Marie Bartlett! Marie’s an instructional designer with a flair for creative pedagogy and inclusive design. She’s been championing open educational practices for years — helping faculty dream big and design even bigger. If you’ve ever wondered how open design meets real-world teaching, Marie’s your go-to gal!</a:t>
            </a:r>
          </a:p>
        </p:txBody>
      </p:sp>
      <p:sp>
        <p:nvSpPr>
          <p:cNvPr id="4" name="Slide Number Placeholder 3"/>
          <p:cNvSpPr>
            <a:spLocks noGrp="1"/>
          </p:cNvSpPr>
          <p:nvPr>
            <p:ph type="sldNum" sz="quarter" idx="5"/>
          </p:nvPr>
        </p:nvSpPr>
        <p:spPr/>
        <p:txBody>
          <a:bodyPr/>
          <a:lstStyle/>
          <a:p>
            <a:fld id="{9B105BA2-20D4-4072-BDB9-D6D078876FAE}" type="slidenum">
              <a:rPr lang="en-US" smtClean="0"/>
              <a:t>4</a:t>
            </a:fld>
            <a:endParaRPr lang="en-US"/>
          </a:p>
        </p:txBody>
      </p:sp>
    </p:spTree>
    <p:extLst>
      <p:ext uri="{BB962C8B-B14F-4D97-AF65-F5344CB8AC3E}">
        <p14:creationId xmlns:p14="http://schemas.microsoft.com/office/powerpoint/2010/main" val="404583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tech—with Jamie Drozda from TRU’s Learning Technology &amp; Innovation group! As an Educational Technologist, Jamie’s the magic behind connecting pedagogy with accessible digital tools. From Moodle to Pressbooks, she champions open, inclusive learning environments that just </a:t>
            </a:r>
            <a:r>
              <a:rPr lang="en-US" i="1" dirty="0"/>
              <a:t>work</a:t>
            </a:r>
            <a:r>
              <a:rPr lang="en-US" dirty="0"/>
              <a:t>—for everyone.</a:t>
            </a:r>
          </a:p>
        </p:txBody>
      </p:sp>
      <p:sp>
        <p:nvSpPr>
          <p:cNvPr id="4" name="Slide Number Placeholder 3"/>
          <p:cNvSpPr>
            <a:spLocks noGrp="1"/>
          </p:cNvSpPr>
          <p:nvPr>
            <p:ph type="sldNum" sz="quarter" idx="5"/>
          </p:nvPr>
        </p:nvSpPr>
        <p:spPr/>
        <p:txBody>
          <a:bodyPr/>
          <a:lstStyle/>
          <a:p>
            <a:fld id="{9B105BA2-20D4-4072-BDB9-D6D078876FAE}" type="slidenum">
              <a:rPr lang="en-US" smtClean="0"/>
              <a:t>5</a:t>
            </a:fld>
            <a:endParaRPr lang="en-US"/>
          </a:p>
        </p:txBody>
      </p:sp>
    </p:spTree>
    <p:extLst>
      <p:ext uri="{BB962C8B-B14F-4D97-AF65-F5344CB8AC3E}">
        <p14:creationId xmlns:p14="http://schemas.microsoft.com/office/powerpoint/2010/main" val="113122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hello to Natasha Ramroop Singh — powerhouse of the Biological Sciences and an OER legend! She authored the open textbook </a:t>
            </a:r>
            <a:r>
              <a:rPr lang="en-US" i="1" dirty="0"/>
              <a:t>Introduction to Genetics </a:t>
            </a:r>
            <a:r>
              <a:rPr lang="en-US" dirty="0"/>
              <a:t>— a game-changer for students diving into Punnett squares, probability, mono and dihybrid crosses and DNA. And she’s just getting started! Natasha’s cooking up more amazing open projects with TRU Open Press. Stay tuned… it’s </a:t>
            </a:r>
            <a:r>
              <a:rPr lang="en-US" dirty="0" err="1"/>
              <a:t>gonna</a:t>
            </a:r>
            <a:r>
              <a:rPr lang="en-US" dirty="0"/>
              <a:t> be double helix-level awesome!</a:t>
            </a:r>
          </a:p>
        </p:txBody>
      </p:sp>
      <p:sp>
        <p:nvSpPr>
          <p:cNvPr id="4" name="Slide Number Placeholder 3"/>
          <p:cNvSpPr>
            <a:spLocks noGrp="1"/>
          </p:cNvSpPr>
          <p:nvPr>
            <p:ph type="sldNum" sz="quarter" idx="5"/>
          </p:nvPr>
        </p:nvSpPr>
        <p:spPr/>
        <p:txBody>
          <a:bodyPr/>
          <a:lstStyle/>
          <a:p>
            <a:fld id="{9B105BA2-20D4-4072-BDB9-D6D078876FAE}" type="slidenum">
              <a:rPr lang="en-US" smtClean="0"/>
              <a:t>6</a:t>
            </a:fld>
            <a:endParaRPr lang="en-US"/>
          </a:p>
        </p:txBody>
      </p:sp>
    </p:spTree>
    <p:extLst>
      <p:ext uri="{BB962C8B-B14F-4D97-AF65-F5344CB8AC3E}">
        <p14:creationId xmlns:p14="http://schemas.microsoft.com/office/powerpoint/2010/main" val="263474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Natasha’s TRU Open Press projects: no audio for this slide – can be shown with previous audio - TRU Open Press project </a:t>
            </a:r>
          </a:p>
          <a:p>
            <a:endParaRPr lang="en-US" dirty="0"/>
          </a:p>
        </p:txBody>
      </p:sp>
      <p:sp>
        <p:nvSpPr>
          <p:cNvPr id="4" name="Slide Number Placeholder 3"/>
          <p:cNvSpPr>
            <a:spLocks noGrp="1"/>
          </p:cNvSpPr>
          <p:nvPr>
            <p:ph type="sldNum" sz="quarter" idx="5"/>
          </p:nvPr>
        </p:nvSpPr>
        <p:spPr/>
        <p:txBody>
          <a:bodyPr/>
          <a:lstStyle/>
          <a:p>
            <a:fld id="{9B105BA2-20D4-4072-BDB9-D6D078876FAE}" type="slidenum">
              <a:rPr lang="en-US" smtClean="0"/>
              <a:t>7</a:t>
            </a:fld>
            <a:endParaRPr lang="en-US"/>
          </a:p>
        </p:txBody>
      </p:sp>
    </p:spTree>
    <p:extLst>
      <p:ext uri="{BB962C8B-B14F-4D97-AF65-F5344CB8AC3E}">
        <p14:creationId xmlns:p14="http://schemas.microsoft.com/office/powerpoint/2010/main" val="285023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Natasha’s TRU Open Press projects: no audio for this slide – can be shown with previous audio - TRU Open Press project </a:t>
            </a:r>
          </a:p>
        </p:txBody>
      </p:sp>
      <p:sp>
        <p:nvSpPr>
          <p:cNvPr id="4" name="Slide Number Placeholder 3"/>
          <p:cNvSpPr>
            <a:spLocks noGrp="1"/>
          </p:cNvSpPr>
          <p:nvPr>
            <p:ph type="sldNum" sz="quarter" idx="5"/>
          </p:nvPr>
        </p:nvSpPr>
        <p:spPr/>
        <p:txBody>
          <a:bodyPr/>
          <a:lstStyle/>
          <a:p>
            <a:fld id="{9B105BA2-20D4-4072-BDB9-D6D078876FAE}" type="slidenum">
              <a:rPr lang="en-US" smtClean="0"/>
              <a:t>8</a:t>
            </a:fld>
            <a:endParaRPr lang="en-US"/>
          </a:p>
        </p:txBody>
      </p:sp>
    </p:spTree>
    <p:extLst>
      <p:ext uri="{BB962C8B-B14F-4D97-AF65-F5344CB8AC3E}">
        <p14:creationId xmlns:p14="http://schemas.microsoft.com/office/powerpoint/2010/main" val="237268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love to have this playing (no sound) during previous audio for Natasha (starting on her introductory slide)</a:t>
            </a:r>
          </a:p>
        </p:txBody>
      </p:sp>
      <p:sp>
        <p:nvSpPr>
          <p:cNvPr id="4" name="Slide Number Placeholder 3"/>
          <p:cNvSpPr>
            <a:spLocks noGrp="1"/>
          </p:cNvSpPr>
          <p:nvPr>
            <p:ph type="sldNum" sz="quarter" idx="5"/>
          </p:nvPr>
        </p:nvSpPr>
        <p:spPr/>
        <p:txBody>
          <a:bodyPr/>
          <a:lstStyle/>
          <a:p>
            <a:fld id="{9B105BA2-20D4-4072-BDB9-D6D078876FAE}" type="slidenum">
              <a:rPr lang="en-US" smtClean="0"/>
              <a:t>9</a:t>
            </a:fld>
            <a:endParaRPr lang="en-US"/>
          </a:p>
        </p:txBody>
      </p:sp>
    </p:spTree>
    <p:extLst>
      <p:ext uri="{BB962C8B-B14F-4D97-AF65-F5344CB8AC3E}">
        <p14:creationId xmlns:p14="http://schemas.microsoft.com/office/powerpoint/2010/main" val="123651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1A4C79-B1E7-32B8-F0A8-5C984943A918}"/>
              </a:ext>
            </a:extLst>
          </p:cNvPr>
          <p:cNvSpPr/>
          <p:nvPr/>
        </p:nvSpPr>
        <p:spPr>
          <a:xfrm>
            <a:off x="0" y="0"/>
            <a:ext cx="9144000" cy="3492342"/>
          </a:xfrm>
          <a:prstGeom prst="rect">
            <a:avLst/>
          </a:prstGeom>
          <a:solidFill>
            <a:srgbClr val="3F68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8875" y="712906"/>
            <a:ext cx="7772400" cy="1470025"/>
          </a:xfrm>
        </p:spPr>
        <p:txBody>
          <a:bodyPr>
            <a:normAutofit/>
          </a:bodyPr>
          <a:lstStyle/>
          <a:p>
            <a:r>
              <a:rPr dirty="0">
                <a:solidFill>
                  <a:srgbClr val="E9D34F"/>
                </a:solidFill>
              </a:rPr>
              <a:t>From Practice to Possibility</a:t>
            </a:r>
            <a:br>
              <a:rPr lang="en-US" dirty="0">
                <a:solidFill>
                  <a:srgbClr val="E9D34F"/>
                </a:solidFill>
              </a:rPr>
            </a:br>
            <a:r>
              <a:rPr lang="en-US" sz="4000" dirty="0">
                <a:solidFill>
                  <a:srgbClr val="E9D34F"/>
                </a:solidFill>
              </a:rPr>
              <a:t>Faculty Voices on Open Education</a:t>
            </a:r>
            <a:endParaRPr sz="4000" dirty="0">
              <a:solidFill>
                <a:srgbClr val="E9D34F"/>
              </a:solidFill>
            </a:endParaRPr>
          </a:p>
        </p:txBody>
      </p:sp>
      <p:sp>
        <p:nvSpPr>
          <p:cNvPr id="3" name="Subtitle 2"/>
          <p:cNvSpPr>
            <a:spLocks noGrp="1"/>
          </p:cNvSpPr>
          <p:nvPr>
            <p:ph type="subTitle" idx="1"/>
          </p:nvPr>
        </p:nvSpPr>
        <p:spPr>
          <a:xfrm>
            <a:off x="685800" y="2390180"/>
            <a:ext cx="7772400" cy="1076325"/>
          </a:xfrm>
        </p:spPr>
        <p:txBody>
          <a:bodyPr>
            <a:normAutofit fontScale="70000" lnSpcReduction="20000"/>
          </a:bodyPr>
          <a:lstStyle/>
          <a:p>
            <a:r>
              <a:rPr lang="en-US" dirty="0">
                <a:solidFill>
                  <a:srgbClr val="96D0FE"/>
                </a:solidFill>
              </a:rPr>
              <a:t>THOMPSON-OKANAGAN TEACHING AND LEARNING CONFERENCE</a:t>
            </a:r>
          </a:p>
          <a:p>
            <a:r>
              <a:rPr lang="en-US" sz="3200" dirty="0">
                <a:solidFill>
                  <a:srgbClr val="96D0FE"/>
                </a:solidFill>
              </a:rPr>
              <a:t>Room HL 190 | Hosted by CELT</a:t>
            </a:r>
          </a:p>
        </p:txBody>
      </p:sp>
      <p:grpSp>
        <p:nvGrpSpPr>
          <p:cNvPr id="17" name="Group 16">
            <a:extLst>
              <a:ext uri="{FF2B5EF4-FFF2-40B4-BE49-F238E27FC236}">
                <a16:creationId xmlns:a16="http://schemas.microsoft.com/office/drawing/2014/main" id="{2A18537D-371F-C40F-D841-EE7A7C285A2A}"/>
              </a:ext>
            </a:extLst>
          </p:cNvPr>
          <p:cNvGrpSpPr/>
          <p:nvPr/>
        </p:nvGrpSpPr>
        <p:grpSpPr>
          <a:xfrm>
            <a:off x="890165" y="3492342"/>
            <a:ext cx="7591110" cy="2873374"/>
            <a:chOff x="723235" y="3606642"/>
            <a:chExt cx="7591110" cy="2873374"/>
          </a:xfrm>
        </p:grpSpPr>
        <p:pic>
          <p:nvPicPr>
            <p:cNvPr id="1030" name="Picture 6">
              <a:extLst>
                <a:ext uri="{FF2B5EF4-FFF2-40B4-BE49-F238E27FC236}">
                  <a16:creationId xmlns:a16="http://schemas.microsoft.com/office/drawing/2014/main" id="{DCEB3A06-8F38-ED49-F92B-49078DACC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31" y="3606642"/>
              <a:ext cx="2054014" cy="28733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TRU Faculty of Education &amp; Social Work logo">
              <a:extLst>
                <a:ext uri="{FF2B5EF4-FFF2-40B4-BE49-F238E27FC236}">
                  <a16:creationId xmlns:a16="http://schemas.microsoft.com/office/drawing/2014/main" id="{1EACDB31-644D-A13A-494A-39C2A3F44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1846" y="4361576"/>
              <a:ext cx="2866458"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96A80D-7ABA-F7A9-7A49-1E98FE64860F}"/>
                </a:ext>
              </a:extLst>
            </p:cNvPr>
            <p:cNvSpPr txBox="1"/>
            <p:nvPr/>
          </p:nvSpPr>
          <p:spPr>
            <a:xfrm>
              <a:off x="723235" y="3905566"/>
              <a:ext cx="4572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F689F"/>
                  </a:solidFill>
                  <a:effectLst/>
                  <a:latin typeface="Roboto" panose="02000000000000000000" pitchFamily="2" charset="0"/>
                </a:rPr>
                <a:t>Thank you to TOTLC sponsors:</a:t>
              </a:r>
            </a:p>
          </p:txBody>
        </p:sp>
        <p:pic>
          <p:nvPicPr>
            <p:cNvPr id="16" name="Picture 15">
              <a:extLst>
                <a:ext uri="{FF2B5EF4-FFF2-40B4-BE49-F238E27FC236}">
                  <a16:creationId xmlns:a16="http://schemas.microsoft.com/office/drawing/2014/main" id="{9AFE361F-2CE7-D07F-5FD9-DEFBA5DBA9F3}"/>
                </a:ext>
              </a:extLst>
            </p:cNvPr>
            <p:cNvPicPr>
              <a:picLocks noChangeAspect="1"/>
            </p:cNvPicPr>
            <p:nvPr/>
          </p:nvPicPr>
          <p:blipFill>
            <a:blip r:embed="rId5"/>
            <a:stretch>
              <a:fillRect/>
            </a:stretch>
          </p:blipFill>
          <p:spPr>
            <a:xfrm>
              <a:off x="723235" y="4326572"/>
              <a:ext cx="2438611" cy="1828959"/>
            </a:xfrm>
            <a:prstGeom prst="rect">
              <a:avLst/>
            </a:prstGeom>
          </p:spPr>
        </p:pic>
        <p:pic>
          <p:nvPicPr>
            <p:cNvPr id="1032" name="Picture 8" descr="TRU Open Learning logo">
              <a:extLst>
                <a:ext uri="{FF2B5EF4-FFF2-40B4-BE49-F238E27FC236}">
                  <a16:creationId xmlns:a16="http://schemas.microsoft.com/office/drawing/2014/main" id="{D5EA3B10-8808-F0A7-A122-D702C320F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940" y="5327650"/>
              <a:ext cx="2198224" cy="9144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3E48F09-E4A0-D4CB-A54F-B7B39A97C5E2}"/>
              </a:ext>
            </a:extLst>
          </p:cNvPr>
          <p:cNvGrpSpPr/>
          <p:nvPr/>
        </p:nvGrpSpPr>
        <p:grpSpPr>
          <a:xfrm>
            <a:off x="4548" y="1409700"/>
            <a:ext cx="9139452" cy="4641307"/>
            <a:chOff x="114301" y="1465437"/>
            <a:chExt cx="9029698" cy="4585570"/>
          </a:xfrm>
        </p:grpSpPr>
        <p:sp>
          <p:nvSpPr>
            <p:cNvPr id="4" name="Freeform 4">
              <a:extLst>
                <a:ext uri="{FF2B5EF4-FFF2-40B4-BE49-F238E27FC236}">
                  <a16:creationId xmlns:a16="http://schemas.microsoft.com/office/drawing/2014/main" id="{A4907740-2FB3-F0D0-3C77-9535132857AD}"/>
                </a:ext>
              </a:extLst>
            </p:cNvPr>
            <p:cNvSpPr/>
            <p:nvPr/>
          </p:nvSpPr>
          <p:spPr>
            <a:xfrm>
              <a:off x="114301" y="1465437"/>
              <a:ext cx="5589000" cy="4585570"/>
            </a:xfrm>
            <a:custGeom>
              <a:avLst/>
              <a:gdLst/>
              <a:ahLst/>
              <a:cxnLst/>
              <a:rect l="l" t="t" r="r" b="b"/>
              <a:pathLst>
                <a:path w="10490132" h="8606769">
                  <a:moveTo>
                    <a:pt x="0" y="0"/>
                  </a:moveTo>
                  <a:lnTo>
                    <a:pt x="10490132" y="0"/>
                  </a:lnTo>
                  <a:lnTo>
                    <a:pt x="10490132" y="8606768"/>
                  </a:lnTo>
                  <a:lnTo>
                    <a:pt x="0" y="8606768"/>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DD27A4E5-E6D7-0ECD-28A1-F3341CD87A71}"/>
                </a:ext>
              </a:extLst>
            </p:cNvPr>
            <p:cNvSpPr/>
            <p:nvPr/>
          </p:nvSpPr>
          <p:spPr>
            <a:xfrm>
              <a:off x="5720170" y="1465437"/>
              <a:ext cx="3423829" cy="4565105"/>
            </a:xfrm>
            <a:custGeom>
              <a:avLst/>
              <a:gdLst/>
              <a:ahLst/>
              <a:cxnLst/>
              <a:rect l="l" t="t" r="r" b="b"/>
              <a:pathLst>
                <a:path w="6426268" h="8568357">
                  <a:moveTo>
                    <a:pt x="0" y="0"/>
                  </a:moveTo>
                  <a:lnTo>
                    <a:pt x="6426268" y="0"/>
                  </a:lnTo>
                  <a:lnTo>
                    <a:pt x="6426268" y="8568357"/>
                  </a:lnTo>
                  <a:lnTo>
                    <a:pt x="0" y="8568357"/>
                  </a:lnTo>
                  <a:lnTo>
                    <a:pt x="0"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367961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7B1AB2C-B4AD-1B16-95AB-EDB31359EF8D}"/>
              </a:ext>
            </a:extLst>
          </p:cNvPr>
          <p:cNvSpPr/>
          <p:nvPr/>
        </p:nvSpPr>
        <p:spPr>
          <a:xfrm>
            <a:off x="0" y="1403985"/>
            <a:ext cx="9144000" cy="4137660"/>
          </a:xfrm>
          <a:custGeom>
            <a:avLst/>
            <a:gdLst/>
            <a:ahLst/>
            <a:cxnLst/>
            <a:rect l="l" t="t" r="r" b="b"/>
            <a:pathLst>
              <a:path w="13716000" h="6206490">
                <a:moveTo>
                  <a:pt x="0" y="0"/>
                </a:moveTo>
                <a:lnTo>
                  <a:pt x="13716000" y="0"/>
                </a:lnTo>
                <a:lnTo>
                  <a:pt x="13716000" y="6206490"/>
                </a:lnTo>
                <a:lnTo>
                  <a:pt x="0" y="620649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0479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93286" y="467271"/>
            <a:ext cx="3146755" cy="2052522"/>
          </a:xfrm>
        </p:spPr>
        <p:txBody>
          <a:bodyPr anchor="b">
            <a:normAutofit/>
          </a:bodyPr>
          <a:lstStyle/>
          <a:p>
            <a:pPr>
              <a:lnSpc>
                <a:spcPct val="90000"/>
              </a:lnSpc>
            </a:pPr>
            <a:r>
              <a:rPr lang="en-US" sz="4500" b="1" dirty="0">
                <a:solidFill>
                  <a:srgbClr val="3F689F"/>
                </a:solidFill>
              </a:rPr>
              <a:t>Peter Tsigaris </a:t>
            </a:r>
            <a:r>
              <a:rPr lang="en-US" sz="4500" dirty="0"/>
              <a:t>– Panelist</a:t>
            </a:r>
          </a:p>
        </p:txBody>
      </p:sp>
      <p:sp>
        <p:nvSpPr>
          <p:cNvPr id="33" name="Oval 3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glasses smiling&#10;&#10;AI-generated content may be incorrect.">
            <a:extLst>
              <a:ext uri="{FF2B5EF4-FFF2-40B4-BE49-F238E27FC236}">
                <a16:creationId xmlns:a16="http://schemas.microsoft.com/office/drawing/2014/main" id="{55831D05-DA28-F9A2-7780-663DFE463938}"/>
              </a:ext>
            </a:extLst>
          </p:cNvPr>
          <p:cNvPicPr>
            <a:picLocks noChangeAspect="1"/>
          </p:cNvPicPr>
          <p:nvPr/>
        </p:nvPicPr>
        <p:blipFill>
          <a:blip r:embed="rId3"/>
          <a:srcRect l="18375" r="6625"/>
          <a:stretch/>
        </p:blipFill>
        <p:spPr>
          <a:xfrm>
            <a:off x="379063" y="554151"/>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703679"/>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562696"/>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670674" y="2706830"/>
            <a:ext cx="3882107" cy="3630973"/>
          </a:xfrm>
        </p:spPr>
        <p:txBody>
          <a:bodyPr anchor="t">
            <a:noAutofit/>
          </a:bodyPr>
          <a:lstStyle/>
          <a:p>
            <a:pPr marL="0" indent="0" algn="ctr">
              <a:buNone/>
            </a:pPr>
            <a:r>
              <a:rPr lang="en-US" sz="2400" b="1" dirty="0">
                <a:solidFill>
                  <a:srgbClr val="629DD1">
                    <a:alpha val="80000"/>
                  </a:srgbClr>
                </a:solidFill>
              </a:rPr>
              <a:t>Faculty, Economics, TRU</a:t>
            </a:r>
          </a:p>
          <a:p>
            <a:pPr marL="0" indent="0" algn="ctr">
              <a:buNone/>
            </a:pPr>
            <a:endParaRPr lang="en-US" sz="2400" b="1" dirty="0">
              <a:solidFill>
                <a:srgbClr val="629DD1">
                  <a:alpha val="80000"/>
                </a:srgbClr>
              </a:solidFill>
            </a:endParaRPr>
          </a:p>
          <a:p>
            <a:pPr marL="0" indent="0" algn="ctr">
              <a:buNone/>
            </a:pPr>
            <a:r>
              <a:rPr lang="en-US" sz="2400" dirty="0">
                <a:solidFill>
                  <a:srgbClr val="629DD1">
                    <a:alpha val="80000"/>
                  </a:srgbClr>
                </a:solidFill>
              </a:rPr>
              <a:t>Peter is the author of several climate economics OER books (co-authored with students) with support from TRU Open Press and Editor-in-Chief for </a:t>
            </a:r>
            <a:br>
              <a:rPr lang="en-US" sz="2400" dirty="0">
                <a:solidFill>
                  <a:srgbClr val="629DD1">
                    <a:alpha val="80000"/>
                  </a:srgbClr>
                </a:solidFill>
              </a:rPr>
            </a:br>
            <a:r>
              <a:rPr lang="en-US" sz="2400" i="1" dirty="0">
                <a:solidFill>
                  <a:srgbClr val="629DD1">
                    <a:alpha val="80000"/>
                  </a:srgbClr>
                </a:solidFill>
              </a:rPr>
              <a:t>Future Earth Student Journal</a:t>
            </a:r>
            <a:r>
              <a:rPr lang="en-US" sz="2400" dirty="0">
                <a:solidFill>
                  <a:srgbClr val="629DD1">
                    <a:alpha val="80000"/>
                  </a:srgbClr>
                </a:solidFill>
              </a:rPr>
              <a:t>.</a:t>
            </a:r>
          </a:p>
        </p:txBody>
      </p:sp>
      <p:sp>
        <p:nvSpPr>
          <p:cNvPr id="3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8B2B495-23B1-6E7A-3A3D-C75622F5B2FC}"/>
              </a:ext>
            </a:extLst>
          </p:cNvPr>
          <p:cNvPicPr>
            <a:picLocks noChangeAspect="1"/>
          </p:cNvPicPr>
          <p:nvPr/>
        </p:nvPicPr>
        <p:blipFill>
          <a:blip r:embed="rId3"/>
          <a:stretch>
            <a:fillRect/>
          </a:stretch>
        </p:blipFill>
        <p:spPr>
          <a:xfrm rot="-1020242">
            <a:off x="117860" y="133346"/>
            <a:ext cx="4687920" cy="6583680"/>
          </a:xfrm>
          <a:prstGeom prst="rect">
            <a:avLst/>
          </a:prstGeom>
        </p:spPr>
      </p:pic>
      <p:pic>
        <p:nvPicPr>
          <p:cNvPr id="7" name="Picture 4">
            <a:extLst>
              <a:ext uri="{FF2B5EF4-FFF2-40B4-BE49-F238E27FC236}">
                <a16:creationId xmlns:a16="http://schemas.microsoft.com/office/drawing/2014/main" id="{F2B4B24C-3FE5-158D-AD5E-8164436619DB}"/>
              </a:ext>
            </a:extLst>
          </p:cNvPr>
          <p:cNvPicPr>
            <a:picLocks noChangeAspect="1"/>
          </p:cNvPicPr>
          <p:nvPr/>
        </p:nvPicPr>
        <p:blipFill>
          <a:blip r:embed="rId4"/>
          <a:stretch>
            <a:fillRect/>
          </a:stretch>
        </p:blipFill>
        <p:spPr>
          <a:xfrm rot="-1602379">
            <a:off x="-240716" y="403955"/>
            <a:ext cx="8198784" cy="6583680"/>
          </a:xfrm>
          <a:prstGeom prst="rect">
            <a:avLst/>
          </a:prstGeom>
        </p:spPr>
      </p:pic>
      <p:pic>
        <p:nvPicPr>
          <p:cNvPr id="6" name="Picture 5">
            <a:extLst>
              <a:ext uri="{FF2B5EF4-FFF2-40B4-BE49-F238E27FC236}">
                <a16:creationId xmlns:a16="http://schemas.microsoft.com/office/drawing/2014/main" id="{1CC378BF-2E89-31ED-D016-003667E2BB6A}"/>
              </a:ext>
            </a:extLst>
          </p:cNvPr>
          <p:cNvPicPr>
            <a:picLocks noChangeAspect="1"/>
          </p:cNvPicPr>
          <p:nvPr/>
        </p:nvPicPr>
        <p:blipFill>
          <a:blip r:embed="rId5"/>
          <a:stretch>
            <a:fillRect/>
          </a:stretch>
        </p:blipFill>
        <p:spPr>
          <a:xfrm>
            <a:off x="1448521" y="403955"/>
            <a:ext cx="7902360" cy="6583680"/>
          </a:xfrm>
          <a:prstGeom prst="rect">
            <a:avLst/>
          </a:prstGeom>
        </p:spPr>
      </p:pic>
      <p:pic>
        <p:nvPicPr>
          <p:cNvPr id="4" name="Picture 6">
            <a:extLst>
              <a:ext uri="{FF2B5EF4-FFF2-40B4-BE49-F238E27FC236}">
                <a16:creationId xmlns:a16="http://schemas.microsoft.com/office/drawing/2014/main" id="{2878DCBC-AD93-5AC2-A798-8AC6CD6CC845}"/>
              </a:ext>
            </a:extLst>
          </p:cNvPr>
          <p:cNvPicPr>
            <a:picLocks noChangeAspect="1"/>
          </p:cNvPicPr>
          <p:nvPr/>
        </p:nvPicPr>
        <p:blipFill>
          <a:blip r:embed="rId6"/>
          <a:stretch>
            <a:fillRect/>
          </a:stretch>
        </p:blipFill>
        <p:spPr>
          <a:xfrm rot="695730">
            <a:off x="4767468" y="403955"/>
            <a:ext cx="4687920" cy="6583680"/>
          </a:xfrm>
          <a:prstGeom prst="rect">
            <a:avLst/>
          </a:prstGeom>
        </p:spPr>
      </p:pic>
    </p:spTree>
    <p:extLst>
      <p:ext uri="{BB962C8B-B14F-4D97-AF65-F5344CB8AC3E}">
        <p14:creationId xmlns:p14="http://schemas.microsoft.com/office/powerpoint/2010/main" val="1936032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A screenshot of a cell phone&#10;&#10;AI-generated content may be incorrect.">
            <a:extLst>
              <a:ext uri="{FF2B5EF4-FFF2-40B4-BE49-F238E27FC236}">
                <a16:creationId xmlns:a16="http://schemas.microsoft.com/office/drawing/2014/main" id="{333370E8-232D-5201-B97B-CB055AB1A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919" y="731520"/>
            <a:ext cx="3601138" cy="5394960"/>
          </a:xfrm>
          <a:prstGeom prst="rect">
            <a:avLst/>
          </a:prstGeom>
        </p:spPr>
      </p:pic>
      <p:pic>
        <p:nvPicPr>
          <p:cNvPr id="16" name="Picture 15" descr="A screenshot of a cell phone&#10;&#10;AI-generated content may be incorrect.">
            <a:extLst>
              <a:ext uri="{FF2B5EF4-FFF2-40B4-BE49-F238E27FC236}">
                <a16:creationId xmlns:a16="http://schemas.microsoft.com/office/drawing/2014/main" id="{E93C413F-42A6-F69D-D37D-94A089CC5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884" y="731520"/>
            <a:ext cx="3601146" cy="5394960"/>
          </a:xfrm>
          <a:prstGeom prst="rect">
            <a:avLst/>
          </a:prstGeom>
        </p:spPr>
      </p:pic>
      <p:pic>
        <p:nvPicPr>
          <p:cNvPr id="17" name="Picture 16" descr="A yellow and blue earth on a leaf&#10;&#10;AI-generated content may be incorrect.">
            <a:extLst>
              <a:ext uri="{FF2B5EF4-FFF2-40B4-BE49-F238E27FC236}">
                <a16:creationId xmlns:a16="http://schemas.microsoft.com/office/drawing/2014/main" id="{E64E63FB-1D61-3026-BC8E-4AF85EEB1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70" y="135212"/>
            <a:ext cx="2768166" cy="2750864"/>
          </a:xfrm>
          <a:prstGeom prst="rect">
            <a:avLst/>
          </a:prstGeom>
        </p:spPr>
      </p:pic>
      <p:pic>
        <p:nvPicPr>
          <p:cNvPr id="18" name="Picture 17">
            <a:extLst>
              <a:ext uri="{FF2B5EF4-FFF2-40B4-BE49-F238E27FC236}">
                <a16:creationId xmlns:a16="http://schemas.microsoft.com/office/drawing/2014/main" id="{463FA78B-AE38-ECBC-48B9-C6375BEBEB05}"/>
              </a:ext>
            </a:extLst>
          </p:cNvPr>
          <p:cNvPicPr>
            <a:picLocks noChangeAspect="1"/>
          </p:cNvPicPr>
          <p:nvPr/>
        </p:nvPicPr>
        <p:blipFill>
          <a:blip r:embed="rId5"/>
          <a:stretch>
            <a:fillRect/>
          </a:stretch>
        </p:blipFill>
        <p:spPr>
          <a:xfrm>
            <a:off x="489426" y="3293953"/>
            <a:ext cx="1124099" cy="710430"/>
          </a:xfrm>
          <a:prstGeom prst="rect">
            <a:avLst/>
          </a:prstGeom>
        </p:spPr>
      </p:pic>
      <p:pic>
        <p:nvPicPr>
          <p:cNvPr id="19" name="Picture 18">
            <a:extLst>
              <a:ext uri="{FF2B5EF4-FFF2-40B4-BE49-F238E27FC236}">
                <a16:creationId xmlns:a16="http://schemas.microsoft.com/office/drawing/2014/main" id="{539208AB-1B5D-3D16-CCDF-D513867C755F}"/>
              </a:ext>
            </a:extLst>
          </p:cNvPr>
          <p:cNvPicPr>
            <a:picLocks noChangeAspect="1"/>
          </p:cNvPicPr>
          <p:nvPr/>
        </p:nvPicPr>
        <p:blipFill>
          <a:blip r:embed="rId6"/>
          <a:stretch>
            <a:fillRect/>
          </a:stretch>
        </p:blipFill>
        <p:spPr>
          <a:xfrm>
            <a:off x="216735" y="5833120"/>
            <a:ext cx="1669484" cy="293360"/>
          </a:xfrm>
          <a:prstGeom prst="rect">
            <a:avLst/>
          </a:prstGeom>
        </p:spPr>
      </p:pic>
      <p:pic>
        <p:nvPicPr>
          <p:cNvPr id="20" name="Picture 19">
            <a:extLst>
              <a:ext uri="{FF2B5EF4-FFF2-40B4-BE49-F238E27FC236}">
                <a16:creationId xmlns:a16="http://schemas.microsoft.com/office/drawing/2014/main" id="{BD7FADE0-C8DA-1CE0-A1CE-8E42BB8E5FE4}"/>
              </a:ext>
            </a:extLst>
          </p:cNvPr>
          <p:cNvPicPr>
            <a:picLocks noChangeAspect="1"/>
          </p:cNvPicPr>
          <p:nvPr/>
        </p:nvPicPr>
        <p:blipFill>
          <a:blip r:embed="rId7"/>
          <a:stretch>
            <a:fillRect/>
          </a:stretch>
        </p:blipFill>
        <p:spPr>
          <a:xfrm>
            <a:off x="592705" y="4326260"/>
            <a:ext cx="917543" cy="1287780"/>
          </a:xfrm>
          <a:prstGeom prst="rect">
            <a:avLst/>
          </a:prstGeom>
        </p:spPr>
      </p:pic>
    </p:spTree>
    <p:extLst>
      <p:ext uri="{BB962C8B-B14F-4D97-AF65-F5344CB8AC3E}">
        <p14:creationId xmlns:p14="http://schemas.microsoft.com/office/powerpoint/2010/main" val="2548480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3B5F76D1-5285-E8F2-ACEA-7576EB7D47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A person with glasses smiling&#10;&#10;AI-generated content may be incorrect.">
            <a:extLst>
              <a:ext uri="{FF2B5EF4-FFF2-40B4-BE49-F238E27FC236}">
                <a16:creationId xmlns:a16="http://schemas.microsoft.com/office/drawing/2014/main" id="{4CB659BB-7DAE-A607-8C7B-6F621CE1B6D3}"/>
              </a:ext>
            </a:extLst>
          </p:cNvPr>
          <p:cNvPicPr>
            <a:picLocks noChangeAspect="1"/>
          </p:cNvPicPr>
          <p:nvPr/>
        </p:nvPicPr>
        <p:blipFill>
          <a:blip r:embed="rId3"/>
          <a:srcRect l="18375" r="6625"/>
          <a:stretch/>
        </p:blipFill>
        <p:spPr>
          <a:xfrm>
            <a:off x="6049272" y="3505200"/>
            <a:ext cx="2400300" cy="320040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8" name="Picture 7" descr="A person with her arms crossed&#10;&#10;AI-generated content may be incorrect.">
            <a:extLst>
              <a:ext uri="{FF2B5EF4-FFF2-40B4-BE49-F238E27FC236}">
                <a16:creationId xmlns:a16="http://schemas.microsoft.com/office/drawing/2014/main" id="{4E912376-83BE-60AC-CEA5-10330652D7B1}"/>
              </a:ext>
            </a:extLst>
          </p:cNvPr>
          <p:cNvPicPr>
            <a:picLocks noChangeAspect="1"/>
          </p:cNvPicPr>
          <p:nvPr/>
        </p:nvPicPr>
        <p:blipFill>
          <a:blip r:embed="rId4"/>
          <a:srcRect l="4063" r="2184" b="-3"/>
          <a:stretch/>
        </p:blipFill>
        <p:spPr>
          <a:xfrm>
            <a:off x="971550" y="3505200"/>
            <a:ext cx="2400300" cy="320040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9" name="Picture 8">
            <a:extLst>
              <a:ext uri="{FF2B5EF4-FFF2-40B4-BE49-F238E27FC236}">
                <a16:creationId xmlns:a16="http://schemas.microsoft.com/office/drawing/2014/main" id="{EB5CC358-555D-D833-E2D7-E798F8C7469C}"/>
              </a:ext>
            </a:extLst>
          </p:cNvPr>
          <p:cNvPicPr>
            <a:picLocks noChangeAspect="1"/>
          </p:cNvPicPr>
          <p:nvPr/>
        </p:nvPicPr>
        <p:blipFill>
          <a:blip r:embed="rId5"/>
          <a:srcRect l="3211" r="3211"/>
          <a:stretch/>
        </p:blipFill>
        <p:spPr>
          <a:xfrm>
            <a:off x="6049272" y="161925"/>
            <a:ext cx="2400300" cy="3200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with her hand on her chin&#10;&#10;AI-generated content may be incorrect.">
            <a:extLst>
              <a:ext uri="{FF2B5EF4-FFF2-40B4-BE49-F238E27FC236}">
                <a16:creationId xmlns:a16="http://schemas.microsoft.com/office/drawing/2014/main" id="{664C0125-3FA8-CF19-EE1F-8E95A84307B0}"/>
              </a:ext>
            </a:extLst>
          </p:cNvPr>
          <p:cNvPicPr>
            <a:picLocks noChangeAspect="1"/>
          </p:cNvPicPr>
          <p:nvPr/>
        </p:nvPicPr>
        <p:blipFill>
          <a:blip r:embed="rId6"/>
          <a:srcRect b="7000"/>
          <a:stretch/>
        </p:blipFill>
        <p:spPr>
          <a:xfrm>
            <a:off x="971550" y="161925"/>
            <a:ext cx="2400300" cy="320040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11" name="Picture 10" descr="A person wearing glasses and a blue shirt&#10;&#10;AI-generated content may be incorrect.">
            <a:extLst>
              <a:ext uri="{FF2B5EF4-FFF2-40B4-BE49-F238E27FC236}">
                <a16:creationId xmlns:a16="http://schemas.microsoft.com/office/drawing/2014/main" id="{84602C91-F6DB-4C4A-5288-45C378111418}"/>
              </a:ext>
            </a:extLst>
          </p:cNvPr>
          <p:cNvPicPr>
            <a:picLocks noChangeAspect="1"/>
          </p:cNvPicPr>
          <p:nvPr/>
        </p:nvPicPr>
        <p:blipFill>
          <a:blip r:embed="rId7"/>
          <a:srcRect l="2125" r="4126" b="1"/>
          <a:stretch/>
        </p:blipFill>
        <p:spPr>
          <a:xfrm>
            <a:off x="3510411" y="1757789"/>
            <a:ext cx="2400300" cy="320040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239993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r>
              <a:rPr lang="en-US" sz="4700" dirty="0"/>
              <a:t>Thank You!</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p:spPr>
        <p:txBody>
          <a:bodyPr>
            <a:normAutofit/>
          </a:bodyPr>
          <a:lstStyle/>
          <a:p>
            <a:pPr marL="0" indent="0" algn="ctr">
              <a:buNone/>
            </a:pPr>
            <a:r>
              <a:rPr lang="en-US" dirty="0"/>
              <a:t>This panel is proudly supported by TRU Open Press.</a:t>
            </a:r>
          </a:p>
          <a:p>
            <a:pPr marL="0" indent="0" algn="ctr">
              <a:buNone/>
            </a:pPr>
            <a:endParaRPr lang="en-US" dirty="0"/>
          </a:p>
          <a:p>
            <a:pPr marL="0" indent="0" algn="ctr">
              <a:buNone/>
            </a:pPr>
            <a:r>
              <a:rPr lang="en-US" dirty="0"/>
              <a:t>Learn more at openpress.trubox.ca</a:t>
            </a:r>
          </a:p>
          <a:p>
            <a:pPr marL="0" indent="0">
              <a:buNone/>
            </a:pPr>
            <a:endParaRPr lang="en-US" sz="1900" dirty="0"/>
          </a:p>
          <a:p>
            <a:pPr marL="0" indent="0">
              <a:buNone/>
            </a:pPr>
            <a:endParaRPr lang="en-US" sz="1900" dirty="0"/>
          </a:p>
          <a:p>
            <a:pPr marL="0" indent="0">
              <a:buNone/>
            </a:pPr>
            <a:endParaRPr lang="en-US" sz="1900" dirty="0"/>
          </a:p>
        </p:txBody>
      </p:sp>
      <p:pic>
        <p:nvPicPr>
          <p:cNvPr id="5" name="Picture 4" descr="A logo with sun and mountains&#10;&#10;AI-generated content may be incorrect.">
            <a:extLst>
              <a:ext uri="{FF2B5EF4-FFF2-40B4-BE49-F238E27FC236}">
                <a16:creationId xmlns:a16="http://schemas.microsoft.com/office/drawing/2014/main" id="{19AF2843-40A6-DE3D-5B5C-E1487BD8FA40}"/>
              </a:ext>
            </a:extLst>
          </p:cNvPr>
          <p:cNvPicPr>
            <a:picLocks noChangeAspect="1"/>
          </p:cNvPicPr>
          <p:nvPr/>
        </p:nvPicPr>
        <p:blipFill>
          <a:blip r:embed="rId3"/>
          <a:srcRect l="2854" r="3802"/>
          <a:stretch/>
        </p:blipFill>
        <p:spPr>
          <a:xfrm>
            <a:off x="6258614" y="329183"/>
            <a:ext cx="2289194" cy="3429969"/>
          </a:xfrm>
          <a:prstGeom prst="rect">
            <a:avLst/>
          </a:prstGeom>
        </p:spPr>
      </p:pic>
      <p:pic>
        <p:nvPicPr>
          <p:cNvPr id="7" name="Picture 6" descr="A qr code with a logo&#10;&#10;AI-generated content may be incorrect.">
            <a:extLst>
              <a:ext uri="{FF2B5EF4-FFF2-40B4-BE49-F238E27FC236}">
                <a16:creationId xmlns:a16="http://schemas.microsoft.com/office/drawing/2014/main" id="{03F0579D-FC5D-BBF5-A60F-2C6ADD620870}"/>
              </a:ext>
            </a:extLst>
          </p:cNvPr>
          <p:cNvPicPr>
            <a:picLocks noChangeAspect="1"/>
          </p:cNvPicPr>
          <p:nvPr/>
        </p:nvPicPr>
        <p:blipFill>
          <a:blip r:embed="rId4"/>
          <a:stretch>
            <a:fillRect/>
          </a:stretch>
        </p:blipFill>
        <p:spPr>
          <a:xfrm>
            <a:off x="6308217" y="4079193"/>
            <a:ext cx="2176272" cy="21762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CAD7-02CD-DE69-735B-756BA516789C}"/>
              </a:ext>
            </a:extLst>
          </p:cNvPr>
          <p:cNvSpPr>
            <a:spLocks noGrp="1"/>
          </p:cNvSpPr>
          <p:nvPr>
            <p:ph type="title"/>
          </p:nvPr>
        </p:nvSpPr>
        <p:spPr>
          <a:xfrm>
            <a:off x="745331" y="369888"/>
            <a:ext cx="2209800" cy="1143000"/>
          </a:xfrm>
        </p:spPr>
        <p:txBody>
          <a:bodyPr/>
          <a:lstStyle/>
          <a:p>
            <a:r>
              <a:rPr lang="en-US" dirty="0">
                <a:solidFill>
                  <a:srgbClr val="3F689F"/>
                </a:solidFill>
              </a:rPr>
              <a:t>EXPLORE</a:t>
            </a:r>
          </a:p>
        </p:txBody>
      </p:sp>
      <p:sp>
        <p:nvSpPr>
          <p:cNvPr id="4" name="Title 1">
            <a:extLst>
              <a:ext uri="{FF2B5EF4-FFF2-40B4-BE49-F238E27FC236}">
                <a16:creationId xmlns:a16="http://schemas.microsoft.com/office/drawing/2014/main" id="{EE5D918C-0CD2-B7CA-DF2E-B804BA0F79BF}"/>
              </a:ext>
            </a:extLst>
          </p:cNvPr>
          <p:cNvSpPr txBox="1">
            <a:spLocks/>
          </p:cNvSpPr>
          <p:nvPr/>
        </p:nvSpPr>
        <p:spPr>
          <a:xfrm>
            <a:off x="3264693" y="369888"/>
            <a:ext cx="2209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3F689F"/>
                </a:solidFill>
              </a:rPr>
              <a:t>ENGAGE</a:t>
            </a:r>
          </a:p>
        </p:txBody>
      </p:sp>
      <p:sp>
        <p:nvSpPr>
          <p:cNvPr id="5" name="Title 1">
            <a:extLst>
              <a:ext uri="{FF2B5EF4-FFF2-40B4-BE49-F238E27FC236}">
                <a16:creationId xmlns:a16="http://schemas.microsoft.com/office/drawing/2014/main" id="{D0FE18F2-D139-F0AE-A94D-E12FD9FB897A}"/>
              </a:ext>
            </a:extLst>
          </p:cNvPr>
          <p:cNvSpPr txBox="1">
            <a:spLocks/>
          </p:cNvSpPr>
          <p:nvPr/>
        </p:nvSpPr>
        <p:spPr>
          <a:xfrm>
            <a:off x="5784056" y="369888"/>
            <a:ext cx="2667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3F689F"/>
                </a:solidFill>
              </a:rPr>
              <a:t>EMPOWER</a:t>
            </a:r>
          </a:p>
        </p:txBody>
      </p:sp>
      <p:sp>
        <p:nvSpPr>
          <p:cNvPr id="6" name="Star: 5 Points 5">
            <a:extLst>
              <a:ext uri="{FF2B5EF4-FFF2-40B4-BE49-F238E27FC236}">
                <a16:creationId xmlns:a16="http://schemas.microsoft.com/office/drawing/2014/main" id="{192DBA10-B59D-4B5F-6ACF-49F5FB51B565}"/>
              </a:ext>
            </a:extLst>
          </p:cNvPr>
          <p:cNvSpPr/>
          <p:nvPr/>
        </p:nvSpPr>
        <p:spPr>
          <a:xfrm>
            <a:off x="2919412" y="760413"/>
            <a:ext cx="381000" cy="361950"/>
          </a:xfrm>
          <a:prstGeom prst="star5">
            <a:avLst/>
          </a:prstGeom>
          <a:solidFill>
            <a:srgbClr val="E9D34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36CA76AE-5CC8-DAE7-359C-68BF7EB04C26}"/>
              </a:ext>
            </a:extLst>
          </p:cNvPr>
          <p:cNvSpPr/>
          <p:nvPr/>
        </p:nvSpPr>
        <p:spPr>
          <a:xfrm>
            <a:off x="5438774" y="760413"/>
            <a:ext cx="381000" cy="361950"/>
          </a:xfrm>
          <a:prstGeom prst="star5">
            <a:avLst/>
          </a:prstGeom>
          <a:solidFill>
            <a:srgbClr val="E9D34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E3E605-F139-EF44-8F28-9A945B35DC1F}"/>
              </a:ext>
            </a:extLst>
          </p:cNvPr>
          <p:cNvSpPr txBox="1"/>
          <p:nvPr/>
        </p:nvSpPr>
        <p:spPr>
          <a:xfrm>
            <a:off x="2698611" y="3645324"/>
            <a:ext cx="1085850" cy="369332"/>
          </a:xfrm>
          <a:prstGeom prst="rect">
            <a:avLst/>
          </a:prstGeom>
          <a:noFill/>
        </p:spPr>
        <p:txBody>
          <a:bodyPr vert="horz" wrap="square">
            <a:spAutoFit/>
          </a:bodyPr>
          <a:lstStyle/>
          <a:p>
            <a:r>
              <a:rPr lang="en-US" b="1" dirty="0">
                <a:solidFill>
                  <a:srgbClr val="629DD1"/>
                </a:solidFill>
                <a:latin typeface="MV Boli" panose="02000500030200090000" pitchFamily="2" charset="0"/>
                <a:cs typeface="MV Boli" panose="02000500030200090000" pitchFamily="2" charset="0"/>
              </a:rPr>
              <a:t>OPEN</a:t>
            </a:r>
          </a:p>
        </p:txBody>
      </p:sp>
      <p:sp>
        <p:nvSpPr>
          <p:cNvPr id="10" name="TextBox 9">
            <a:extLst>
              <a:ext uri="{FF2B5EF4-FFF2-40B4-BE49-F238E27FC236}">
                <a16:creationId xmlns:a16="http://schemas.microsoft.com/office/drawing/2014/main" id="{46A5AC29-2FC6-FD88-68BC-4C8F0F38610F}"/>
              </a:ext>
            </a:extLst>
          </p:cNvPr>
          <p:cNvSpPr txBox="1"/>
          <p:nvPr/>
        </p:nvSpPr>
        <p:spPr>
          <a:xfrm>
            <a:off x="1135855" y="2411155"/>
            <a:ext cx="1304925" cy="369332"/>
          </a:xfrm>
          <a:prstGeom prst="rect">
            <a:avLst/>
          </a:prstGeom>
          <a:noFill/>
        </p:spPr>
        <p:txBody>
          <a:bodyPr wrap="square">
            <a:spAutoFit/>
          </a:bodyPr>
          <a:lstStyle/>
          <a:p>
            <a:r>
              <a:rPr lang="en-US" dirty="0">
                <a:solidFill>
                  <a:srgbClr val="629DD1"/>
                </a:solidFill>
                <a:latin typeface="YAFcfhdOoGk 0"/>
              </a:rPr>
              <a:t>INCLUSIVE</a:t>
            </a:r>
            <a:endParaRPr lang="en-US" dirty="0"/>
          </a:p>
        </p:txBody>
      </p:sp>
      <p:sp>
        <p:nvSpPr>
          <p:cNvPr id="11" name="TextBox 10">
            <a:extLst>
              <a:ext uri="{FF2B5EF4-FFF2-40B4-BE49-F238E27FC236}">
                <a16:creationId xmlns:a16="http://schemas.microsoft.com/office/drawing/2014/main" id="{7000B5FD-288D-E1DF-9CFD-DB1BD2F22E9D}"/>
              </a:ext>
            </a:extLst>
          </p:cNvPr>
          <p:cNvSpPr txBox="1"/>
          <p:nvPr/>
        </p:nvSpPr>
        <p:spPr>
          <a:xfrm>
            <a:off x="2511111" y="2489498"/>
            <a:ext cx="2927663" cy="369332"/>
          </a:xfrm>
          <a:prstGeom prst="rect">
            <a:avLst/>
          </a:prstGeom>
          <a:noFill/>
        </p:spPr>
        <p:txBody>
          <a:bodyPr wrap="square">
            <a:spAutoFit/>
          </a:bodyPr>
          <a:lstStyle/>
          <a:p>
            <a:r>
              <a:rPr lang="en-US" b="1" dirty="0">
                <a:solidFill>
                  <a:srgbClr val="629DD1"/>
                </a:solidFill>
                <a:latin typeface="MV Boli" panose="02000500030200090000" pitchFamily="2" charset="0"/>
                <a:cs typeface="MV Boli" panose="02000500030200090000" pitchFamily="2" charset="0"/>
              </a:rPr>
              <a:t>STUDENT-CENTERED</a:t>
            </a:r>
          </a:p>
        </p:txBody>
      </p:sp>
      <p:sp>
        <p:nvSpPr>
          <p:cNvPr id="12" name="TextBox 11">
            <a:extLst>
              <a:ext uri="{FF2B5EF4-FFF2-40B4-BE49-F238E27FC236}">
                <a16:creationId xmlns:a16="http://schemas.microsoft.com/office/drawing/2014/main" id="{9BB545D7-6E34-5B27-D1A2-61B6072CC207}"/>
              </a:ext>
            </a:extLst>
          </p:cNvPr>
          <p:cNvSpPr txBox="1"/>
          <p:nvPr/>
        </p:nvSpPr>
        <p:spPr>
          <a:xfrm>
            <a:off x="3735961" y="4322674"/>
            <a:ext cx="2209800" cy="369332"/>
          </a:xfrm>
          <a:prstGeom prst="rect">
            <a:avLst/>
          </a:prstGeom>
          <a:noFill/>
        </p:spPr>
        <p:txBody>
          <a:bodyPr wrap="square">
            <a:spAutoFit/>
          </a:bodyPr>
          <a:lstStyle/>
          <a:p>
            <a:r>
              <a:rPr lang="en-US" b="1" dirty="0">
                <a:solidFill>
                  <a:srgbClr val="629DD1"/>
                </a:solidFill>
                <a:latin typeface="MV Boli" panose="02000500030200090000" pitchFamily="2" charset="0"/>
                <a:cs typeface="MV Boli" panose="02000500030200090000" pitchFamily="2" charset="0"/>
              </a:rPr>
              <a:t>LEARNING</a:t>
            </a:r>
          </a:p>
        </p:txBody>
      </p:sp>
      <p:sp>
        <p:nvSpPr>
          <p:cNvPr id="13" name="TextBox 12">
            <a:extLst>
              <a:ext uri="{FF2B5EF4-FFF2-40B4-BE49-F238E27FC236}">
                <a16:creationId xmlns:a16="http://schemas.microsoft.com/office/drawing/2014/main" id="{A16BC60D-2561-4BBB-86B8-E32D9BDF2EDA}"/>
              </a:ext>
            </a:extLst>
          </p:cNvPr>
          <p:cNvSpPr txBox="1"/>
          <p:nvPr/>
        </p:nvSpPr>
        <p:spPr>
          <a:xfrm>
            <a:off x="4895849" y="4861363"/>
            <a:ext cx="1085850" cy="369332"/>
          </a:xfrm>
          <a:prstGeom prst="rect">
            <a:avLst/>
          </a:prstGeom>
          <a:noFill/>
        </p:spPr>
        <p:txBody>
          <a:bodyPr wrap="square">
            <a:spAutoFit/>
          </a:bodyPr>
          <a:lstStyle/>
          <a:p>
            <a:r>
              <a:rPr lang="en-US" b="0" i="0" dirty="0">
                <a:solidFill>
                  <a:srgbClr val="629DD1"/>
                </a:solidFill>
                <a:effectLst/>
                <a:latin typeface="YAFcfhdOoGk 0"/>
              </a:rPr>
              <a:t>SUPPORT</a:t>
            </a:r>
            <a:endParaRPr lang="en-US" dirty="0"/>
          </a:p>
        </p:txBody>
      </p:sp>
      <p:sp>
        <p:nvSpPr>
          <p:cNvPr id="16" name="TextBox 15">
            <a:extLst>
              <a:ext uri="{FF2B5EF4-FFF2-40B4-BE49-F238E27FC236}">
                <a16:creationId xmlns:a16="http://schemas.microsoft.com/office/drawing/2014/main" id="{37978D5A-6F0A-7F0E-B7FA-051367138D97}"/>
              </a:ext>
            </a:extLst>
          </p:cNvPr>
          <p:cNvSpPr txBox="1"/>
          <p:nvPr/>
        </p:nvSpPr>
        <p:spPr>
          <a:xfrm>
            <a:off x="1090611" y="3364085"/>
            <a:ext cx="1171575" cy="369332"/>
          </a:xfrm>
          <a:prstGeom prst="rect">
            <a:avLst/>
          </a:prstGeom>
          <a:noFill/>
        </p:spPr>
        <p:txBody>
          <a:bodyPr wrap="square">
            <a:spAutoFit/>
          </a:bodyPr>
          <a:lstStyle/>
          <a:p>
            <a:r>
              <a:rPr lang="en-US" dirty="0">
                <a:solidFill>
                  <a:srgbClr val="629DD1"/>
                </a:solidFill>
                <a:latin typeface="YAFcfhdOoGk 0"/>
              </a:rPr>
              <a:t>TEACHING</a:t>
            </a:r>
            <a:endParaRPr lang="en-US" dirty="0"/>
          </a:p>
        </p:txBody>
      </p:sp>
      <p:sp>
        <p:nvSpPr>
          <p:cNvPr id="17" name="TextBox 16">
            <a:extLst>
              <a:ext uri="{FF2B5EF4-FFF2-40B4-BE49-F238E27FC236}">
                <a16:creationId xmlns:a16="http://schemas.microsoft.com/office/drawing/2014/main" id="{7A2507D9-DE25-BD88-FF02-66C7661BED6A}"/>
              </a:ext>
            </a:extLst>
          </p:cNvPr>
          <p:cNvSpPr txBox="1"/>
          <p:nvPr/>
        </p:nvSpPr>
        <p:spPr>
          <a:xfrm>
            <a:off x="1119187" y="4038561"/>
            <a:ext cx="1171575" cy="369332"/>
          </a:xfrm>
          <a:prstGeom prst="rect">
            <a:avLst/>
          </a:prstGeom>
          <a:noFill/>
        </p:spPr>
        <p:txBody>
          <a:bodyPr wrap="square">
            <a:spAutoFit/>
          </a:bodyPr>
          <a:lstStyle/>
          <a:p>
            <a:r>
              <a:rPr lang="en-US" dirty="0">
                <a:solidFill>
                  <a:srgbClr val="629DD1"/>
                </a:solidFill>
                <a:latin typeface="YAFcfhdOoGk 0"/>
              </a:rPr>
              <a:t>DESIGN</a:t>
            </a:r>
            <a:endParaRPr lang="en-US" dirty="0"/>
          </a:p>
        </p:txBody>
      </p:sp>
      <p:sp>
        <p:nvSpPr>
          <p:cNvPr id="18" name="TextBox 17">
            <a:extLst>
              <a:ext uri="{FF2B5EF4-FFF2-40B4-BE49-F238E27FC236}">
                <a16:creationId xmlns:a16="http://schemas.microsoft.com/office/drawing/2014/main" id="{26BEF279-DC59-1DE3-C595-E00CAB6D1E7D}"/>
              </a:ext>
            </a:extLst>
          </p:cNvPr>
          <p:cNvSpPr txBox="1"/>
          <p:nvPr/>
        </p:nvSpPr>
        <p:spPr>
          <a:xfrm>
            <a:off x="964768" y="5024334"/>
            <a:ext cx="1171575" cy="369332"/>
          </a:xfrm>
          <a:prstGeom prst="rect">
            <a:avLst/>
          </a:prstGeom>
          <a:noFill/>
        </p:spPr>
        <p:txBody>
          <a:bodyPr wrap="square">
            <a:spAutoFit/>
          </a:bodyPr>
          <a:lstStyle/>
          <a:p>
            <a:r>
              <a:rPr lang="en-US" dirty="0">
                <a:solidFill>
                  <a:srgbClr val="629DD1"/>
                </a:solidFill>
                <a:latin typeface="YAFcfhdOoGk 0"/>
              </a:rPr>
              <a:t>CREATION</a:t>
            </a:r>
            <a:endParaRPr lang="en-US" dirty="0"/>
          </a:p>
        </p:txBody>
      </p:sp>
      <p:sp>
        <p:nvSpPr>
          <p:cNvPr id="19" name="TextBox 18">
            <a:extLst>
              <a:ext uri="{FF2B5EF4-FFF2-40B4-BE49-F238E27FC236}">
                <a16:creationId xmlns:a16="http://schemas.microsoft.com/office/drawing/2014/main" id="{4942AE9D-75D2-2CC6-3E9F-63455516227B}"/>
              </a:ext>
            </a:extLst>
          </p:cNvPr>
          <p:cNvSpPr txBox="1"/>
          <p:nvPr/>
        </p:nvSpPr>
        <p:spPr>
          <a:xfrm>
            <a:off x="5742071" y="4174135"/>
            <a:ext cx="2378312" cy="369332"/>
          </a:xfrm>
          <a:prstGeom prst="rect">
            <a:avLst/>
          </a:prstGeom>
          <a:noFill/>
        </p:spPr>
        <p:txBody>
          <a:bodyPr vert="horz" wrap="square">
            <a:spAutoFit/>
          </a:bodyPr>
          <a:lstStyle/>
          <a:p>
            <a:r>
              <a:rPr lang="en-US" b="1" dirty="0">
                <a:solidFill>
                  <a:srgbClr val="629DD1"/>
                </a:solidFill>
                <a:latin typeface="MV Boli" panose="02000500030200090000" pitchFamily="2" charset="0"/>
                <a:cs typeface="MV Boli" panose="02000500030200090000" pitchFamily="2" charset="0"/>
              </a:rPr>
              <a:t>COLLABORATION</a:t>
            </a:r>
            <a:endParaRPr lang="en-US" b="1" dirty="0">
              <a:latin typeface="MV Boli" panose="02000500030200090000" pitchFamily="2" charset="0"/>
              <a:cs typeface="MV Boli" panose="02000500030200090000" pitchFamily="2" charset="0"/>
            </a:endParaRPr>
          </a:p>
        </p:txBody>
      </p:sp>
      <p:sp>
        <p:nvSpPr>
          <p:cNvPr id="20" name="TextBox 19">
            <a:extLst>
              <a:ext uri="{FF2B5EF4-FFF2-40B4-BE49-F238E27FC236}">
                <a16:creationId xmlns:a16="http://schemas.microsoft.com/office/drawing/2014/main" id="{52817980-2192-AE7A-8D2A-A2827994826D}"/>
              </a:ext>
            </a:extLst>
          </p:cNvPr>
          <p:cNvSpPr txBox="1"/>
          <p:nvPr/>
        </p:nvSpPr>
        <p:spPr>
          <a:xfrm>
            <a:off x="2743883" y="4765544"/>
            <a:ext cx="1854994" cy="369332"/>
          </a:xfrm>
          <a:prstGeom prst="rect">
            <a:avLst/>
          </a:prstGeom>
          <a:noFill/>
        </p:spPr>
        <p:txBody>
          <a:bodyPr wrap="square">
            <a:spAutoFit/>
          </a:bodyPr>
          <a:lstStyle/>
          <a:p>
            <a:r>
              <a:rPr lang="en-US" dirty="0">
                <a:solidFill>
                  <a:srgbClr val="629DD1"/>
                </a:solidFill>
                <a:latin typeface="YAFcfhdOoGk 0"/>
              </a:rPr>
              <a:t>EMPOWER</a:t>
            </a:r>
            <a:endParaRPr lang="en-US" dirty="0"/>
          </a:p>
        </p:txBody>
      </p:sp>
      <p:sp>
        <p:nvSpPr>
          <p:cNvPr id="21" name="TextBox 20">
            <a:extLst>
              <a:ext uri="{FF2B5EF4-FFF2-40B4-BE49-F238E27FC236}">
                <a16:creationId xmlns:a16="http://schemas.microsoft.com/office/drawing/2014/main" id="{85755ADD-E3E5-1D01-4DA2-4254D9F207BB}"/>
              </a:ext>
            </a:extLst>
          </p:cNvPr>
          <p:cNvSpPr txBox="1"/>
          <p:nvPr/>
        </p:nvSpPr>
        <p:spPr>
          <a:xfrm>
            <a:off x="1100137" y="5924511"/>
            <a:ext cx="1854994" cy="369332"/>
          </a:xfrm>
          <a:prstGeom prst="rect">
            <a:avLst/>
          </a:prstGeom>
          <a:noFill/>
        </p:spPr>
        <p:txBody>
          <a:bodyPr wrap="square">
            <a:spAutoFit/>
          </a:bodyPr>
          <a:lstStyle/>
          <a:p>
            <a:r>
              <a:rPr lang="en-US" dirty="0">
                <a:solidFill>
                  <a:srgbClr val="629DD1"/>
                </a:solidFill>
                <a:latin typeface="YAFcfhdOoGk 0"/>
              </a:rPr>
              <a:t>EXPLORE</a:t>
            </a:r>
            <a:endParaRPr lang="en-US" dirty="0"/>
          </a:p>
        </p:txBody>
      </p:sp>
      <p:sp>
        <p:nvSpPr>
          <p:cNvPr id="22" name="TextBox 21">
            <a:extLst>
              <a:ext uri="{FF2B5EF4-FFF2-40B4-BE49-F238E27FC236}">
                <a16:creationId xmlns:a16="http://schemas.microsoft.com/office/drawing/2014/main" id="{D89C7344-17A8-2C53-6663-C7DA9229FA7A}"/>
              </a:ext>
            </a:extLst>
          </p:cNvPr>
          <p:cNvSpPr txBox="1"/>
          <p:nvPr/>
        </p:nvSpPr>
        <p:spPr>
          <a:xfrm>
            <a:off x="5789198" y="1876386"/>
            <a:ext cx="1854994" cy="369332"/>
          </a:xfrm>
          <a:prstGeom prst="rect">
            <a:avLst/>
          </a:prstGeom>
          <a:noFill/>
        </p:spPr>
        <p:txBody>
          <a:bodyPr wrap="square">
            <a:spAutoFit/>
          </a:bodyPr>
          <a:lstStyle/>
          <a:p>
            <a:r>
              <a:rPr lang="en-US" dirty="0">
                <a:solidFill>
                  <a:srgbClr val="629DD1"/>
                </a:solidFill>
                <a:latin typeface="YAFcfhdOoGk 0"/>
              </a:rPr>
              <a:t>OER</a:t>
            </a:r>
            <a:endParaRPr lang="en-US" dirty="0"/>
          </a:p>
        </p:txBody>
      </p:sp>
      <p:sp>
        <p:nvSpPr>
          <p:cNvPr id="23" name="TextBox 22">
            <a:extLst>
              <a:ext uri="{FF2B5EF4-FFF2-40B4-BE49-F238E27FC236}">
                <a16:creationId xmlns:a16="http://schemas.microsoft.com/office/drawing/2014/main" id="{D09BF01D-2D07-780A-892E-9F391581A8E4}"/>
              </a:ext>
            </a:extLst>
          </p:cNvPr>
          <p:cNvSpPr txBox="1"/>
          <p:nvPr/>
        </p:nvSpPr>
        <p:spPr>
          <a:xfrm>
            <a:off x="2375296" y="5627560"/>
            <a:ext cx="6126956" cy="369332"/>
          </a:xfrm>
          <a:prstGeom prst="rect">
            <a:avLst/>
          </a:prstGeom>
          <a:noFill/>
        </p:spPr>
        <p:txBody>
          <a:bodyPr wrap="square">
            <a:spAutoFit/>
          </a:bodyPr>
          <a:lstStyle/>
          <a:p>
            <a:r>
              <a:rPr lang="en-US" b="1" dirty="0">
                <a:solidFill>
                  <a:srgbClr val="629DD1"/>
                </a:solidFill>
                <a:latin typeface="MV Boli" panose="02000500030200090000" pitchFamily="2" charset="0"/>
                <a:cs typeface="MV Boli" panose="02000500030200090000" pitchFamily="2" charset="0"/>
              </a:rPr>
              <a:t>OPEN EDUCATION RESOURCES</a:t>
            </a:r>
          </a:p>
        </p:txBody>
      </p:sp>
      <p:sp>
        <p:nvSpPr>
          <p:cNvPr id="24" name="TextBox 23">
            <a:extLst>
              <a:ext uri="{FF2B5EF4-FFF2-40B4-BE49-F238E27FC236}">
                <a16:creationId xmlns:a16="http://schemas.microsoft.com/office/drawing/2014/main" id="{BE9A5906-C83C-6408-5D97-66DB06AA52C3}"/>
              </a:ext>
            </a:extLst>
          </p:cNvPr>
          <p:cNvSpPr txBox="1"/>
          <p:nvPr/>
        </p:nvSpPr>
        <p:spPr>
          <a:xfrm>
            <a:off x="3151637" y="3002479"/>
            <a:ext cx="3062289" cy="369332"/>
          </a:xfrm>
          <a:prstGeom prst="rect">
            <a:avLst/>
          </a:prstGeom>
          <a:noFill/>
        </p:spPr>
        <p:txBody>
          <a:bodyPr wrap="square">
            <a:spAutoFit/>
          </a:bodyPr>
          <a:lstStyle/>
          <a:p>
            <a:r>
              <a:rPr lang="en-US" dirty="0">
                <a:solidFill>
                  <a:srgbClr val="629DD1"/>
                </a:solidFill>
                <a:latin typeface="YAFcfhdOoGk 0"/>
              </a:rPr>
              <a:t>OPEN EDUCATION PRACTICES</a:t>
            </a:r>
            <a:endParaRPr lang="en-US" dirty="0"/>
          </a:p>
        </p:txBody>
      </p:sp>
      <p:sp>
        <p:nvSpPr>
          <p:cNvPr id="25" name="TextBox 24">
            <a:extLst>
              <a:ext uri="{FF2B5EF4-FFF2-40B4-BE49-F238E27FC236}">
                <a16:creationId xmlns:a16="http://schemas.microsoft.com/office/drawing/2014/main" id="{09DB5CAD-F7B3-B615-7569-EF1C2B14EDBD}"/>
              </a:ext>
            </a:extLst>
          </p:cNvPr>
          <p:cNvSpPr txBox="1"/>
          <p:nvPr/>
        </p:nvSpPr>
        <p:spPr>
          <a:xfrm>
            <a:off x="4872035" y="3371811"/>
            <a:ext cx="3062289" cy="369332"/>
          </a:xfrm>
          <a:prstGeom prst="rect">
            <a:avLst/>
          </a:prstGeom>
          <a:noFill/>
        </p:spPr>
        <p:txBody>
          <a:bodyPr wrap="square">
            <a:spAutoFit/>
          </a:bodyPr>
          <a:lstStyle/>
          <a:p>
            <a:r>
              <a:rPr lang="en-US" dirty="0">
                <a:solidFill>
                  <a:srgbClr val="629DD1"/>
                </a:solidFill>
                <a:latin typeface="YAFcfhdOoGk 0"/>
              </a:rPr>
              <a:t>PRACTICE</a:t>
            </a:r>
            <a:endParaRPr lang="en-US" dirty="0"/>
          </a:p>
        </p:txBody>
      </p:sp>
      <p:sp>
        <p:nvSpPr>
          <p:cNvPr id="26" name="TextBox 25">
            <a:extLst>
              <a:ext uri="{FF2B5EF4-FFF2-40B4-BE49-F238E27FC236}">
                <a16:creationId xmlns:a16="http://schemas.microsoft.com/office/drawing/2014/main" id="{73230EED-AC42-3A0E-8944-BD10E82E5630}"/>
              </a:ext>
            </a:extLst>
          </p:cNvPr>
          <p:cNvSpPr txBox="1"/>
          <p:nvPr/>
        </p:nvSpPr>
        <p:spPr>
          <a:xfrm>
            <a:off x="6589239" y="5017960"/>
            <a:ext cx="1640362" cy="369332"/>
          </a:xfrm>
          <a:prstGeom prst="rect">
            <a:avLst/>
          </a:prstGeom>
          <a:noFill/>
        </p:spPr>
        <p:txBody>
          <a:bodyPr wrap="square">
            <a:spAutoFit/>
          </a:bodyPr>
          <a:lstStyle/>
          <a:p>
            <a:r>
              <a:rPr lang="en-US" dirty="0">
                <a:solidFill>
                  <a:srgbClr val="629DD1"/>
                </a:solidFill>
                <a:latin typeface="YAFcfhdOoGk 0"/>
              </a:rPr>
              <a:t>PRACTICES</a:t>
            </a:r>
            <a:endParaRPr lang="en-US" dirty="0"/>
          </a:p>
        </p:txBody>
      </p:sp>
      <p:sp>
        <p:nvSpPr>
          <p:cNvPr id="27" name="TextBox 26">
            <a:extLst>
              <a:ext uri="{FF2B5EF4-FFF2-40B4-BE49-F238E27FC236}">
                <a16:creationId xmlns:a16="http://schemas.microsoft.com/office/drawing/2014/main" id="{2A5C1867-40E3-606C-EB26-6C81AB10E628}"/>
              </a:ext>
            </a:extLst>
          </p:cNvPr>
          <p:cNvSpPr txBox="1"/>
          <p:nvPr/>
        </p:nvSpPr>
        <p:spPr>
          <a:xfrm>
            <a:off x="7665929" y="2750096"/>
            <a:ext cx="908907" cy="369332"/>
          </a:xfrm>
          <a:prstGeom prst="rect">
            <a:avLst/>
          </a:prstGeom>
          <a:noFill/>
        </p:spPr>
        <p:txBody>
          <a:bodyPr wrap="square">
            <a:spAutoFit/>
          </a:bodyPr>
          <a:lstStyle/>
          <a:p>
            <a:r>
              <a:rPr lang="en-US" b="1" dirty="0">
                <a:solidFill>
                  <a:srgbClr val="629DD1"/>
                </a:solidFill>
                <a:latin typeface="MV Boli" panose="02000500030200090000" pitchFamily="2" charset="0"/>
                <a:cs typeface="MV Boli" panose="02000500030200090000" pitchFamily="2" charset="0"/>
              </a:rPr>
              <a:t>IDEAS</a:t>
            </a:r>
          </a:p>
        </p:txBody>
      </p:sp>
      <p:sp>
        <p:nvSpPr>
          <p:cNvPr id="28" name="TextBox 27">
            <a:extLst>
              <a:ext uri="{FF2B5EF4-FFF2-40B4-BE49-F238E27FC236}">
                <a16:creationId xmlns:a16="http://schemas.microsoft.com/office/drawing/2014/main" id="{6C862F0A-B330-666F-715B-2DA5144C2059}"/>
              </a:ext>
            </a:extLst>
          </p:cNvPr>
          <p:cNvSpPr txBox="1"/>
          <p:nvPr/>
        </p:nvSpPr>
        <p:spPr>
          <a:xfrm>
            <a:off x="1006356" y="1925810"/>
            <a:ext cx="2378312" cy="369332"/>
          </a:xfrm>
          <a:prstGeom prst="rect">
            <a:avLst/>
          </a:prstGeom>
          <a:noFill/>
        </p:spPr>
        <p:txBody>
          <a:bodyPr vert="horz" wrap="square">
            <a:spAutoFit/>
          </a:bodyPr>
          <a:lstStyle/>
          <a:p>
            <a:r>
              <a:rPr lang="en-US" b="1" dirty="0">
                <a:solidFill>
                  <a:srgbClr val="629DD1"/>
                </a:solidFill>
                <a:latin typeface="MV Boli" panose="02000500030200090000" pitchFamily="2" charset="0"/>
                <a:cs typeface="MV Boli" panose="02000500030200090000" pitchFamily="2" charset="0"/>
              </a:rPr>
              <a:t>INNOVATION</a:t>
            </a:r>
            <a:endParaRPr lang="en-US" b="1" dirty="0">
              <a:latin typeface="MV Boli" panose="02000500030200090000" pitchFamily="2" charset="0"/>
              <a:cs typeface="MV Boli" panose="02000500030200090000" pitchFamily="2" charset="0"/>
            </a:endParaRPr>
          </a:p>
        </p:txBody>
      </p:sp>
      <p:sp>
        <p:nvSpPr>
          <p:cNvPr id="30" name="Freeform 8">
            <a:extLst>
              <a:ext uri="{FF2B5EF4-FFF2-40B4-BE49-F238E27FC236}">
                <a16:creationId xmlns:a16="http://schemas.microsoft.com/office/drawing/2014/main" id="{D6D23DF9-DA1D-A10F-C817-DDA542682159}"/>
              </a:ext>
            </a:extLst>
          </p:cNvPr>
          <p:cNvSpPr/>
          <p:nvPr/>
        </p:nvSpPr>
        <p:spPr>
          <a:xfrm>
            <a:off x="1282982" y="1252729"/>
            <a:ext cx="1400028" cy="1120220"/>
          </a:xfrm>
          <a:custGeom>
            <a:avLst/>
            <a:gdLst/>
            <a:ahLst/>
            <a:cxnLst/>
            <a:rect l="l" t="t" r="r" b="b"/>
            <a:pathLst>
              <a:path w="2143125" h="2143125">
                <a:moveTo>
                  <a:pt x="0" y="0"/>
                </a:moveTo>
                <a:lnTo>
                  <a:pt x="2143125" y="0"/>
                </a:lnTo>
                <a:lnTo>
                  <a:pt x="2143125" y="2143125"/>
                </a:lnTo>
                <a:lnTo>
                  <a:pt x="0" y="2143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10">
            <a:extLst>
              <a:ext uri="{FF2B5EF4-FFF2-40B4-BE49-F238E27FC236}">
                <a16:creationId xmlns:a16="http://schemas.microsoft.com/office/drawing/2014/main" id="{6F2A2FD7-1BE1-C366-693C-38FBBD0E4FAB}"/>
              </a:ext>
            </a:extLst>
          </p:cNvPr>
          <p:cNvSpPr/>
          <p:nvPr/>
        </p:nvSpPr>
        <p:spPr>
          <a:xfrm flipV="1">
            <a:off x="3671380" y="1316719"/>
            <a:ext cx="2022805" cy="1062869"/>
          </a:xfrm>
          <a:custGeom>
            <a:avLst/>
            <a:gdLst/>
            <a:ahLst/>
            <a:cxnLst/>
            <a:rect l="l" t="t" r="r" b="b"/>
            <a:pathLst>
              <a:path w="3148773" h="1775121">
                <a:moveTo>
                  <a:pt x="0" y="1775120"/>
                </a:moveTo>
                <a:lnTo>
                  <a:pt x="3148772" y="1775120"/>
                </a:lnTo>
                <a:lnTo>
                  <a:pt x="3148772" y="0"/>
                </a:lnTo>
                <a:lnTo>
                  <a:pt x="0" y="0"/>
                </a:lnTo>
                <a:lnTo>
                  <a:pt x="0" y="1775120"/>
                </a:lnTo>
                <a:close/>
              </a:path>
            </a:pathLst>
          </a:custGeom>
          <a:blipFill>
            <a:blip r:embed="rId5"/>
            <a:stretch>
              <a:fillRect/>
            </a:stretch>
          </a:blipFill>
        </p:spPr>
        <p:txBody>
          <a:bodyPr/>
          <a:lstStyle/>
          <a:p>
            <a:endParaRPr lang="en-US"/>
          </a:p>
        </p:txBody>
      </p:sp>
      <p:sp>
        <p:nvSpPr>
          <p:cNvPr id="32" name="Freeform 12">
            <a:extLst>
              <a:ext uri="{FF2B5EF4-FFF2-40B4-BE49-F238E27FC236}">
                <a16:creationId xmlns:a16="http://schemas.microsoft.com/office/drawing/2014/main" id="{17B0300E-EEDA-122C-8778-1AE5D859F519}"/>
              </a:ext>
            </a:extLst>
          </p:cNvPr>
          <p:cNvSpPr/>
          <p:nvPr/>
        </p:nvSpPr>
        <p:spPr>
          <a:xfrm rot="188628">
            <a:off x="6522665" y="1212669"/>
            <a:ext cx="1244021" cy="2283305"/>
          </a:xfrm>
          <a:custGeom>
            <a:avLst/>
            <a:gdLst/>
            <a:ahLst/>
            <a:cxnLst/>
            <a:rect l="l" t="t" r="r" b="b"/>
            <a:pathLst>
              <a:path w="1519194" h="2661009">
                <a:moveTo>
                  <a:pt x="0" y="0"/>
                </a:moveTo>
                <a:lnTo>
                  <a:pt x="1519195" y="0"/>
                </a:lnTo>
                <a:lnTo>
                  <a:pt x="1519195" y="2661010"/>
                </a:lnTo>
                <a:lnTo>
                  <a:pt x="0" y="26610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46549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93286" y="467271"/>
            <a:ext cx="3146755" cy="2052522"/>
          </a:xfrm>
        </p:spPr>
        <p:txBody>
          <a:bodyPr anchor="b">
            <a:normAutofit/>
          </a:bodyPr>
          <a:lstStyle/>
          <a:p>
            <a:pPr>
              <a:lnSpc>
                <a:spcPct val="90000"/>
              </a:lnSpc>
            </a:pPr>
            <a:r>
              <a:rPr lang="en-US" sz="4500" b="1" dirty="0">
                <a:solidFill>
                  <a:srgbClr val="3F689F"/>
                </a:solidFill>
              </a:rPr>
              <a:t>BRENDA SMITH </a:t>
            </a:r>
            <a:r>
              <a:rPr lang="en-US" sz="4500" dirty="0"/>
              <a:t>Moderator</a:t>
            </a:r>
          </a:p>
        </p:txBody>
      </p:sp>
      <p:sp>
        <p:nvSpPr>
          <p:cNvPr id="41" name="Oval 4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glasses and a blue shirt&#10;&#10;AI-generated content may be incorrect.">
            <a:extLst>
              <a:ext uri="{FF2B5EF4-FFF2-40B4-BE49-F238E27FC236}">
                <a16:creationId xmlns:a16="http://schemas.microsoft.com/office/drawing/2014/main" id="{A04C4F05-BEC6-307B-85B1-67A1ECD73C11}"/>
              </a:ext>
            </a:extLst>
          </p:cNvPr>
          <p:cNvPicPr>
            <a:picLocks noChangeAspect="1"/>
          </p:cNvPicPr>
          <p:nvPr/>
        </p:nvPicPr>
        <p:blipFill>
          <a:blip r:embed="rId3"/>
          <a:srcRect l="2125" r="4126" b="1"/>
          <a:stretch/>
        </p:blipFill>
        <p:spPr>
          <a:xfrm>
            <a:off x="379063" y="554151"/>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703679"/>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562696"/>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913637" y="2990818"/>
            <a:ext cx="3639144" cy="3238728"/>
          </a:xfrm>
        </p:spPr>
        <p:txBody>
          <a:bodyPr anchor="t">
            <a:noAutofit/>
          </a:bodyPr>
          <a:lstStyle/>
          <a:p>
            <a:pPr marL="0" indent="0" algn="ctr">
              <a:buNone/>
            </a:pPr>
            <a:r>
              <a:rPr lang="en-US" sz="2400" b="1" dirty="0">
                <a:solidFill>
                  <a:srgbClr val="629DD1">
                    <a:alpha val="80000"/>
                  </a:srgbClr>
                </a:solidFill>
              </a:rPr>
              <a:t>Open Education Librarian, TRU</a:t>
            </a:r>
          </a:p>
          <a:p>
            <a:pPr marL="0" indent="0" algn="ctr">
              <a:buNone/>
            </a:pPr>
            <a:endParaRPr lang="en-US" sz="2400" b="1" dirty="0">
              <a:solidFill>
                <a:srgbClr val="629DD1">
                  <a:alpha val="80000"/>
                </a:srgbClr>
              </a:solidFill>
            </a:endParaRPr>
          </a:p>
          <a:p>
            <a:pPr marL="0" indent="0" algn="ctr">
              <a:buNone/>
            </a:pPr>
            <a:r>
              <a:rPr lang="en-US" sz="2400" dirty="0">
                <a:solidFill>
                  <a:srgbClr val="629DD1">
                    <a:alpha val="80000"/>
                  </a:srgbClr>
                </a:solidFill>
              </a:rPr>
              <a:t>Brenda supports faculty in adopting, adapting, and creating OERs that increase access and reduce student costs.</a:t>
            </a:r>
          </a:p>
        </p:txBody>
      </p:sp>
      <p:sp>
        <p:nvSpPr>
          <p:cNvPr id="4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10920" y="859073"/>
            <a:ext cx="3978701" cy="1407245"/>
          </a:xfrm>
        </p:spPr>
        <p:txBody>
          <a:bodyPr anchor="b">
            <a:normAutofit/>
          </a:bodyPr>
          <a:lstStyle/>
          <a:p>
            <a:pPr>
              <a:lnSpc>
                <a:spcPct val="90000"/>
              </a:lnSpc>
            </a:pPr>
            <a:r>
              <a:rPr lang="en-US" sz="4500" b="1" dirty="0">
                <a:solidFill>
                  <a:srgbClr val="3F689F"/>
                </a:solidFill>
              </a:rPr>
              <a:t>Marie Bartlett</a:t>
            </a:r>
            <a:r>
              <a:rPr lang="en-US" sz="4500" dirty="0"/>
              <a:t> Panelist</a:t>
            </a:r>
          </a:p>
        </p:txBody>
      </p:sp>
      <p:sp>
        <p:nvSpPr>
          <p:cNvPr id="47" name="Oval 4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her hand on her chin&#10;&#10;AI-generated content may be incorrect.">
            <a:extLst>
              <a:ext uri="{FF2B5EF4-FFF2-40B4-BE49-F238E27FC236}">
                <a16:creationId xmlns:a16="http://schemas.microsoft.com/office/drawing/2014/main" id="{16D5DDE6-AB7B-A379-4D70-9765D1C08CAB}"/>
              </a:ext>
            </a:extLst>
          </p:cNvPr>
          <p:cNvPicPr>
            <a:picLocks noChangeAspect="1"/>
          </p:cNvPicPr>
          <p:nvPr/>
        </p:nvPicPr>
        <p:blipFill>
          <a:blip r:embed="rId3"/>
          <a:srcRect b="7000"/>
          <a:stretch/>
        </p:blipFill>
        <p:spPr>
          <a:xfrm>
            <a:off x="379063" y="554151"/>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703679"/>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562696"/>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5019043" y="2746519"/>
            <a:ext cx="3200400" cy="3580463"/>
          </a:xfrm>
        </p:spPr>
        <p:txBody>
          <a:bodyPr anchor="t">
            <a:noAutofit/>
          </a:bodyPr>
          <a:lstStyle/>
          <a:p>
            <a:pPr marL="0" indent="0" algn="ctr">
              <a:buNone/>
            </a:pPr>
            <a:r>
              <a:rPr lang="en-US" sz="2400" b="1" dirty="0">
                <a:solidFill>
                  <a:srgbClr val="629DD1">
                    <a:alpha val="80000"/>
                  </a:srgbClr>
                </a:solidFill>
              </a:rPr>
              <a:t>Instructional Designer, TRU Open Learning</a:t>
            </a:r>
          </a:p>
          <a:p>
            <a:pPr marL="0" indent="0" algn="ctr">
              <a:buNone/>
            </a:pPr>
            <a:endParaRPr lang="en-US" sz="2400" b="1" dirty="0">
              <a:solidFill>
                <a:srgbClr val="629DD1">
                  <a:alpha val="80000"/>
                </a:srgbClr>
              </a:solidFill>
            </a:endParaRPr>
          </a:p>
          <a:p>
            <a:pPr marL="0" indent="0" algn="ctr">
              <a:buNone/>
            </a:pPr>
            <a:r>
              <a:rPr lang="en-US" sz="2400" dirty="0">
                <a:solidFill>
                  <a:srgbClr val="629DD1">
                    <a:alpha val="80000"/>
                  </a:srgbClr>
                </a:solidFill>
              </a:rPr>
              <a:t>Marie helps instructors integrate open practices into course design to foster equitable, student-centered learning.</a:t>
            </a:r>
          </a:p>
        </p:txBody>
      </p:sp>
      <p:sp>
        <p:nvSpPr>
          <p:cNvPr id="5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5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86825" y="873333"/>
            <a:ext cx="4024530" cy="1853441"/>
          </a:xfrm>
        </p:spPr>
        <p:txBody>
          <a:bodyPr anchor="b">
            <a:normAutofit/>
          </a:bodyPr>
          <a:lstStyle/>
          <a:p>
            <a:pPr>
              <a:lnSpc>
                <a:spcPct val="90000"/>
              </a:lnSpc>
            </a:pPr>
            <a:r>
              <a:rPr lang="en-US" sz="4500" b="1" dirty="0">
                <a:solidFill>
                  <a:srgbClr val="3F689F"/>
                </a:solidFill>
              </a:rPr>
              <a:t>Jamie Drozda </a:t>
            </a:r>
            <a:r>
              <a:rPr lang="en-US" sz="5400" dirty="0"/>
              <a:t>– Panelist</a:t>
            </a:r>
          </a:p>
        </p:txBody>
      </p:sp>
      <p:sp>
        <p:nvSpPr>
          <p:cNvPr id="4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06" y="554152"/>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4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087" y="837005"/>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4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059561" y="1100998"/>
            <a:ext cx="118158"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3C8A073E-8579-D6E7-3946-E0C39E5F89A9}"/>
              </a:ext>
            </a:extLst>
          </p:cNvPr>
          <p:cNvPicPr>
            <a:picLocks noChangeAspect="1"/>
          </p:cNvPicPr>
          <p:nvPr/>
        </p:nvPicPr>
        <p:blipFill>
          <a:blip r:embed="rId3"/>
          <a:srcRect l="3211" r="3211"/>
          <a:stretch/>
        </p:blipFill>
        <p:spPr>
          <a:xfrm>
            <a:off x="632645" y="866434"/>
            <a:ext cx="3951078" cy="52681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ontent Placeholder 2"/>
          <p:cNvSpPr>
            <a:spLocks noGrp="1"/>
          </p:cNvSpPr>
          <p:nvPr>
            <p:ph idx="1"/>
          </p:nvPr>
        </p:nvSpPr>
        <p:spPr>
          <a:xfrm>
            <a:off x="4717082" y="3026099"/>
            <a:ext cx="3564016" cy="2809114"/>
          </a:xfrm>
        </p:spPr>
        <p:txBody>
          <a:bodyPr anchor="t">
            <a:noAutofit/>
          </a:bodyPr>
          <a:lstStyle/>
          <a:p>
            <a:pPr marL="0" indent="0" algn="ctr">
              <a:buNone/>
            </a:pPr>
            <a:r>
              <a:rPr lang="en-US" sz="2400" b="1" dirty="0">
                <a:solidFill>
                  <a:srgbClr val="629DD1">
                    <a:alpha val="80000"/>
                  </a:srgbClr>
                </a:solidFill>
              </a:rPr>
              <a:t>Educational Technologist, LT &amp; I group, TRU</a:t>
            </a:r>
          </a:p>
          <a:p>
            <a:pPr marL="0" indent="0" algn="ctr">
              <a:buNone/>
            </a:pPr>
            <a:endParaRPr lang="en-US" sz="2400" dirty="0">
              <a:solidFill>
                <a:srgbClr val="629DD1">
                  <a:alpha val="80000"/>
                </a:srgbClr>
              </a:solidFill>
            </a:endParaRPr>
          </a:p>
          <a:p>
            <a:pPr marL="0" indent="0" algn="ctr">
              <a:buNone/>
            </a:pPr>
            <a:r>
              <a:rPr lang="en-US" sz="2400" dirty="0">
                <a:solidFill>
                  <a:srgbClr val="629DD1">
                    <a:alpha val="80000"/>
                  </a:srgbClr>
                </a:solidFill>
              </a:rPr>
              <a:t>Jamie connects pedagogy and technology through accessible digital tools that support open learning environments (Moodle, Pressbooks, etc.).</a:t>
            </a:r>
          </a:p>
        </p:txBody>
      </p:sp>
      <p:cxnSp>
        <p:nvCxnSpPr>
          <p:cNvPr id="4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628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33856" y="875193"/>
            <a:ext cx="4576785" cy="1644599"/>
          </a:xfrm>
        </p:spPr>
        <p:txBody>
          <a:bodyPr anchor="b">
            <a:noAutofit/>
          </a:bodyPr>
          <a:lstStyle/>
          <a:p>
            <a:pPr>
              <a:lnSpc>
                <a:spcPct val="90000"/>
              </a:lnSpc>
            </a:pPr>
            <a:r>
              <a:rPr lang="en-US" sz="4500" b="1" dirty="0">
                <a:solidFill>
                  <a:srgbClr val="3F689F"/>
                </a:solidFill>
              </a:rPr>
              <a:t>Natasha Ramroop Singh</a:t>
            </a:r>
            <a:br>
              <a:rPr lang="en-US" sz="4500" b="1" dirty="0">
                <a:solidFill>
                  <a:srgbClr val="3F689F"/>
                </a:solidFill>
              </a:rPr>
            </a:br>
            <a:r>
              <a:rPr lang="en-US" sz="4000" dirty="0"/>
              <a:t>Panelist</a:t>
            </a:r>
          </a:p>
        </p:txBody>
      </p:sp>
      <p:sp>
        <p:nvSpPr>
          <p:cNvPr id="27" name="Oval 2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554152"/>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her arms crossed&#10;&#10;AI-generated content may be incorrect.">
            <a:extLst>
              <a:ext uri="{FF2B5EF4-FFF2-40B4-BE49-F238E27FC236}">
                <a16:creationId xmlns:a16="http://schemas.microsoft.com/office/drawing/2014/main" id="{05AC4BC0-D9EE-6E4E-AFC0-CC36E1E2942A}"/>
              </a:ext>
            </a:extLst>
          </p:cNvPr>
          <p:cNvPicPr>
            <a:picLocks noChangeAspect="1"/>
          </p:cNvPicPr>
          <p:nvPr/>
        </p:nvPicPr>
        <p:blipFill>
          <a:blip r:embed="rId3"/>
          <a:srcRect l="4063" r="2184" b="-3"/>
          <a:stretch/>
        </p:blipFill>
        <p:spPr>
          <a:xfrm>
            <a:off x="379063" y="554151"/>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703679"/>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562696"/>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4572000" y="2519793"/>
            <a:ext cx="3898531" cy="4097588"/>
          </a:xfrm>
        </p:spPr>
        <p:txBody>
          <a:bodyPr anchor="t">
            <a:noAutofit/>
          </a:bodyPr>
          <a:lstStyle/>
          <a:p>
            <a:pPr marL="0" indent="0" algn="ctr">
              <a:lnSpc>
                <a:spcPct val="90000"/>
              </a:lnSpc>
              <a:buNone/>
            </a:pPr>
            <a:r>
              <a:rPr lang="en-US" sz="2400" b="1" dirty="0">
                <a:solidFill>
                  <a:srgbClr val="629DD1">
                    <a:alpha val="80000"/>
                  </a:srgbClr>
                </a:solidFill>
              </a:rPr>
              <a:t>Faculty, Biological Sciences, TRU</a:t>
            </a:r>
          </a:p>
          <a:p>
            <a:pPr marL="0" indent="0" algn="ctr">
              <a:lnSpc>
                <a:spcPct val="90000"/>
              </a:lnSpc>
              <a:buNone/>
            </a:pPr>
            <a:endParaRPr lang="en-US" sz="2400" b="1" dirty="0">
              <a:solidFill>
                <a:srgbClr val="629DD1">
                  <a:alpha val="80000"/>
                </a:srgbClr>
              </a:solidFill>
            </a:endParaRPr>
          </a:p>
          <a:p>
            <a:pPr marL="0" indent="0" algn="ctr">
              <a:lnSpc>
                <a:spcPct val="90000"/>
              </a:lnSpc>
              <a:buNone/>
            </a:pPr>
            <a:r>
              <a:rPr lang="en-US" sz="2400" dirty="0">
                <a:solidFill>
                  <a:srgbClr val="629DD1">
                    <a:alpha val="80000"/>
                  </a:srgbClr>
                </a:solidFill>
              </a:rPr>
              <a:t>In addition to teaching several courses at TRU, Natasha developed several OER textbooks and learning resources and is currently leading several new open projects in collaboration with TRU Open Press. </a:t>
            </a:r>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CFC3AD2-4DD9-FE6A-9074-3EE96CB2F6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5">
            <a:extLst>
              <a:ext uri="{FF2B5EF4-FFF2-40B4-BE49-F238E27FC236}">
                <a16:creationId xmlns:a16="http://schemas.microsoft.com/office/drawing/2014/main" id="{733BC4BF-C5BA-1A71-A8E6-F940A99B532E}"/>
              </a:ext>
            </a:extLst>
          </p:cNvPr>
          <p:cNvPicPr>
            <a:picLocks noChangeAspect="1"/>
          </p:cNvPicPr>
          <p:nvPr/>
        </p:nvPicPr>
        <p:blipFill>
          <a:blip r:embed="rId3"/>
          <a:stretch>
            <a:fillRect/>
          </a:stretch>
        </p:blipFill>
        <p:spPr>
          <a:xfrm rot="1008372">
            <a:off x="4685408" y="267034"/>
            <a:ext cx="4752996" cy="6675120"/>
          </a:xfrm>
          <a:prstGeom prst="rect">
            <a:avLst/>
          </a:prstGeom>
        </p:spPr>
      </p:pic>
      <p:pic>
        <p:nvPicPr>
          <p:cNvPr id="9" name="Picture 3">
            <a:extLst>
              <a:ext uri="{FF2B5EF4-FFF2-40B4-BE49-F238E27FC236}">
                <a16:creationId xmlns:a16="http://schemas.microsoft.com/office/drawing/2014/main" id="{4E72D44F-CABD-5069-F061-A7FCB1C12617}"/>
              </a:ext>
            </a:extLst>
          </p:cNvPr>
          <p:cNvPicPr>
            <a:picLocks noChangeAspect="1"/>
          </p:cNvPicPr>
          <p:nvPr/>
        </p:nvPicPr>
        <p:blipFill>
          <a:blip r:embed="rId4"/>
          <a:stretch>
            <a:fillRect/>
          </a:stretch>
        </p:blipFill>
        <p:spPr>
          <a:xfrm rot="424038">
            <a:off x="17045" y="91438"/>
            <a:ext cx="4752994" cy="6675120"/>
          </a:xfrm>
          <a:prstGeom prst="rect">
            <a:avLst/>
          </a:prstGeom>
        </p:spPr>
      </p:pic>
      <p:pic>
        <p:nvPicPr>
          <p:cNvPr id="8" name="Picture 4">
            <a:extLst>
              <a:ext uri="{FF2B5EF4-FFF2-40B4-BE49-F238E27FC236}">
                <a16:creationId xmlns:a16="http://schemas.microsoft.com/office/drawing/2014/main" id="{BC9FE42E-5390-52BB-0BEC-D21984111611}"/>
              </a:ext>
            </a:extLst>
          </p:cNvPr>
          <p:cNvPicPr>
            <a:picLocks noChangeAspect="1"/>
          </p:cNvPicPr>
          <p:nvPr/>
        </p:nvPicPr>
        <p:blipFill>
          <a:blip r:embed="rId5"/>
          <a:stretch>
            <a:fillRect/>
          </a:stretch>
        </p:blipFill>
        <p:spPr>
          <a:xfrm rot="-817986">
            <a:off x="2417525" y="91439"/>
            <a:ext cx="4752994" cy="6675120"/>
          </a:xfrm>
          <a:prstGeom prst="rect">
            <a:avLst/>
          </a:prstGeom>
        </p:spPr>
      </p:pic>
    </p:spTree>
    <p:extLst>
      <p:ext uri="{BB962C8B-B14F-4D97-AF65-F5344CB8AC3E}">
        <p14:creationId xmlns:p14="http://schemas.microsoft.com/office/powerpoint/2010/main" val="375403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5A22066-67FE-9171-80EC-616C148810B6}"/>
              </a:ext>
            </a:extLst>
          </p:cNvPr>
          <p:cNvSpPr/>
          <p:nvPr/>
        </p:nvSpPr>
        <p:spPr>
          <a:xfrm>
            <a:off x="138782" y="1040572"/>
            <a:ext cx="8866435" cy="4776855"/>
          </a:xfrm>
          <a:custGeom>
            <a:avLst/>
            <a:gdLst/>
            <a:ahLst/>
            <a:cxnLst/>
            <a:rect l="l" t="t" r="r" b="b"/>
            <a:pathLst>
              <a:path w="13845265" h="7375958">
                <a:moveTo>
                  <a:pt x="0" y="0"/>
                </a:moveTo>
                <a:lnTo>
                  <a:pt x="13845265" y="0"/>
                </a:lnTo>
                <a:lnTo>
                  <a:pt x="13845265" y="7375958"/>
                </a:lnTo>
                <a:lnTo>
                  <a:pt x="0" y="7375958"/>
                </a:lnTo>
                <a:lnTo>
                  <a:pt x="0" y="0"/>
                </a:lnTo>
                <a:close/>
              </a:path>
            </a:pathLst>
          </a:custGeom>
          <a:blipFill>
            <a:blip r:embed="rId3"/>
            <a:stretch>
              <a:fillRect r="-19717"/>
            </a:stretch>
          </a:blipFill>
        </p:spPr>
        <p:txBody>
          <a:bodyPr/>
          <a:lstStyle/>
          <a:p>
            <a:endParaRPr lang="en-US"/>
          </a:p>
        </p:txBody>
      </p:sp>
    </p:spTree>
    <p:extLst>
      <p:ext uri="{BB962C8B-B14F-4D97-AF65-F5344CB8AC3E}">
        <p14:creationId xmlns:p14="http://schemas.microsoft.com/office/powerpoint/2010/main" val="4496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media"/>
            <a:extLst>
              <a:ext uri="{FF2B5EF4-FFF2-40B4-BE49-F238E27FC236}">
                <a16:creationId xmlns:a16="http://schemas.microsoft.com/office/drawing/2014/main" id="{DD2E6948-F6D3-AD87-B7CD-18891D8631A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837009"/>
            <a:ext cx="9215967" cy="5183981"/>
          </a:xfrm>
          <a:prstGeom prst="rect">
            <a:avLst/>
          </a:prstGeom>
        </p:spPr>
      </p:pic>
    </p:spTree>
    <p:extLst>
      <p:ext uri="{BB962C8B-B14F-4D97-AF65-F5344CB8AC3E}">
        <p14:creationId xmlns:p14="http://schemas.microsoft.com/office/powerpoint/2010/main" val="3800916109"/>
      </p:ext>
    </p:extLst>
  </p:cSld>
  <p:clrMapOvr>
    <a:masterClrMapping/>
  </p:clrMapOvr>
  <p:timing>
    <p:tnLst>
      <p:par>
        <p:cTn id="1" dur="indefinite" restart="never" nodeType="tmRoot">
          <p:childTnLst>
            <p:video>
              <p:cMediaNode vol="0">
                <p:cTn id="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4620</TotalTime>
  <Words>969</Words>
  <Application>Microsoft Office PowerPoint</Application>
  <PresentationFormat>On-screen Show (4:3)</PresentationFormat>
  <Paragraphs>82</Paragraphs>
  <Slides>16</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Calibri</vt:lpstr>
      <vt:lpstr>MV Boli</vt:lpstr>
      <vt:lpstr>Roboto</vt:lpstr>
      <vt:lpstr>YAFcfhdOoGk 0</vt:lpstr>
      <vt:lpstr>Office Theme</vt:lpstr>
      <vt:lpstr>From Practice to Possibility Faculty Voices on Open Education</vt:lpstr>
      <vt:lpstr>EXPLORE</vt:lpstr>
      <vt:lpstr>BRENDA SMITH Moderator</vt:lpstr>
      <vt:lpstr>Marie Bartlett Panelist</vt:lpstr>
      <vt:lpstr>Jamie Drozda – Panelist</vt:lpstr>
      <vt:lpstr>Natasha Ramroop Singh Panelist</vt:lpstr>
      <vt:lpstr>PowerPoint Presentation</vt:lpstr>
      <vt:lpstr>PowerPoint Presentation</vt:lpstr>
      <vt:lpstr>PowerPoint Presentation</vt:lpstr>
      <vt:lpstr>PowerPoint Presentation</vt:lpstr>
      <vt:lpstr>PowerPoint Presentation</vt:lpstr>
      <vt:lpstr>Peter Tsigaris – Panelist</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Dani Collins</dc:creator>
  <cp:keywords/>
  <dc:description>generated using python-pptx</dc:description>
  <cp:lastModifiedBy>Dani Collins</cp:lastModifiedBy>
  <cp:revision>6</cp:revision>
  <dcterms:created xsi:type="dcterms:W3CDTF">2013-01-27T09:14:16Z</dcterms:created>
  <dcterms:modified xsi:type="dcterms:W3CDTF">2025-05-08T23:54:33Z</dcterms:modified>
  <cp:category/>
</cp:coreProperties>
</file>