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1.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2.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webextensions/webextension3.xml" ContentType="application/vnd.ms-office.webextensio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4.xml" ContentType="application/vnd.ms-office.webextens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webextensions/webextension5.xml" ContentType="application/vnd.ms-office.webextension+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8" r:id="rId5"/>
    <p:sldId id="285" r:id="rId6"/>
    <p:sldId id="270" r:id="rId7"/>
    <p:sldId id="265" r:id="rId8"/>
    <p:sldId id="271" r:id="rId9"/>
    <p:sldId id="266" r:id="rId10"/>
    <p:sldId id="286" r:id="rId11"/>
    <p:sldId id="295" r:id="rId12"/>
    <p:sldId id="289" r:id="rId13"/>
    <p:sldId id="288" r:id="rId14"/>
    <p:sldId id="290" r:id="rId15"/>
    <p:sldId id="267" r:id="rId16"/>
    <p:sldId id="297" r:id="rId17"/>
    <p:sldId id="292" r:id="rId18"/>
    <p:sldId id="298" r:id="rId19"/>
    <p:sldId id="296" r:id="rId20"/>
    <p:sldId id="300" r:id="rId21"/>
    <p:sldId id="301" r:id="rId22"/>
    <p:sldId id="302" r:id="rId23"/>
    <p:sldId id="293" r:id="rId24"/>
    <p:sldId id="294" r:id="rId25"/>
    <p:sldId id="303" r:id="rId26"/>
    <p:sldId id="304" r:id="rId27"/>
    <p:sldId id="287" r:id="rId28"/>
    <p:sldId id="268" r:id="rId29"/>
    <p:sldId id="277" r:id="rId30"/>
    <p:sldId id="299" r:id="rId31"/>
    <p:sldId id="291"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1D1"/>
    <a:srgbClr val="9AB7C1"/>
    <a:srgbClr val="00B0B9"/>
    <a:srgbClr val="BE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73464" autoAdjust="0"/>
  </p:normalViewPr>
  <p:slideViewPr>
    <p:cSldViewPr snapToObjects="1">
      <p:cViewPr>
        <p:scale>
          <a:sx n="50" d="100"/>
          <a:sy n="50" d="100"/>
        </p:scale>
        <p:origin x="1862" y="197"/>
      </p:cViewPr>
      <p:guideLst/>
    </p:cSldViewPr>
  </p:slid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60" d="100"/>
          <a:sy n="160" d="100"/>
        </p:scale>
        <p:origin x="558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hyperlink" Target="https://files.eric.ed.gov/fulltext/EJ1165496.pdf" TargetMode="External"/><Relationship Id="rId2" Type="http://schemas.openxmlformats.org/officeDocument/2006/relationships/hyperlink" Target="https://torontocaribbean.com/book-battle-ontario-university-students-struggling-with-textbook-costs/" TargetMode="External"/><Relationship Id="rId1" Type="http://schemas.openxmlformats.org/officeDocument/2006/relationships/hyperlink" Target="https://files.eric.ed.gov/fulltext/EJ1146242.pdf" TargetMode="External"/><Relationship Id="rId5" Type="http://schemas.openxmlformats.org/officeDocument/2006/relationships/hyperlink" Target="https://www.flaticon.com/free-icon/genomics_2547787?term=genome&amp;related_id=2547787" TargetMode="External"/><Relationship Id="rId4" Type="http://schemas.openxmlformats.org/officeDocument/2006/relationships/hyperlink" Target="https://pirg.org/media-center/survey-shows-students-opting-out-of-buying-high-cost-textbooks/"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files.eric.ed.gov/fulltext/EJ1165496.pdf" TargetMode="External"/><Relationship Id="rId2" Type="http://schemas.openxmlformats.org/officeDocument/2006/relationships/hyperlink" Target="https://torontocaribbean.com/book-battle-ontario-university-students-struggling-with-textbook-costs/" TargetMode="External"/><Relationship Id="rId1" Type="http://schemas.openxmlformats.org/officeDocument/2006/relationships/hyperlink" Target="https://files.eric.ed.gov/fulltext/EJ1146242.pdf" TargetMode="External"/><Relationship Id="rId5" Type="http://schemas.openxmlformats.org/officeDocument/2006/relationships/hyperlink" Target="https://www.flaticon.com/free-icon/genomics_2547787?term=genome&amp;related_id=2547787" TargetMode="External"/><Relationship Id="rId4" Type="http://schemas.openxmlformats.org/officeDocument/2006/relationships/hyperlink" Target="https://pirg.org/media-center/survey-shows-students-opting-out-of-buying-high-cost-textbooks/"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4E058-6E9D-4E24-9344-8309AA0E04E0}"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17E8EE8F-2666-4A73-9001-14CBCD910B5E}">
      <dgm:prSet custT="1"/>
      <dgm:spPr/>
      <dgm:t>
        <a:bodyPr/>
        <a:lstStyle/>
        <a:p>
          <a:r>
            <a:rPr lang="en-US" sz="1600" i="1" dirty="0" err="1"/>
            <a:t>Jhangiani</a:t>
          </a:r>
          <a:r>
            <a:rPr lang="en-US" sz="1600" i="1" dirty="0"/>
            <a:t>, R., &amp; </a:t>
          </a:r>
          <a:r>
            <a:rPr lang="en-US" sz="1600" i="1" dirty="0" err="1"/>
            <a:t>Jhangiani</a:t>
          </a:r>
          <a:r>
            <a:rPr lang="en-US" sz="1600" i="1" dirty="0"/>
            <a:t>, S. (2017). Investigating the perceptions, use, and impact of open textbooks: A survey of post-secondary students in British Columbia. International Review of Research in Open and Distributed Learning, 18(4), 172–192. </a:t>
          </a:r>
          <a:r>
            <a:rPr lang="en-US" sz="1600" i="1" dirty="0">
              <a:hlinkClick xmlns:r="http://schemas.openxmlformats.org/officeDocument/2006/relationships" r:id="rId1"/>
            </a:rPr>
            <a:t>https://files.eric.ed.gov/fulltext/EJ1146242.pdf</a:t>
          </a:r>
          <a:r>
            <a:rPr lang="en-US" sz="1600" i="1" dirty="0"/>
            <a:t> </a:t>
          </a:r>
          <a:endParaRPr lang="en-CA" sz="1600" i="1" dirty="0"/>
        </a:p>
        <a:p>
          <a:endParaRPr lang="en-US" sz="1600" i="1" dirty="0"/>
        </a:p>
        <a:p>
          <a:r>
            <a:rPr lang="en-US" sz="1600" i="1" dirty="0"/>
            <a:t>Smith, S. (2024, September 17). Book battle: Ontario university students struggling with textbook costs. Toronto Caribbean Newspaper. </a:t>
          </a:r>
          <a:r>
            <a:rPr lang="en-US" sz="1600" i="1" dirty="0">
              <a:hlinkClick xmlns:r="http://schemas.openxmlformats.org/officeDocument/2006/relationships" r:id="rId2"/>
            </a:rPr>
            <a:t>https://torontocaribbean.com/book-battle-ontario-university-students-struggling-with-textbook-costs/</a:t>
          </a:r>
          <a:endParaRPr lang="en-US" sz="1600" i="1" dirty="0"/>
        </a:p>
        <a:p>
          <a:endParaRPr lang="en-US" sz="1600" i="1" dirty="0"/>
        </a:p>
        <a:p>
          <a:r>
            <a:rPr lang="en-US" sz="1600" i="1" dirty="0"/>
            <a:t>Stein, S., Hart, S., Keaney, P., &amp; White, R. (2017). Student views on the cost of and access to textbooks: An investigation at University of Otago (New Zealand). Open Praxis, 9(4), 403–419. </a:t>
          </a:r>
          <a:r>
            <a:rPr lang="en-US" sz="1600" i="1" dirty="0">
              <a:hlinkClick xmlns:r="http://schemas.openxmlformats.org/officeDocument/2006/relationships" r:id="rId3"/>
            </a:rPr>
            <a:t>https://files.eric.ed.gov/fulltext/EJ1165496.pdf</a:t>
          </a:r>
          <a:r>
            <a:rPr lang="en-US" sz="1600" i="1" dirty="0"/>
            <a:t> </a:t>
          </a:r>
        </a:p>
      </dgm:t>
    </dgm:pt>
    <dgm:pt modelId="{A4961A97-F6D8-4C9F-AB1F-84B5E988A889}" type="parTrans" cxnId="{5EA8DEA9-CF18-4CE6-AA06-C201D05C55EF}">
      <dgm:prSet/>
      <dgm:spPr/>
      <dgm:t>
        <a:bodyPr/>
        <a:lstStyle/>
        <a:p>
          <a:endParaRPr lang="en-US"/>
        </a:p>
      </dgm:t>
    </dgm:pt>
    <dgm:pt modelId="{31C09353-D972-401D-B1B0-4CE614B9CB2A}" type="sibTrans" cxnId="{5EA8DEA9-CF18-4CE6-AA06-C201D05C55EF}">
      <dgm:prSet/>
      <dgm:spPr/>
      <dgm:t>
        <a:bodyPr/>
        <a:lstStyle/>
        <a:p>
          <a:endParaRPr lang="en-US"/>
        </a:p>
      </dgm:t>
    </dgm:pt>
    <dgm:pt modelId="{01966C6B-A4A5-43BE-888A-DD028F7000D3}">
      <dgm:prSet custT="1"/>
      <dgm:spPr/>
      <dgm:t>
        <a:bodyPr/>
        <a:lstStyle/>
        <a:p>
          <a:pPr marL="0" lvl="0" indent="0" algn="l" defTabSz="800100">
            <a:lnSpc>
              <a:spcPct val="90000"/>
            </a:lnSpc>
            <a:spcBef>
              <a:spcPct val="0"/>
            </a:spcBef>
            <a:spcAft>
              <a:spcPct val="35000"/>
            </a:spcAft>
            <a:buNone/>
          </a:pPr>
          <a:r>
            <a:rPr lang="en-US" sz="1600" b="0" i="0" kern="1200" dirty="0">
              <a:solidFill>
                <a:srgbClr val="000000">
                  <a:hueOff val="0"/>
                  <a:satOff val="0"/>
                  <a:lumOff val="0"/>
                  <a:alphaOff val="0"/>
                </a:srgbClr>
              </a:solidFill>
              <a:latin typeface="Arial" panose="020B0604020202020204"/>
              <a:ea typeface="+mn-ea"/>
              <a:cs typeface="+mn-cs"/>
            </a:rPr>
            <a:t>U.S. PIRG Education Fund. (2014, January 27). Survey shows students opting out of buying high-cost textbooks. PIRG. </a:t>
          </a:r>
          <a:r>
            <a:rPr lang="en-US" sz="1600" b="0" i="0" kern="1200" dirty="0">
              <a:solidFill>
                <a:srgbClr val="000000">
                  <a:hueOff val="0"/>
                  <a:satOff val="0"/>
                  <a:lumOff val="0"/>
                  <a:alphaOff val="0"/>
                </a:srgbClr>
              </a:solidFill>
              <a:latin typeface="Arial" panose="020B0604020202020204"/>
              <a:ea typeface="+mn-ea"/>
              <a:cs typeface="+mn-cs"/>
              <a:hlinkClick xmlns:r="http://schemas.openxmlformats.org/officeDocument/2006/relationships" r:id="rId4"/>
            </a:rPr>
            <a:t>https://pirg.org/media-center/survey-shows-students-opting-out-of-buying-high-cost-textbooks/</a:t>
          </a:r>
          <a:r>
            <a:rPr lang="en-US" sz="1600" b="0" i="0" kern="1200" dirty="0">
              <a:solidFill>
                <a:srgbClr val="000000">
                  <a:hueOff val="0"/>
                  <a:satOff val="0"/>
                  <a:lumOff val="0"/>
                  <a:alphaOff val="0"/>
                </a:srgbClr>
              </a:solidFill>
              <a:latin typeface="Arial" panose="020B0604020202020204"/>
              <a:ea typeface="+mn-ea"/>
              <a:cs typeface="+mn-cs"/>
            </a:rPr>
            <a:t> </a:t>
          </a:r>
        </a:p>
        <a:p>
          <a:pPr marL="0" lvl="0" indent="0" algn="l" defTabSz="800100">
            <a:lnSpc>
              <a:spcPct val="90000"/>
            </a:lnSpc>
            <a:spcBef>
              <a:spcPct val="0"/>
            </a:spcBef>
            <a:spcAft>
              <a:spcPct val="35000"/>
            </a:spcAft>
            <a:buNone/>
          </a:pPr>
          <a:r>
            <a:rPr lang="en-CA" sz="1600" b="0" i="0" kern="1200" dirty="0">
              <a:solidFill>
                <a:srgbClr val="000000">
                  <a:hueOff val="0"/>
                  <a:satOff val="0"/>
                  <a:lumOff val="0"/>
                  <a:alphaOff val="0"/>
                </a:srgbClr>
              </a:solidFill>
              <a:latin typeface="Arial" panose="020B0604020202020204"/>
              <a:ea typeface="+mn-ea"/>
              <a:cs typeface="+mn-cs"/>
            </a:rPr>
            <a:t>https://leadershipethics.pressbooks.tru.ca/chapter/indigenous-leadership-ethics/</a:t>
          </a:r>
          <a:endParaRPr lang="en-US" sz="1600" b="0" i="0" kern="1200" dirty="0">
            <a:solidFill>
              <a:srgbClr val="000000">
                <a:hueOff val="0"/>
                <a:satOff val="0"/>
                <a:lumOff val="0"/>
                <a:alphaOff val="0"/>
              </a:srgbClr>
            </a:solidFill>
            <a:latin typeface="Arial" panose="020B0604020202020204"/>
            <a:ea typeface="+mn-ea"/>
            <a:cs typeface="+mn-cs"/>
          </a:endParaRPr>
        </a:p>
        <a:p>
          <a:pPr marL="0" lvl="0" indent="0" algn="l" defTabSz="800100">
            <a:lnSpc>
              <a:spcPct val="90000"/>
            </a:lnSpc>
            <a:spcBef>
              <a:spcPct val="0"/>
            </a:spcBef>
            <a:spcAft>
              <a:spcPct val="35000"/>
            </a:spcAft>
            <a:buNone/>
          </a:pPr>
          <a:endParaRPr lang="en-CA" sz="1600" b="0" i="0" kern="1200" dirty="0">
            <a:solidFill>
              <a:srgbClr val="000000">
                <a:hueOff val="0"/>
                <a:satOff val="0"/>
                <a:lumOff val="0"/>
                <a:alphaOff val="0"/>
              </a:srgbClr>
            </a:solidFill>
            <a:latin typeface="Arial" panose="020B0604020202020204"/>
            <a:ea typeface="+mn-ea"/>
            <a:cs typeface="+mn-cs"/>
          </a:endParaRPr>
        </a:p>
        <a:p>
          <a:pPr marL="0" lvl="0" indent="0" algn="l" defTabSz="800100">
            <a:lnSpc>
              <a:spcPct val="90000"/>
            </a:lnSpc>
            <a:spcBef>
              <a:spcPct val="0"/>
            </a:spcBef>
            <a:spcAft>
              <a:spcPct val="35000"/>
            </a:spcAft>
            <a:buNone/>
          </a:pPr>
          <a:r>
            <a:rPr lang="en-CA" sz="1600" b="0" i="0" kern="1200" dirty="0">
              <a:solidFill>
                <a:srgbClr val="000000">
                  <a:hueOff val="0"/>
                  <a:satOff val="0"/>
                  <a:lumOff val="0"/>
                  <a:alphaOff val="0"/>
                </a:srgbClr>
              </a:solidFill>
              <a:latin typeface="Arial" panose="020B0604020202020204"/>
              <a:ea typeface="+mn-ea"/>
              <a:cs typeface="+mn-cs"/>
            </a:rPr>
            <a:t>Images: </a:t>
          </a:r>
        </a:p>
        <a:p>
          <a:pPr marL="0" lvl="0" indent="0" algn="l" defTabSz="800100">
            <a:lnSpc>
              <a:spcPct val="90000"/>
            </a:lnSpc>
            <a:spcBef>
              <a:spcPct val="0"/>
            </a:spcBef>
            <a:spcAft>
              <a:spcPct val="35000"/>
            </a:spcAft>
            <a:buNone/>
          </a:pPr>
          <a:r>
            <a:rPr lang="en-US" sz="1600" kern="1200" dirty="0">
              <a:hlinkClick xmlns:r="http://schemas.openxmlformats.org/officeDocument/2006/relationships" r:id="rId5"/>
            </a:rPr>
            <a:t>Genome Icons &amp; Symbols</a:t>
          </a:r>
          <a:r>
            <a:rPr lang="en-CA" sz="1600" b="0" i="0" kern="1200" dirty="0">
              <a:solidFill>
                <a:srgbClr val="000000">
                  <a:hueOff val="0"/>
                  <a:satOff val="0"/>
                  <a:lumOff val="0"/>
                  <a:alphaOff val="0"/>
                </a:srgbClr>
              </a:solidFill>
              <a:latin typeface="Arial" panose="020B0604020202020204"/>
              <a:ea typeface="+mn-ea"/>
              <a:cs typeface="+mn-cs"/>
            </a:rPr>
            <a:t> </a:t>
          </a:r>
          <a:endParaRPr lang="en-US" sz="1600" b="0" i="0" kern="1200" dirty="0">
            <a:solidFill>
              <a:srgbClr val="000000">
                <a:hueOff val="0"/>
                <a:satOff val="0"/>
                <a:lumOff val="0"/>
                <a:alphaOff val="0"/>
              </a:srgbClr>
            </a:solidFill>
            <a:latin typeface="Arial" panose="020B0604020202020204"/>
            <a:ea typeface="+mn-ea"/>
            <a:cs typeface="+mn-cs"/>
          </a:endParaRPr>
        </a:p>
      </dgm:t>
    </dgm:pt>
    <dgm:pt modelId="{6369A0D2-423C-4F97-997B-236262C8CD04}" type="parTrans" cxnId="{55FA0DA1-41F5-4268-A6C7-17809BBBDA79}">
      <dgm:prSet/>
      <dgm:spPr/>
      <dgm:t>
        <a:bodyPr/>
        <a:lstStyle/>
        <a:p>
          <a:endParaRPr lang="en-US"/>
        </a:p>
      </dgm:t>
    </dgm:pt>
    <dgm:pt modelId="{F4310079-897F-43BD-AFB5-C06E2AEC4AFD}" type="sibTrans" cxnId="{55FA0DA1-41F5-4268-A6C7-17809BBBDA79}">
      <dgm:prSet/>
      <dgm:spPr/>
      <dgm:t>
        <a:bodyPr/>
        <a:lstStyle/>
        <a:p>
          <a:endParaRPr lang="en-US"/>
        </a:p>
      </dgm:t>
    </dgm:pt>
    <dgm:pt modelId="{A93C8237-BA82-49FB-AB78-1B74C72D658E}" type="pres">
      <dgm:prSet presAssocID="{76C4E058-6E9D-4E24-9344-8309AA0E04E0}" presName="vert0" presStyleCnt="0">
        <dgm:presLayoutVars>
          <dgm:dir/>
          <dgm:animOne val="branch"/>
          <dgm:animLvl val="lvl"/>
        </dgm:presLayoutVars>
      </dgm:prSet>
      <dgm:spPr/>
    </dgm:pt>
    <dgm:pt modelId="{A8371ED1-B59F-4206-8FAA-06701E4219E3}" type="pres">
      <dgm:prSet presAssocID="{17E8EE8F-2666-4A73-9001-14CBCD910B5E}" presName="thickLine" presStyleLbl="alignNode1" presStyleIdx="0" presStyleCnt="2"/>
      <dgm:spPr/>
    </dgm:pt>
    <dgm:pt modelId="{93F89819-0AC7-4A26-87E4-1C75927AD661}" type="pres">
      <dgm:prSet presAssocID="{17E8EE8F-2666-4A73-9001-14CBCD910B5E}" presName="horz1" presStyleCnt="0"/>
      <dgm:spPr/>
    </dgm:pt>
    <dgm:pt modelId="{BDD4F708-3966-45C7-AC7F-CD4378188D2C}" type="pres">
      <dgm:prSet presAssocID="{17E8EE8F-2666-4A73-9001-14CBCD910B5E}" presName="tx1" presStyleLbl="revTx" presStyleIdx="0" presStyleCnt="2" custScaleY="144479"/>
      <dgm:spPr/>
    </dgm:pt>
    <dgm:pt modelId="{DC4B038A-5B60-4060-9A6F-05A2E8E545A4}" type="pres">
      <dgm:prSet presAssocID="{17E8EE8F-2666-4A73-9001-14CBCD910B5E}" presName="vert1" presStyleCnt="0"/>
      <dgm:spPr/>
    </dgm:pt>
    <dgm:pt modelId="{9545481E-EC5E-4CDD-8B9E-95FC543FCC65}" type="pres">
      <dgm:prSet presAssocID="{01966C6B-A4A5-43BE-888A-DD028F7000D3}" presName="thickLine" presStyleLbl="alignNode1" presStyleIdx="1" presStyleCnt="2"/>
      <dgm:spPr/>
    </dgm:pt>
    <dgm:pt modelId="{0199EBF4-9AC8-4F35-97AC-8B8047F71843}" type="pres">
      <dgm:prSet presAssocID="{01966C6B-A4A5-43BE-888A-DD028F7000D3}" presName="horz1" presStyleCnt="0"/>
      <dgm:spPr/>
    </dgm:pt>
    <dgm:pt modelId="{5C458C04-1C5C-48A5-9524-305A18B65BCF}" type="pres">
      <dgm:prSet presAssocID="{01966C6B-A4A5-43BE-888A-DD028F7000D3}" presName="tx1" presStyleLbl="revTx" presStyleIdx="1" presStyleCnt="2"/>
      <dgm:spPr/>
    </dgm:pt>
    <dgm:pt modelId="{9C7B27CE-7F62-4C93-8541-B63E26577A14}" type="pres">
      <dgm:prSet presAssocID="{01966C6B-A4A5-43BE-888A-DD028F7000D3}" presName="vert1" presStyleCnt="0"/>
      <dgm:spPr/>
    </dgm:pt>
  </dgm:ptLst>
  <dgm:cxnLst>
    <dgm:cxn modelId="{1B956D2F-B002-4F75-98CD-3C669B0093E6}" type="presOf" srcId="{76C4E058-6E9D-4E24-9344-8309AA0E04E0}" destId="{A93C8237-BA82-49FB-AB78-1B74C72D658E}" srcOrd="0" destOrd="0" presId="urn:microsoft.com/office/officeart/2008/layout/LinedList"/>
    <dgm:cxn modelId="{A3B9C73F-0BBF-4142-AE44-299D23278697}" type="presOf" srcId="{17E8EE8F-2666-4A73-9001-14CBCD910B5E}" destId="{BDD4F708-3966-45C7-AC7F-CD4378188D2C}" srcOrd="0" destOrd="0" presId="urn:microsoft.com/office/officeart/2008/layout/LinedList"/>
    <dgm:cxn modelId="{F016DB51-6A62-411B-9FC0-071B04CDDF47}" type="presOf" srcId="{01966C6B-A4A5-43BE-888A-DD028F7000D3}" destId="{5C458C04-1C5C-48A5-9524-305A18B65BCF}" srcOrd="0" destOrd="0" presId="urn:microsoft.com/office/officeart/2008/layout/LinedList"/>
    <dgm:cxn modelId="{55FA0DA1-41F5-4268-A6C7-17809BBBDA79}" srcId="{76C4E058-6E9D-4E24-9344-8309AA0E04E0}" destId="{01966C6B-A4A5-43BE-888A-DD028F7000D3}" srcOrd="1" destOrd="0" parTransId="{6369A0D2-423C-4F97-997B-236262C8CD04}" sibTransId="{F4310079-897F-43BD-AFB5-C06E2AEC4AFD}"/>
    <dgm:cxn modelId="{5EA8DEA9-CF18-4CE6-AA06-C201D05C55EF}" srcId="{76C4E058-6E9D-4E24-9344-8309AA0E04E0}" destId="{17E8EE8F-2666-4A73-9001-14CBCD910B5E}" srcOrd="0" destOrd="0" parTransId="{A4961A97-F6D8-4C9F-AB1F-84B5E988A889}" sibTransId="{31C09353-D972-401D-B1B0-4CE614B9CB2A}"/>
    <dgm:cxn modelId="{CCFA9270-A087-4191-818F-0E3FDAC35901}" type="presParOf" srcId="{A93C8237-BA82-49FB-AB78-1B74C72D658E}" destId="{A8371ED1-B59F-4206-8FAA-06701E4219E3}" srcOrd="0" destOrd="0" presId="urn:microsoft.com/office/officeart/2008/layout/LinedList"/>
    <dgm:cxn modelId="{23ADEBB1-D5C9-4CF4-90E7-873B93517901}" type="presParOf" srcId="{A93C8237-BA82-49FB-AB78-1B74C72D658E}" destId="{93F89819-0AC7-4A26-87E4-1C75927AD661}" srcOrd="1" destOrd="0" presId="urn:microsoft.com/office/officeart/2008/layout/LinedList"/>
    <dgm:cxn modelId="{E8B91D3A-0109-4200-8A28-58926411E1C1}" type="presParOf" srcId="{93F89819-0AC7-4A26-87E4-1C75927AD661}" destId="{BDD4F708-3966-45C7-AC7F-CD4378188D2C}" srcOrd="0" destOrd="0" presId="urn:microsoft.com/office/officeart/2008/layout/LinedList"/>
    <dgm:cxn modelId="{D023B02C-225E-4C66-B6E2-7300E7263698}" type="presParOf" srcId="{93F89819-0AC7-4A26-87E4-1C75927AD661}" destId="{DC4B038A-5B60-4060-9A6F-05A2E8E545A4}" srcOrd="1" destOrd="0" presId="urn:microsoft.com/office/officeart/2008/layout/LinedList"/>
    <dgm:cxn modelId="{1CF4D8A8-D05C-46FE-AB64-1A897EF4D665}" type="presParOf" srcId="{A93C8237-BA82-49FB-AB78-1B74C72D658E}" destId="{9545481E-EC5E-4CDD-8B9E-95FC543FCC65}" srcOrd="2" destOrd="0" presId="urn:microsoft.com/office/officeart/2008/layout/LinedList"/>
    <dgm:cxn modelId="{910F3D61-3EE9-446D-9D16-B4BD3C3E32B2}" type="presParOf" srcId="{A93C8237-BA82-49FB-AB78-1B74C72D658E}" destId="{0199EBF4-9AC8-4F35-97AC-8B8047F71843}" srcOrd="3" destOrd="0" presId="urn:microsoft.com/office/officeart/2008/layout/LinedList"/>
    <dgm:cxn modelId="{EEFBE6E5-5507-4AD1-A1FF-15030CFB1828}" type="presParOf" srcId="{0199EBF4-9AC8-4F35-97AC-8B8047F71843}" destId="{5C458C04-1C5C-48A5-9524-305A18B65BCF}" srcOrd="0" destOrd="0" presId="urn:microsoft.com/office/officeart/2008/layout/LinedList"/>
    <dgm:cxn modelId="{D18DF8AC-4025-4F76-A380-7DA424428C71}" type="presParOf" srcId="{0199EBF4-9AC8-4F35-97AC-8B8047F71843}" destId="{9C7B27CE-7F62-4C93-8541-B63E26577A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71ED1-B59F-4206-8FAA-06701E4219E3}">
      <dsp:nvSpPr>
        <dsp:cNvPr id="0" name=""/>
        <dsp:cNvSpPr/>
      </dsp:nvSpPr>
      <dsp:spPr>
        <a:xfrm>
          <a:off x="0" y="2015"/>
          <a:ext cx="1008176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D4F708-3966-45C7-AC7F-CD4378188D2C}">
      <dsp:nvSpPr>
        <dsp:cNvPr id="0" name=""/>
        <dsp:cNvSpPr/>
      </dsp:nvSpPr>
      <dsp:spPr>
        <a:xfrm>
          <a:off x="0" y="2015"/>
          <a:ext cx="10071914" cy="284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dirty="0" err="1"/>
            <a:t>Jhangiani</a:t>
          </a:r>
          <a:r>
            <a:rPr lang="en-US" sz="1600" i="1" kern="1200" dirty="0"/>
            <a:t>, R., &amp; </a:t>
          </a:r>
          <a:r>
            <a:rPr lang="en-US" sz="1600" i="1" kern="1200" dirty="0" err="1"/>
            <a:t>Jhangiani</a:t>
          </a:r>
          <a:r>
            <a:rPr lang="en-US" sz="1600" i="1" kern="1200" dirty="0"/>
            <a:t>, S. (2017). Investigating the perceptions, use, and impact of open textbooks: A survey of post-secondary students in British Columbia. International Review of Research in Open and Distributed Learning, 18(4), 172–192. </a:t>
          </a:r>
          <a:r>
            <a:rPr lang="en-US" sz="1600" i="1" kern="1200" dirty="0">
              <a:hlinkClick xmlns:r="http://schemas.openxmlformats.org/officeDocument/2006/relationships" r:id="rId1"/>
            </a:rPr>
            <a:t>https://files.eric.ed.gov/fulltext/EJ1146242.pdf</a:t>
          </a:r>
          <a:r>
            <a:rPr lang="en-US" sz="1600" i="1" kern="1200" dirty="0"/>
            <a:t> </a:t>
          </a:r>
          <a:endParaRPr lang="en-CA" sz="1600" i="1" kern="1200" dirty="0"/>
        </a:p>
        <a:p>
          <a:pPr marL="0" lvl="0" indent="0" algn="l" defTabSz="711200">
            <a:lnSpc>
              <a:spcPct val="90000"/>
            </a:lnSpc>
            <a:spcBef>
              <a:spcPct val="0"/>
            </a:spcBef>
            <a:spcAft>
              <a:spcPct val="35000"/>
            </a:spcAft>
            <a:buNone/>
          </a:pPr>
          <a:endParaRPr lang="en-US" sz="1600" i="1" kern="1200" dirty="0"/>
        </a:p>
        <a:p>
          <a:pPr marL="0" lvl="0" indent="0" algn="l" defTabSz="711200">
            <a:lnSpc>
              <a:spcPct val="90000"/>
            </a:lnSpc>
            <a:spcBef>
              <a:spcPct val="0"/>
            </a:spcBef>
            <a:spcAft>
              <a:spcPct val="35000"/>
            </a:spcAft>
            <a:buNone/>
          </a:pPr>
          <a:r>
            <a:rPr lang="en-US" sz="1600" i="1" kern="1200" dirty="0"/>
            <a:t>Smith, S. (2024, September 17). Book battle: Ontario university students struggling with textbook costs. Toronto Caribbean Newspaper. </a:t>
          </a:r>
          <a:r>
            <a:rPr lang="en-US" sz="1600" i="1" kern="1200" dirty="0">
              <a:hlinkClick xmlns:r="http://schemas.openxmlformats.org/officeDocument/2006/relationships" r:id="rId2"/>
            </a:rPr>
            <a:t>https://torontocaribbean.com/book-battle-ontario-university-students-struggling-with-textbook-costs/</a:t>
          </a:r>
          <a:endParaRPr lang="en-US" sz="1600" i="1" kern="1200" dirty="0"/>
        </a:p>
        <a:p>
          <a:pPr marL="0" lvl="0" indent="0" algn="l" defTabSz="711200">
            <a:lnSpc>
              <a:spcPct val="90000"/>
            </a:lnSpc>
            <a:spcBef>
              <a:spcPct val="0"/>
            </a:spcBef>
            <a:spcAft>
              <a:spcPct val="35000"/>
            </a:spcAft>
            <a:buNone/>
          </a:pPr>
          <a:endParaRPr lang="en-US" sz="1600" i="1" kern="1200" dirty="0"/>
        </a:p>
        <a:p>
          <a:pPr marL="0" lvl="0" indent="0" algn="l" defTabSz="711200">
            <a:lnSpc>
              <a:spcPct val="90000"/>
            </a:lnSpc>
            <a:spcBef>
              <a:spcPct val="0"/>
            </a:spcBef>
            <a:spcAft>
              <a:spcPct val="35000"/>
            </a:spcAft>
            <a:buNone/>
          </a:pPr>
          <a:r>
            <a:rPr lang="en-US" sz="1600" i="1" kern="1200" dirty="0"/>
            <a:t>Stein, S., Hart, S., Keaney, P., &amp; White, R. (2017). Student views on the cost of and access to textbooks: An investigation at University of Otago (New Zealand). Open Praxis, 9(4), 403–419. </a:t>
          </a:r>
          <a:r>
            <a:rPr lang="en-US" sz="1600" i="1" kern="1200" dirty="0">
              <a:hlinkClick xmlns:r="http://schemas.openxmlformats.org/officeDocument/2006/relationships" r:id="rId3"/>
            </a:rPr>
            <a:t>https://files.eric.ed.gov/fulltext/EJ1165496.pdf</a:t>
          </a:r>
          <a:r>
            <a:rPr lang="en-US" sz="1600" i="1" kern="1200" dirty="0"/>
            <a:t> </a:t>
          </a:r>
        </a:p>
      </dsp:txBody>
      <dsp:txXfrm>
        <a:off x="0" y="2015"/>
        <a:ext cx="10071914" cy="2848768"/>
      </dsp:txXfrm>
    </dsp:sp>
    <dsp:sp modelId="{9545481E-EC5E-4CDD-8B9E-95FC543FCC65}">
      <dsp:nvSpPr>
        <dsp:cNvPr id="0" name=""/>
        <dsp:cNvSpPr/>
      </dsp:nvSpPr>
      <dsp:spPr>
        <a:xfrm>
          <a:off x="0" y="2850783"/>
          <a:ext cx="1008176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58C04-1C5C-48A5-9524-305A18B65BCF}">
      <dsp:nvSpPr>
        <dsp:cNvPr id="0" name=""/>
        <dsp:cNvSpPr/>
      </dsp:nvSpPr>
      <dsp:spPr>
        <a:xfrm>
          <a:off x="0" y="2850783"/>
          <a:ext cx="10081760" cy="197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US" sz="1600" b="0" i="0" kern="1200" dirty="0">
              <a:solidFill>
                <a:srgbClr val="000000">
                  <a:hueOff val="0"/>
                  <a:satOff val="0"/>
                  <a:lumOff val="0"/>
                  <a:alphaOff val="0"/>
                </a:srgbClr>
              </a:solidFill>
              <a:latin typeface="Arial" panose="020B0604020202020204"/>
              <a:ea typeface="+mn-ea"/>
              <a:cs typeface="+mn-cs"/>
            </a:rPr>
            <a:t>U.S. PIRG Education Fund. (2014, January 27). Survey shows students opting out of buying high-cost textbooks. PIRG. </a:t>
          </a:r>
          <a:r>
            <a:rPr lang="en-US" sz="1600" b="0" i="0" kern="1200" dirty="0">
              <a:solidFill>
                <a:srgbClr val="000000">
                  <a:hueOff val="0"/>
                  <a:satOff val="0"/>
                  <a:lumOff val="0"/>
                  <a:alphaOff val="0"/>
                </a:srgbClr>
              </a:solidFill>
              <a:latin typeface="Arial" panose="020B0604020202020204"/>
              <a:ea typeface="+mn-ea"/>
              <a:cs typeface="+mn-cs"/>
              <a:hlinkClick xmlns:r="http://schemas.openxmlformats.org/officeDocument/2006/relationships" r:id="rId4"/>
            </a:rPr>
            <a:t>https://pirg.org/media-center/survey-shows-students-opting-out-of-buying-high-cost-textbooks/</a:t>
          </a:r>
          <a:r>
            <a:rPr lang="en-US" sz="1600" b="0" i="0" kern="1200" dirty="0">
              <a:solidFill>
                <a:srgbClr val="000000">
                  <a:hueOff val="0"/>
                  <a:satOff val="0"/>
                  <a:lumOff val="0"/>
                  <a:alphaOff val="0"/>
                </a:srgbClr>
              </a:solidFill>
              <a:latin typeface="Arial" panose="020B0604020202020204"/>
              <a:ea typeface="+mn-ea"/>
              <a:cs typeface="+mn-cs"/>
            </a:rPr>
            <a:t> </a:t>
          </a:r>
        </a:p>
        <a:p>
          <a:pPr marL="0" lvl="0" indent="0" algn="l" defTabSz="800100">
            <a:lnSpc>
              <a:spcPct val="90000"/>
            </a:lnSpc>
            <a:spcBef>
              <a:spcPct val="0"/>
            </a:spcBef>
            <a:spcAft>
              <a:spcPct val="35000"/>
            </a:spcAft>
            <a:buNone/>
          </a:pPr>
          <a:r>
            <a:rPr lang="en-CA" sz="1600" b="0" i="0" kern="1200" dirty="0">
              <a:solidFill>
                <a:srgbClr val="000000">
                  <a:hueOff val="0"/>
                  <a:satOff val="0"/>
                  <a:lumOff val="0"/>
                  <a:alphaOff val="0"/>
                </a:srgbClr>
              </a:solidFill>
              <a:latin typeface="Arial" panose="020B0604020202020204"/>
              <a:ea typeface="+mn-ea"/>
              <a:cs typeface="+mn-cs"/>
            </a:rPr>
            <a:t>https://leadershipethics.pressbooks.tru.ca/chapter/indigenous-leadership-ethics/</a:t>
          </a:r>
          <a:endParaRPr lang="en-US" sz="1600" b="0" i="0" kern="1200" dirty="0">
            <a:solidFill>
              <a:srgbClr val="000000">
                <a:hueOff val="0"/>
                <a:satOff val="0"/>
                <a:lumOff val="0"/>
                <a:alphaOff val="0"/>
              </a:srgbClr>
            </a:solidFill>
            <a:latin typeface="Arial" panose="020B0604020202020204"/>
            <a:ea typeface="+mn-ea"/>
            <a:cs typeface="+mn-cs"/>
          </a:endParaRPr>
        </a:p>
        <a:p>
          <a:pPr marL="0" lvl="0" indent="0" algn="l" defTabSz="800100">
            <a:lnSpc>
              <a:spcPct val="90000"/>
            </a:lnSpc>
            <a:spcBef>
              <a:spcPct val="0"/>
            </a:spcBef>
            <a:spcAft>
              <a:spcPct val="35000"/>
            </a:spcAft>
            <a:buNone/>
          </a:pPr>
          <a:endParaRPr lang="en-CA" sz="1600" b="0" i="0" kern="1200" dirty="0">
            <a:solidFill>
              <a:srgbClr val="000000">
                <a:hueOff val="0"/>
                <a:satOff val="0"/>
                <a:lumOff val="0"/>
                <a:alphaOff val="0"/>
              </a:srgbClr>
            </a:solidFill>
            <a:latin typeface="Arial" panose="020B0604020202020204"/>
            <a:ea typeface="+mn-ea"/>
            <a:cs typeface="+mn-cs"/>
          </a:endParaRPr>
        </a:p>
        <a:p>
          <a:pPr marL="0" lvl="0" indent="0" algn="l" defTabSz="800100">
            <a:lnSpc>
              <a:spcPct val="90000"/>
            </a:lnSpc>
            <a:spcBef>
              <a:spcPct val="0"/>
            </a:spcBef>
            <a:spcAft>
              <a:spcPct val="35000"/>
            </a:spcAft>
            <a:buNone/>
          </a:pPr>
          <a:r>
            <a:rPr lang="en-CA" sz="1600" b="0" i="0" kern="1200" dirty="0">
              <a:solidFill>
                <a:srgbClr val="000000">
                  <a:hueOff val="0"/>
                  <a:satOff val="0"/>
                  <a:lumOff val="0"/>
                  <a:alphaOff val="0"/>
                </a:srgbClr>
              </a:solidFill>
              <a:latin typeface="Arial" panose="020B0604020202020204"/>
              <a:ea typeface="+mn-ea"/>
              <a:cs typeface="+mn-cs"/>
            </a:rPr>
            <a:t>Images: </a:t>
          </a:r>
        </a:p>
        <a:p>
          <a:pPr marL="0" lvl="0" indent="0" algn="l" defTabSz="800100">
            <a:lnSpc>
              <a:spcPct val="90000"/>
            </a:lnSpc>
            <a:spcBef>
              <a:spcPct val="0"/>
            </a:spcBef>
            <a:spcAft>
              <a:spcPct val="35000"/>
            </a:spcAft>
            <a:buNone/>
          </a:pPr>
          <a:r>
            <a:rPr lang="en-US" sz="1600" kern="1200" dirty="0">
              <a:hlinkClick xmlns:r="http://schemas.openxmlformats.org/officeDocument/2006/relationships" r:id="rId5"/>
            </a:rPr>
            <a:t>Genome Icons &amp; Symbols</a:t>
          </a:r>
          <a:r>
            <a:rPr lang="en-CA" sz="1600" b="0" i="0" kern="1200" dirty="0">
              <a:solidFill>
                <a:srgbClr val="000000">
                  <a:hueOff val="0"/>
                  <a:satOff val="0"/>
                  <a:lumOff val="0"/>
                  <a:alphaOff val="0"/>
                </a:srgbClr>
              </a:solidFill>
              <a:latin typeface="Arial" panose="020B0604020202020204"/>
              <a:ea typeface="+mn-ea"/>
              <a:cs typeface="+mn-cs"/>
            </a:rPr>
            <a:t> </a:t>
          </a:r>
          <a:endParaRPr lang="en-US" sz="1600" b="0" i="0" kern="1200" dirty="0">
            <a:solidFill>
              <a:srgbClr val="000000">
                <a:hueOff val="0"/>
                <a:satOff val="0"/>
                <a:lumOff val="0"/>
                <a:alphaOff val="0"/>
              </a:srgbClr>
            </a:solidFill>
            <a:latin typeface="Arial" panose="020B0604020202020204"/>
            <a:ea typeface="+mn-ea"/>
            <a:cs typeface="+mn-cs"/>
          </a:endParaRPr>
        </a:p>
      </dsp:txBody>
      <dsp:txXfrm>
        <a:off x="0" y="2850783"/>
        <a:ext cx="10081760" cy="19717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9B6254-3EA0-2E46-8AFC-ABFCA8582D2B}" type="datetimeFigureOut">
              <a:rPr lang="en-US" smtClean="0"/>
              <a:t>2/17/2025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357038-3FA5-1A42-A265-5B26D01F9F88}" type="slidenum">
              <a:rPr lang="en-US" smtClean="0"/>
              <a:t>‹#›</a:t>
            </a:fld>
            <a:endParaRPr lang="en-US"/>
          </a:p>
        </p:txBody>
      </p:sp>
    </p:spTree>
    <p:extLst>
      <p:ext uri="{BB962C8B-B14F-4D97-AF65-F5344CB8AC3E}">
        <p14:creationId xmlns:p14="http://schemas.microsoft.com/office/powerpoint/2010/main" val="208534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8196D-5731-1148-90C8-98FEA88F5265}"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A1ABB-E35C-AB41-91B4-CAD8CE9756C6}" type="slidenum">
              <a:rPr lang="en-US" smtClean="0"/>
              <a:t>‹#›</a:t>
            </a:fld>
            <a:endParaRPr lang="en-US"/>
          </a:p>
        </p:txBody>
      </p:sp>
    </p:spTree>
    <p:extLst>
      <p:ext uri="{BB962C8B-B14F-4D97-AF65-F5344CB8AC3E}">
        <p14:creationId xmlns:p14="http://schemas.microsoft.com/office/powerpoint/2010/main" val="1172518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ublishing.bceln.ca/index.php/future-earth/"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Welcome, everyone!</a:t>
            </a:r>
            <a:endParaRPr lang="en-US" dirty="0"/>
          </a:p>
          <a:p>
            <a:r>
              <a:rPr lang="en-US" dirty="0"/>
              <a:t>Good morning and thank you for joining us today. My name is Dani Collins, and this is the Open Press team. I’ll let everyone introduce themselves briefly before we move on. </a:t>
            </a:r>
          </a:p>
          <a:p>
            <a:r>
              <a:rPr lang="en-US" dirty="0"/>
              <a:t>We’re excited to be here to talk to you about Open Educational Resources, or OERs, and the work being done at TRU Open Press.</a:t>
            </a:r>
          </a:p>
          <a:p>
            <a:r>
              <a:rPr lang="en-US" dirty="0"/>
              <a:t>This session will explore the impact that OERs can have on students, instructors, and institutions. We'll dive into some of the innovative projects we're developing, including resources aimed at improving student success in high-enrollment courses, and we'll discuss how you can get involved in shaping the future of open education.</a:t>
            </a: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1</a:t>
            </a:fld>
            <a:endParaRPr lang="en-US"/>
          </a:p>
        </p:txBody>
      </p:sp>
    </p:spTree>
    <p:extLst>
      <p:ext uri="{BB962C8B-B14F-4D97-AF65-F5344CB8AC3E}">
        <p14:creationId xmlns:p14="http://schemas.microsoft.com/office/powerpoint/2010/main" val="2135783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0DC2-293E-BCC6-C6F1-A01077E02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CE140-045B-A107-0D73-D7DB3724E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680F1-8E22-CD08-3055-60CA6A845F0F}"/>
              </a:ext>
            </a:extLst>
          </p:cNvPr>
          <p:cNvSpPr>
            <a:spLocks noGrp="1"/>
          </p:cNvSpPr>
          <p:nvPr>
            <p:ph type="body" idx="1"/>
          </p:nvPr>
        </p:nvSpPr>
        <p:spPr/>
        <p:txBody>
          <a:bodyPr/>
          <a:lstStyle/>
          <a:p>
            <a:pPr>
              <a:lnSpc>
                <a:spcPct val="107000"/>
              </a:lnSpc>
              <a:spcAft>
                <a:spcPts val="6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 on Students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(2-3 minutes)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Discuss the benefits of OER for students – survey or research data to support?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solidFill>
                  <a:srgbClr val="7030A0"/>
                </a:solidFill>
                <a:effectLst/>
                <a:latin typeface="Aptos" panose="020B0004020202020204" pitchFamily="34" charset="0"/>
                <a:ea typeface="Aptos" panose="020B0004020202020204" pitchFamily="34" charset="0"/>
                <a:cs typeface="Times New Roman" panose="02020603050405020304" pitchFamily="18" charset="0"/>
              </a:rPr>
              <a:t>Visuals: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Testimonials or success stories from students – pull some quotes from impact stories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dirty="0"/>
              <a:t>Open Educational Resources (OER) significantly enhance accessibility by providing students with free, unrestricted access to learning materials anytime, anywhere, and on any device. Unlike traditional textbooks that may have expiration dates, paywalls, or access codes, OER remain available before, during, and after a course, ensuring continuous learning. This flexibility benefits all students, particularly those with financial constraints, those balancing work and studies, and those needing to revisit materials for future learning or professional development.</a:t>
            </a:r>
          </a:p>
          <a:p>
            <a:endParaRPr lang="en-US" dirty="0"/>
          </a:p>
          <a:p>
            <a:r>
              <a:rPr lang="en-US" dirty="0"/>
              <a:t>Beyond availability, OER are designed with accessibility in mind, following </a:t>
            </a:r>
            <a:r>
              <a:rPr lang="en-US" b="1" dirty="0"/>
              <a:t>Web Content Accessibility Guidelines (WCAG)</a:t>
            </a:r>
            <a:r>
              <a:rPr lang="en-US" dirty="0"/>
              <a:t> to support diverse learning needs. Features such as </a:t>
            </a:r>
            <a:r>
              <a:rPr lang="en-US" b="1" dirty="0"/>
              <a:t>alt text for images, screen reader compatibility, appropriate color contrast, and audio options</a:t>
            </a:r>
            <a:r>
              <a:rPr lang="en-US" dirty="0"/>
              <a:t> make content usable for students with disabilities. Additionally, OER incorporate </a:t>
            </a:r>
            <a:r>
              <a:rPr lang="en-US" b="1" dirty="0"/>
              <a:t>videos, simulations, and interactive exercises</a:t>
            </a:r>
            <a:r>
              <a:rPr lang="en-US" dirty="0"/>
              <a:t>, catering to different learning styles. They can also be </a:t>
            </a:r>
            <a:r>
              <a:rPr lang="en-US" b="1" dirty="0"/>
              <a:t>customized to reflect local student needs</a:t>
            </a:r>
            <a:r>
              <a:rPr lang="en-US" dirty="0"/>
              <a:t>, including the integration of Indigenous perspectives, culturally relevant examples, and multilingual support. By removing barriers to access and learning, OER create a more inclusive and equitable educational experience for all.</a:t>
            </a:r>
          </a:p>
          <a:p>
            <a:endParaRPr lang="en-US" dirty="0"/>
          </a:p>
          <a:p>
            <a:r>
              <a:rPr lang="en-US" sz="1200" b="0" dirty="0"/>
              <a:t>This image highlights a critical reflective question designed to engage educators in thoughtful dialogue on ethical practices in educational leadership.</a:t>
            </a:r>
            <a:r>
              <a:rPr lang="en-CA" sz="1200" b="1" i="0" dirty="0">
                <a:solidFill>
                  <a:srgbClr val="000000"/>
                </a:solidFill>
                <a:effectLst/>
                <a:latin typeface="helvetica" panose="020B0604020202020204" pitchFamily="34" charset="0"/>
              </a:rPr>
              <a:t> Taken from a chapter written by Roxane Letterlough (Mixalhíts’a7) and Laura Grizzlypaws</a:t>
            </a:r>
            <a:r>
              <a:rPr lang="en-US" sz="1200" b="0" dirty="0"/>
              <a:t>. </a:t>
            </a:r>
            <a:endParaRPr lang="en-US" dirty="0"/>
          </a:p>
          <a:p>
            <a:endParaRPr lang="en-CA" dirty="0"/>
          </a:p>
        </p:txBody>
      </p:sp>
      <p:sp>
        <p:nvSpPr>
          <p:cNvPr id="4" name="Slide Number Placeholder 3">
            <a:extLst>
              <a:ext uri="{FF2B5EF4-FFF2-40B4-BE49-F238E27FC236}">
                <a16:creationId xmlns:a16="http://schemas.microsoft.com/office/drawing/2014/main" id="{04DDE7F2-1B37-6937-CB93-D27EA0085A83}"/>
              </a:ext>
            </a:extLst>
          </p:cNvPr>
          <p:cNvSpPr>
            <a:spLocks noGrp="1"/>
          </p:cNvSpPr>
          <p:nvPr>
            <p:ph type="sldNum" sz="quarter" idx="5"/>
          </p:nvPr>
        </p:nvSpPr>
        <p:spPr/>
        <p:txBody>
          <a:bodyPr/>
          <a:lstStyle/>
          <a:p>
            <a:fld id="{CC9A1ABB-E35C-AB41-91B4-CAD8CE9756C6}" type="slidenum">
              <a:rPr lang="en-US" smtClean="0"/>
              <a:t>10</a:t>
            </a:fld>
            <a:endParaRPr lang="en-US"/>
          </a:p>
        </p:txBody>
      </p:sp>
    </p:spTree>
    <p:extLst>
      <p:ext uri="{BB962C8B-B14F-4D97-AF65-F5344CB8AC3E}">
        <p14:creationId xmlns:p14="http://schemas.microsoft.com/office/powerpoint/2010/main" val="30321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C1D46-24AB-AA50-BD7C-A29109DBD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0490D-FBBF-062B-633A-CE5F908FE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AF62C-EF70-E6D3-D151-DF70B3FEEFA4}"/>
              </a:ext>
            </a:extLst>
          </p:cNvPr>
          <p:cNvSpPr>
            <a:spLocks noGrp="1"/>
          </p:cNvSpPr>
          <p:nvPr>
            <p:ph type="body" idx="1"/>
          </p:nvPr>
        </p:nvSpPr>
        <p:spPr/>
        <p:txBody>
          <a:bodyPr/>
          <a:lstStyle/>
          <a:p>
            <a:r>
              <a:rPr lang="en-US" sz="2800" dirty="0"/>
              <a:t>OER foster deeper student engagement by allowing learners to interact with course materials in dynamic and participatory ways. Unlike traditional textbooks, OER can incorporate </a:t>
            </a:r>
            <a:r>
              <a:rPr lang="en-US" sz="2800" b="1" dirty="0"/>
              <a:t>interactive simulations, multimedia, and real-world applications</a:t>
            </a:r>
            <a:r>
              <a:rPr lang="en-US" sz="2800" dirty="0"/>
              <a:t>, making learning more engaging and relevant. </a:t>
            </a:r>
          </a:p>
          <a:p>
            <a:r>
              <a:rPr lang="en-US" sz="2800" dirty="0"/>
              <a:t>Because OER are openly licensed, instructors can continuously refine and update content based on student feedback, ensuring materials remain current and responsive to learners’ needs.</a:t>
            </a:r>
          </a:p>
          <a:p>
            <a:endParaRPr lang="en-US" sz="2800" dirty="0"/>
          </a:p>
          <a:p>
            <a:r>
              <a:rPr lang="en-US" sz="2800" dirty="0"/>
              <a:t>Beyond passive consumption, OER empower students as </a:t>
            </a:r>
            <a:r>
              <a:rPr lang="en-US" sz="2800" b="1" dirty="0"/>
              <a:t>co-creators of knowledge</a:t>
            </a:r>
            <a:r>
              <a:rPr lang="en-US" sz="2800" dirty="0"/>
              <a:t>, encouraging collaboration in meaningful ways. When students contribute to OER—by creating case studies, editing content, or developing supplemental resources—they become </a:t>
            </a:r>
            <a:r>
              <a:rPr lang="en-US" sz="2800" b="1" dirty="0"/>
              <a:t>active participants in their education</a:t>
            </a:r>
            <a:r>
              <a:rPr lang="en-US" sz="2800" dirty="0"/>
              <a:t>. This process enhances critical thinking, research skills, and ownership of learning while fostering a deeper connection to the material. Co-creating OER also promotes </a:t>
            </a:r>
            <a:r>
              <a:rPr lang="en-US" sz="2800" b="1" dirty="0"/>
              <a:t>diverse and inclusive perspectives</a:t>
            </a:r>
            <a:r>
              <a:rPr lang="en-US" sz="2800" dirty="0"/>
              <a:t>, ensuring learning materials better reflect the experiences and needs of all students.</a:t>
            </a:r>
          </a:p>
          <a:p>
            <a:endParaRPr lang="en-US" sz="280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"Students are developing video and H5P resources for Organic Chemistry 1 and 2, high-enrollment courses with low completion rates. The project aims to create an open-access library of short videos and formative assessments to supplement in-person lectures, ultimately improving student learning and success in these challenging courses."</a:t>
            </a:r>
            <a:endParaRPr lang="en-CA" sz="1200" dirty="0"/>
          </a:p>
          <a:p>
            <a:endParaRPr lang="en-CA" dirty="0"/>
          </a:p>
        </p:txBody>
      </p:sp>
      <p:sp>
        <p:nvSpPr>
          <p:cNvPr id="4" name="Slide Number Placeholder 3">
            <a:extLst>
              <a:ext uri="{FF2B5EF4-FFF2-40B4-BE49-F238E27FC236}">
                <a16:creationId xmlns:a16="http://schemas.microsoft.com/office/drawing/2014/main" id="{F36C487D-AD4B-1F71-B625-E408A5024A3B}"/>
              </a:ext>
            </a:extLst>
          </p:cNvPr>
          <p:cNvSpPr>
            <a:spLocks noGrp="1"/>
          </p:cNvSpPr>
          <p:nvPr>
            <p:ph type="sldNum" sz="quarter" idx="5"/>
          </p:nvPr>
        </p:nvSpPr>
        <p:spPr/>
        <p:txBody>
          <a:bodyPr/>
          <a:lstStyle/>
          <a:p>
            <a:fld id="{CC9A1ABB-E35C-AB41-91B4-CAD8CE9756C6}" type="slidenum">
              <a:rPr lang="en-US" smtClean="0"/>
              <a:t>11</a:t>
            </a:fld>
            <a:endParaRPr lang="en-US"/>
          </a:p>
        </p:txBody>
      </p:sp>
    </p:spTree>
    <p:extLst>
      <p:ext uri="{BB962C8B-B14F-4D97-AF65-F5344CB8AC3E}">
        <p14:creationId xmlns:p14="http://schemas.microsoft.com/office/powerpoint/2010/main" val="2318270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Adopting and developing Open Educational Resources (OERs) removes financial barriers, ensuring </a:t>
            </a:r>
            <a:r>
              <a:rPr lang="en-US" b="1" dirty="0"/>
              <a:t>all students have immediate, equitable access </a:t>
            </a:r>
            <a:r>
              <a:rPr lang="en-US" dirty="0"/>
              <a:t>to course materials, which </a:t>
            </a:r>
            <a:r>
              <a:rPr lang="en-US" b="1" dirty="0"/>
              <a:t>enhances engagement, retention, and learning outcomes in your courses</a:t>
            </a:r>
            <a:r>
              <a:rPr lang="en-US" dirty="0"/>
              <a:t>. OERs offer </a:t>
            </a:r>
            <a:r>
              <a:rPr lang="en-US" b="1" dirty="0"/>
              <a:t>flexibility, allowing instructors to customize content</a:t>
            </a:r>
            <a:r>
              <a:rPr lang="en-US" dirty="0"/>
              <a:t>, stay current, and align with teaching goals, without relying on costly textbooks or waiting for publishers to update materials.</a:t>
            </a:r>
          </a:p>
          <a:p>
            <a:endParaRPr lang="en-US" dirty="0"/>
          </a:p>
          <a:p>
            <a:r>
              <a:rPr lang="en-US" dirty="0"/>
              <a:t>OERs </a:t>
            </a:r>
            <a:r>
              <a:rPr lang="en-US" b="1" dirty="0"/>
              <a:t>foster pedagogical innovation </a:t>
            </a:r>
            <a:r>
              <a:rPr lang="en-US" dirty="0"/>
              <a:t>by incorporating multimedia and interactive tools, making learning more dynamic. Developing OERs also enhances an instructor's teaching portfolio and scholarly impact, often contributing to tenure and promotion.</a:t>
            </a:r>
          </a:p>
          <a:p>
            <a:endParaRPr lang="en-US" dirty="0"/>
          </a:p>
          <a:p>
            <a:r>
              <a:rPr lang="en-US" b="1" dirty="0"/>
              <a:t>Student Success &amp; Equity: </a:t>
            </a:r>
            <a:r>
              <a:rPr lang="en-US" dirty="0"/>
              <a:t>OERs provide free access to materials, eliminating textbook costs and ensuring all students are engaged and supported.</a:t>
            </a:r>
          </a:p>
          <a:p>
            <a:r>
              <a:rPr lang="en-US" dirty="0"/>
              <a:t>Flexibility &amp; Customization: Instructors can adapt content to meet course objectives and student needs, keeping materials relevant and up-to-date.</a:t>
            </a:r>
          </a:p>
          <a:p>
            <a:r>
              <a:rPr lang="en-US" dirty="0"/>
              <a:t>Pedagogical Innovation: OERs support the integration of new teaching strategies and interactive elements to boost student engagement.</a:t>
            </a:r>
          </a:p>
          <a:p>
            <a:endParaRPr lang="en-US" dirty="0"/>
          </a:p>
          <a:p>
            <a:r>
              <a:rPr lang="en-US" b="1" dirty="0"/>
              <a:t>Scholarly Recognition: </a:t>
            </a:r>
            <a:r>
              <a:rPr lang="en-US" dirty="0"/>
              <a:t>Creating or adapting OERs enhances an instructor's professional growth and academic reputation. OER contributions can support tenure and promotion.</a:t>
            </a:r>
          </a:p>
          <a:p>
            <a:endParaRPr lang="en-US" dirty="0"/>
          </a:p>
          <a:p>
            <a:r>
              <a:rPr lang="en-US" sz="1200" b="0" i="0" dirty="0">
                <a:effectLst/>
                <a:latin typeface="-apple-system"/>
              </a:rPr>
              <a:t>The </a:t>
            </a:r>
            <a:r>
              <a:rPr lang="en-US" sz="1200" b="0" i="0" dirty="0" err="1">
                <a:effectLst/>
                <a:latin typeface="-apple-system"/>
              </a:rPr>
              <a:t>TRUEnviroCollab</a:t>
            </a:r>
            <a:r>
              <a:rPr lang="en-US" sz="1200" b="0" i="0" dirty="0">
                <a:effectLst/>
                <a:latin typeface="-apple-system"/>
              </a:rPr>
              <a:t> is an ISP project showcasing all of the sustainability and ecosystem projects, from a variety of disciplines that are being developed by TRU and its community. There is a visual of a clickable ecosystem with areas for each group to upload content.</a:t>
            </a:r>
            <a:endParaRPr lang="en-CA" sz="1200" dirty="0"/>
          </a:p>
          <a:p>
            <a:endParaRPr lang="en-US" dirty="0"/>
          </a:p>
          <a:p>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12</a:t>
            </a:fld>
            <a:endParaRPr lang="en-US"/>
          </a:p>
        </p:txBody>
      </p:sp>
    </p:spTree>
    <p:extLst>
      <p:ext uri="{BB962C8B-B14F-4D97-AF65-F5344CB8AC3E}">
        <p14:creationId xmlns:p14="http://schemas.microsoft.com/office/powerpoint/2010/main" val="43154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7934-C425-2419-0BD8-DEE774731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6EA94-3E79-220E-CE1C-1D7790BB2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32688-09B1-A769-DCEF-426AC01DC7FD}"/>
              </a:ext>
            </a:extLst>
          </p:cNvPr>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Presentation objectives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Importance of open educational resources (OER) and the impact of TRU Open Press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Poll Question: “</a:t>
            </a:r>
            <a:r>
              <a:rPr lang="en-US" sz="4000" dirty="0"/>
              <a:t>Which type of OER would you find most useful in your teaching or learning?”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(1-2 minutes, allowing time for responses)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4000" b="0" dirty="0">
                <a:solidFill>
                  <a:srgbClr val="000000"/>
                </a:solidFill>
                <a:effectLst/>
                <a:latin typeface="var(--font-family-body)"/>
              </a:rPr>
              <a:t>Digital textbooks</a:t>
            </a:r>
            <a:endParaRPr lang="en-CA" sz="4000" dirty="0">
              <a:solidFill>
                <a:srgbClr val="000000"/>
              </a:solidFill>
              <a:effectLst/>
            </a:endParaRPr>
          </a:p>
          <a:p>
            <a:pPr fontAlgn="base"/>
            <a:r>
              <a:rPr lang="en-CA" sz="4000" b="0" dirty="0">
                <a:solidFill>
                  <a:srgbClr val="000000"/>
                </a:solidFill>
                <a:effectLst/>
                <a:latin typeface="var(--font-family-body)"/>
              </a:rPr>
              <a:t>Interactive modules</a:t>
            </a:r>
            <a:endParaRPr lang="en-CA" sz="4000" dirty="0">
              <a:solidFill>
                <a:srgbClr val="000000"/>
              </a:solidFill>
              <a:effectLst/>
            </a:endParaRPr>
          </a:p>
          <a:p>
            <a:pPr fontAlgn="base"/>
            <a:r>
              <a:rPr lang="en-CA" sz="4000" b="0" dirty="0">
                <a:solidFill>
                  <a:srgbClr val="000000"/>
                </a:solidFill>
                <a:effectLst/>
                <a:latin typeface="var(--font-family-body)"/>
              </a:rPr>
              <a:t>Interactive modules</a:t>
            </a:r>
            <a:endParaRPr lang="en-CA" sz="4000" dirty="0">
              <a:solidFill>
                <a:srgbClr val="000000"/>
              </a:solidFill>
              <a:effectLst/>
            </a:endParaRPr>
          </a:p>
          <a:p>
            <a:pPr fontAlgn="base"/>
            <a:r>
              <a:rPr lang="en-CA" sz="4000" b="0" dirty="0">
                <a:solidFill>
                  <a:srgbClr val="000000"/>
                </a:solidFill>
                <a:effectLst/>
                <a:latin typeface="var(--font-family-body)"/>
              </a:rPr>
              <a:t>Video tutorials</a:t>
            </a:r>
            <a:endParaRPr lang="en-CA" sz="4000" dirty="0">
              <a:solidFill>
                <a:srgbClr val="000000"/>
              </a:solidFill>
              <a:effectLst/>
            </a:endParaRPr>
          </a:p>
          <a:p>
            <a:pPr fontAlgn="base"/>
            <a:r>
              <a:rPr lang="en-CA" sz="4000" b="0" dirty="0">
                <a:solidFill>
                  <a:srgbClr val="000000"/>
                </a:solidFill>
                <a:effectLst/>
                <a:latin typeface="var(--font-family-body)"/>
              </a:rPr>
              <a:t>Practice quizzes</a:t>
            </a:r>
            <a:endParaRPr lang="en-CA" sz="4000" dirty="0">
              <a:solidFill>
                <a:srgbClr val="000000"/>
              </a:solidFill>
              <a:effectLst/>
            </a:endParaRPr>
          </a:p>
          <a:p>
            <a:pPr fontAlgn="base"/>
            <a:r>
              <a:rPr lang="en-CA" sz="4000" b="0" dirty="0">
                <a:solidFill>
                  <a:srgbClr val="000000"/>
                </a:solidFill>
                <a:effectLst/>
                <a:latin typeface="var(--font-family-body)"/>
              </a:rPr>
              <a:t>Other</a:t>
            </a:r>
            <a:endParaRPr lang="en-CA" sz="4000" dirty="0">
              <a:solidFill>
                <a:srgbClr val="000000"/>
              </a:solidFill>
              <a:effectLst/>
            </a:endParaRPr>
          </a:p>
        </p:txBody>
      </p:sp>
      <p:sp>
        <p:nvSpPr>
          <p:cNvPr id="4" name="Slide Number Placeholder 3">
            <a:extLst>
              <a:ext uri="{FF2B5EF4-FFF2-40B4-BE49-F238E27FC236}">
                <a16:creationId xmlns:a16="http://schemas.microsoft.com/office/drawing/2014/main" id="{EED8643F-F148-2234-091C-09E8BB161E68}"/>
              </a:ext>
            </a:extLst>
          </p:cNvPr>
          <p:cNvSpPr>
            <a:spLocks noGrp="1"/>
          </p:cNvSpPr>
          <p:nvPr>
            <p:ph type="sldNum" sz="quarter" idx="5"/>
          </p:nvPr>
        </p:nvSpPr>
        <p:spPr/>
        <p:txBody>
          <a:bodyPr/>
          <a:lstStyle/>
          <a:p>
            <a:fld id="{CC9A1ABB-E35C-AB41-91B4-CAD8CE9756C6}" type="slidenum">
              <a:rPr lang="en-US" smtClean="0"/>
              <a:t>13</a:t>
            </a:fld>
            <a:endParaRPr lang="en-US"/>
          </a:p>
        </p:txBody>
      </p:sp>
    </p:spTree>
    <p:extLst>
      <p:ext uri="{BB962C8B-B14F-4D97-AF65-F5344CB8AC3E}">
        <p14:creationId xmlns:p14="http://schemas.microsoft.com/office/powerpoint/2010/main" val="14735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BB40-2E60-91C4-3473-AAF17645F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E503F-1664-BED4-60DE-B305E7BB2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CE696-EC87-4B43-222C-8ADC8EDF21CB}"/>
              </a:ext>
            </a:extLst>
          </p:cNvPr>
          <p:cNvSpPr>
            <a:spLocks noGrp="1"/>
          </p:cNvSpPr>
          <p:nvPr>
            <p:ph type="body" idx="1"/>
          </p:nvPr>
        </p:nvSpPr>
        <p:spPr/>
        <p:txBody>
          <a:bodyPr/>
          <a:lstStyle/>
          <a:p>
            <a:r>
              <a:rPr lang="en-US" dirty="0"/>
              <a:t>OERs offer a wide range of benefits for institutions, helping them align with their broader goals of accessibility, sustainability, and innovation in education. By supporting OER adoption, institutions can foster an inclusive learning environment, improve student outcomes, and drive long-term cost savings.</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Increased Enrollment &amp; Retention</a:t>
            </a:r>
            <a:r>
              <a:rPr lang="en-US" dirty="0"/>
              <a:t>: By providing free, high-quality resources, institutions can attract and retain students, particularly those facing financial challenges.</a:t>
            </a:r>
          </a:p>
          <a:p>
            <a:pPr>
              <a:buFont typeface="Arial" panose="020B0604020202020204" pitchFamily="34" charset="0"/>
              <a:buChar char="•"/>
            </a:pPr>
            <a:r>
              <a:rPr lang="en-US" b="1" dirty="0"/>
              <a:t>Cost Savings</a:t>
            </a:r>
            <a:r>
              <a:rPr lang="en-US" dirty="0"/>
              <a:t>: OERs reduce the financial burden on students, allowing institutions to potentially attract students, improve retention rates and support a more equitable learning experience.</a:t>
            </a:r>
          </a:p>
          <a:p>
            <a:pPr>
              <a:buFont typeface="Arial" panose="020B0604020202020204" pitchFamily="34" charset="0"/>
              <a:buChar char="•"/>
            </a:pPr>
            <a:r>
              <a:rPr lang="en-US" b="1" dirty="0"/>
              <a:t>Enhanced Reputation</a:t>
            </a:r>
            <a:r>
              <a:rPr lang="en-US" dirty="0"/>
              <a:t>: Adopting and developing OERs demonstrates the institution's commitment to innovation, accessibility, and affordability in education, positioning it as a leader in the open education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Sustainability</a:t>
            </a:r>
            <a:r>
              <a:rPr lang="en-US" dirty="0"/>
              <a:t>: By reducing reliance on traditional textbooks and publisher-driven costs, institutions create more sustainable educational models, reducing the environmental impact of printed materials.</a:t>
            </a:r>
          </a:p>
          <a:p>
            <a:pPr>
              <a:buFont typeface="Arial" panose="020B0604020202020204" pitchFamily="34" charset="0"/>
              <a:buChar char="•"/>
            </a:pPr>
            <a:r>
              <a:rPr lang="en-US" b="1" dirty="0"/>
              <a:t>Collaboration &amp; Community Building</a:t>
            </a:r>
            <a:r>
              <a:rPr lang="en-US" dirty="0"/>
              <a:t>: OERs encourage collaboration among faculty, departments, and institutions, fostering a community of practice focused on improving teaching and learning.</a:t>
            </a:r>
          </a:p>
          <a:p>
            <a:endParaRPr lang="en-US" dirty="0"/>
          </a:p>
        </p:txBody>
      </p:sp>
      <p:sp>
        <p:nvSpPr>
          <p:cNvPr id="4" name="Slide Number Placeholder 3">
            <a:extLst>
              <a:ext uri="{FF2B5EF4-FFF2-40B4-BE49-F238E27FC236}">
                <a16:creationId xmlns:a16="http://schemas.microsoft.com/office/drawing/2014/main" id="{99DE83F1-1EFB-0ADE-BF1C-69B15055F517}"/>
              </a:ext>
            </a:extLst>
          </p:cNvPr>
          <p:cNvSpPr>
            <a:spLocks noGrp="1"/>
          </p:cNvSpPr>
          <p:nvPr>
            <p:ph type="sldNum" sz="quarter" idx="5"/>
          </p:nvPr>
        </p:nvSpPr>
        <p:spPr/>
        <p:txBody>
          <a:bodyPr/>
          <a:lstStyle/>
          <a:p>
            <a:fld id="{CC9A1ABB-E35C-AB41-91B4-CAD8CE9756C6}" type="slidenum">
              <a:rPr lang="en-US" smtClean="0"/>
              <a:t>14</a:t>
            </a:fld>
            <a:endParaRPr lang="en-US"/>
          </a:p>
        </p:txBody>
      </p:sp>
    </p:spTree>
    <p:extLst>
      <p:ext uri="{BB962C8B-B14F-4D97-AF65-F5344CB8AC3E}">
        <p14:creationId xmlns:p14="http://schemas.microsoft.com/office/powerpoint/2010/main" val="3027938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306F3-8DD1-704B-1629-4A094CE46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A8F41-2AC0-9791-7EC6-E69364C34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9495A-F5DE-9241-8970-894746CC025D}"/>
              </a:ext>
            </a:extLst>
          </p:cNvPr>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Presentation objectives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Importance of open educational resources (OER) and the impact of TRU Open Press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Poll Question: “</a:t>
            </a:r>
            <a:r>
              <a:rPr lang="en-US" sz="4000" dirty="0"/>
              <a:t>What do you think is (or would be) the biggest barrier to using or creating OER in your field?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(1-2 minutes, allowing time for responses)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fontAlgn="base"/>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l" fontAlgn="base"/>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4000" b="0" i="0" dirty="0">
                <a:solidFill>
                  <a:srgbClr val="000000"/>
                </a:solidFill>
                <a:effectLst/>
                <a:latin typeface="var(--font-family-body)"/>
              </a:rPr>
              <a:t>Lack of resources</a:t>
            </a:r>
            <a:endParaRPr lang="en-US" sz="4000" b="0" i="0" dirty="0">
              <a:solidFill>
                <a:srgbClr val="000000"/>
              </a:solidFill>
              <a:effectLst/>
              <a:latin typeface="MentiText"/>
            </a:endParaRPr>
          </a:p>
          <a:p>
            <a:pPr algn="l" fontAlgn="base"/>
            <a:r>
              <a:rPr lang="en-US" sz="4000" b="0" i="0" dirty="0">
                <a:solidFill>
                  <a:srgbClr val="000000"/>
                </a:solidFill>
                <a:effectLst/>
                <a:latin typeface="var(--font-family-body)"/>
              </a:rPr>
              <a:t>Time to create/adapt</a:t>
            </a:r>
            <a:endParaRPr lang="en-US" sz="4000" b="0" i="0" dirty="0">
              <a:solidFill>
                <a:srgbClr val="000000"/>
              </a:solidFill>
              <a:effectLst/>
              <a:latin typeface="MentiText"/>
            </a:endParaRPr>
          </a:p>
          <a:p>
            <a:pPr algn="l" fontAlgn="base"/>
            <a:r>
              <a:rPr lang="en-US" sz="4000" b="0" i="0" dirty="0">
                <a:solidFill>
                  <a:srgbClr val="000000"/>
                </a:solidFill>
                <a:effectLst/>
                <a:latin typeface="var(--font-family-body)"/>
              </a:rPr>
              <a:t>Finding quality content</a:t>
            </a:r>
            <a:endParaRPr lang="en-US" sz="4000" b="0" i="0" dirty="0">
              <a:solidFill>
                <a:srgbClr val="000000"/>
              </a:solidFill>
              <a:effectLst/>
              <a:latin typeface="MentiText"/>
            </a:endParaRPr>
          </a:p>
          <a:p>
            <a:pPr algn="l" fontAlgn="base"/>
            <a:r>
              <a:rPr lang="en-US" sz="4000" b="0" i="0" dirty="0">
                <a:solidFill>
                  <a:srgbClr val="000000"/>
                </a:solidFill>
                <a:effectLst/>
                <a:latin typeface="var(--font-family-body)"/>
              </a:rPr>
              <a:t>Finding quality content</a:t>
            </a:r>
            <a:endParaRPr lang="en-US" sz="4000" b="0" i="0" dirty="0">
              <a:solidFill>
                <a:srgbClr val="000000"/>
              </a:solidFill>
              <a:effectLst/>
              <a:latin typeface="MentiText"/>
            </a:endParaRPr>
          </a:p>
          <a:p>
            <a:pPr algn="l" fontAlgn="base"/>
            <a:r>
              <a:rPr lang="en-US" sz="4000" b="0" i="0" dirty="0">
                <a:solidFill>
                  <a:srgbClr val="000000"/>
                </a:solidFill>
                <a:effectLst/>
                <a:latin typeface="var(--font-family-body)"/>
              </a:rPr>
              <a:t>Support and funding</a:t>
            </a:r>
            <a:endParaRPr lang="en-US" sz="4000" b="0" i="0" dirty="0">
              <a:solidFill>
                <a:srgbClr val="000000"/>
              </a:solidFill>
              <a:effectLst/>
              <a:latin typeface="MentiText"/>
            </a:endParaRPr>
          </a:p>
          <a:p>
            <a:endParaRPr lang="en-CA" dirty="0"/>
          </a:p>
        </p:txBody>
      </p:sp>
      <p:sp>
        <p:nvSpPr>
          <p:cNvPr id="4" name="Slide Number Placeholder 3">
            <a:extLst>
              <a:ext uri="{FF2B5EF4-FFF2-40B4-BE49-F238E27FC236}">
                <a16:creationId xmlns:a16="http://schemas.microsoft.com/office/drawing/2014/main" id="{6A2A0FA2-A4D8-A6A0-C782-188D157EE649}"/>
              </a:ext>
            </a:extLst>
          </p:cNvPr>
          <p:cNvSpPr>
            <a:spLocks noGrp="1"/>
          </p:cNvSpPr>
          <p:nvPr>
            <p:ph type="sldNum" sz="quarter" idx="5"/>
          </p:nvPr>
        </p:nvSpPr>
        <p:spPr/>
        <p:txBody>
          <a:bodyPr/>
          <a:lstStyle/>
          <a:p>
            <a:fld id="{CC9A1ABB-E35C-AB41-91B4-CAD8CE9756C6}" type="slidenum">
              <a:rPr lang="en-US" smtClean="0"/>
              <a:t>15</a:t>
            </a:fld>
            <a:endParaRPr lang="en-US"/>
          </a:p>
        </p:txBody>
      </p:sp>
    </p:spTree>
    <p:extLst>
      <p:ext uri="{BB962C8B-B14F-4D97-AF65-F5344CB8AC3E}">
        <p14:creationId xmlns:p14="http://schemas.microsoft.com/office/powerpoint/2010/main" val="4217416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C551-6640-3A11-E24C-0D21C77F6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9C56A-5397-363D-0954-94E136E05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9B40B-26DB-92E6-F36A-F94496F7D88F}"/>
              </a:ext>
            </a:extLst>
          </p:cNvPr>
          <p:cNvSpPr>
            <a:spLocks noGrp="1"/>
          </p:cNvSpPr>
          <p:nvPr>
            <p:ph type="body" idx="1"/>
          </p:nvPr>
        </p:nvSpPr>
        <p:spPr/>
        <p:txBody>
          <a:bodyPr/>
          <a:lstStyle/>
          <a:p>
            <a:pPr marL="457200">
              <a:lnSpc>
                <a:spcPct val="107000"/>
              </a:lnSpc>
              <a:spcAft>
                <a:spcPts val="6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6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Overview of TRU Open Press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projects for 2023-2024</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I’d like to take a moment to highlight the work of Open Press and the projects we’ve been developing.</a:t>
            </a:r>
          </a:p>
          <a:p>
            <a:r>
              <a:rPr lang="en-US" dirty="0"/>
              <a:t>In our first year, we took on over 30 projects, many of which were unfinished initiatives previously funded by the Open Education Working Group (OEWG) and other grants before funding cuts and the pandemic shifted institutional priorities. While assembling our amazing team took some time, we reinvested salary savings to expand our project scope.</a:t>
            </a:r>
          </a:p>
          <a:p>
            <a:endParaRPr lang="en-US" dirty="0"/>
          </a:p>
          <a:p>
            <a:r>
              <a:rPr lang="en-US" dirty="0"/>
              <a:t>We also established the Open Press Advisory Board, bringing together representatives from TRU Faculty, Open Learning Faculty, the TRU Library, the Research Office, LT&amp;I, CELT, the Indigenous Office, Kamloops community members, and TRUSU. With their guidance, we developed our project proposal process, evaluation criteria, and adjudication subcommittee.</a:t>
            </a:r>
          </a:p>
          <a:p>
            <a:endParaRPr lang="en-US" dirty="0"/>
          </a:p>
        </p:txBody>
      </p:sp>
      <p:sp>
        <p:nvSpPr>
          <p:cNvPr id="4" name="Slide Number Placeholder 3">
            <a:extLst>
              <a:ext uri="{FF2B5EF4-FFF2-40B4-BE49-F238E27FC236}">
                <a16:creationId xmlns:a16="http://schemas.microsoft.com/office/drawing/2014/main" id="{93F20BBF-2ECD-E0A8-0196-5A711CC82376}"/>
              </a:ext>
            </a:extLst>
          </p:cNvPr>
          <p:cNvSpPr>
            <a:spLocks noGrp="1"/>
          </p:cNvSpPr>
          <p:nvPr>
            <p:ph type="sldNum" sz="quarter" idx="5"/>
          </p:nvPr>
        </p:nvSpPr>
        <p:spPr/>
        <p:txBody>
          <a:bodyPr/>
          <a:lstStyle/>
          <a:p>
            <a:fld id="{CC9A1ABB-E35C-AB41-91B4-CAD8CE9756C6}" type="slidenum">
              <a:rPr lang="en-US" smtClean="0"/>
              <a:t>16</a:t>
            </a:fld>
            <a:endParaRPr lang="en-US"/>
          </a:p>
        </p:txBody>
      </p:sp>
    </p:spTree>
    <p:extLst>
      <p:ext uri="{BB962C8B-B14F-4D97-AF65-F5344CB8AC3E}">
        <p14:creationId xmlns:p14="http://schemas.microsoft.com/office/powerpoint/2010/main" val="121510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52E00-B8AA-1627-AA13-1544DCDA3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D82AB-57A9-A174-FDB9-A099B3980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C7DE6-21F8-699C-2285-9D8F1233C5E8}"/>
              </a:ext>
            </a:extLst>
          </p:cNvPr>
          <p:cNvSpPr>
            <a:spLocks noGrp="1"/>
          </p:cNvSpPr>
          <p:nvPr>
            <p:ph type="body" idx="1"/>
          </p:nvPr>
        </p:nvSpPr>
        <p:spPr/>
        <p:txBody>
          <a:bodyPr/>
          <a:lstStyle/>
          <a:p>
            <a:pPr marL="457200">
              <a:lnSpc>
                <a:spcPct val="107000"/>
              </a:lnSpc>
              <a:spcAft>
                <a:spcPts val="6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100" dirty="0"/>
              <a:t>By Year 2, we had completed 11 projects and taken on 10 more. Now, 28 of those original projects are finished, covering a diverse range of disciplines, reflecting the broad impact of Open Press at TRU.</a:t>
            </a:r>
          </a:p>
          <a:p>
            <a:endParaRPr lang="en-US" sz="1100" dirty="0"/>
          </a:p>
        </p:txBody>
      </p:sp>
      <p:sp>
        <p:nvSpPr>
          <p:cNvPr id="4" name="Slide Number Placeholder 3">
            <a:extLst>
              <a:ext uri="{FF2B5EF4-FFF2-40B4-BE49-F238E27FC236}">
                <a16:creationId xmlns:a16="http://schemas.microsoft.com/office/drawing/2014/main" id="{6668BC75-4406-7F7A-EB6E-CEA331CF4819}"/>
              </a:ext>
            </a:extLst>
          </p:cNvPr>
          <p:cNvSpPr>
            <a:spLocks noGrp="1"/>
          </p:cNvSpPr>
          <p:nvPr>
            <p:ph type="sldNum" sz="quarter" idx="5"/>
          </p:nvPr>
        </p:nvSpPr>
        <p:spPr/>
        <p:txBody>
          <a:bodyPr/>
          <a:lstStyle/>
          <a:p>
            <a:fld id="{CC9A1ABB-E35C-AB41-91B4-CAD8CE9756C6}" type="slidenum">
              <a:rPr lang="en-US" smtClean="0"/>
              <a:t>17</a:t>
            </a:fld>
            <a:endParaRPr lang="en-US"/>
          </a:p>
        </p:txBody>
      </p:sp>
    </p:spTree>
    <p:extLst>
      <p:ext uri="{BB962C8B-B14F-4D97-AF65-F5344CB8AC3E}">
        <p14:creationId xmlns:p14="http://schemas.microsoft.com/office/powerpoint/2010/main" val="324706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E4D0A-2A51-9D24-0B20-CBD745F26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98FB8-52ED-5507-6D85-C9DB5FFEF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064B7-5886-9967-F501-676D59B655B9}"/>
              </a:ext>
            </a:extLst>
          </p:cNvPr>
          <p:cNvSpPr>
            <a:spLocks noGrp="1"/>
          </p:cNvSpPr>
          <p:nvPr>
            <p:ph type="body" idx="1"/>
          </p:nvPr>
        </p:nvSpPr>
        <p:spPr/>
        <p:txBody>
          <a:bodyPr/>
          <a:lstStyle/>
          <a:p>
            <a:pPr marL="457200">
              <a:lnSpc>
                <a:spcPct val="107000"/>
              </a:lnSpc>
              <a:spcAft>
                <a:spcPts val="6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100" dirty="0"/>
              <a:t>Beyond our adjudicated and Year 1 projects, we also supported other Integrated Strategic Planning (ISP) initiatives, including </a:t>
            </a:r>
            <a:r>
              <a:rPr lang="en-US" sz="1100" dirty="0" err="1"/>
              <a:t>TRUEnviroCollab</a:t>
            </a:r>
            <a:r>
              <a:rPr lang="en-US" sz="1100" dirty="0"/>
              <a:t>, PLAR, the Arts Cohort, Knowledge Makers, and the </a:t>
            </a:r>
            <a:r>
              <a:rPr lang="en-US" sz="1100" dirty="0" err="1"/>
              <a:t>Honours</a:t>
            </a:r>
            <a:r>
              <a:rPr lang="en-US" sz="1100" dirty="0"/>
              <a:t> College. Additionally, we contributed to Open Learning course OERs and smaller projects where possible.</a:t>
            </a:r>
            <a:endParaRPr lang="en-CA" sz="1100" dirty="0"/>
          </a:p>
        </p:txBody>
      </p:sp>
      <p:sp>
        <p:nvSpPr>
          <p:cNvPr id="4" name="Slide Number Placeholder 3">
            <a:extLst>
              <a:ext uri="{FF2B5EF4-FFF2-40B4-BE49-F238E27FC236}">
                <a16:creationId xmlns:a16="http://schemas.microsoft.com/office/drawing/2014/main" id="{0C1F3CFA-AB38-29E2-B3B6-C095E694BDCF}"/>
              </a:ext>
            </a:extLst>
          </p:cNvPr>
          <p:cNvSpPr>
            <a:spLocks noGrp="1"/>
          </p:cNvSpPr>
          <p:nvPr>
            <p:ph type="sldNum" sz="quarter" idx="5"/>
          </p:nvPr>
        </p:nvSpPr>
        <p:spPr/>
        <p:txBody>
          <a:bodyPr/>
          <a:lstStyle/>
          <a:p>
            <a:fld id="{CC9A1ABB-E35C-AB41-91B4-CAD8CE9756C6}" type="slidenum">
              <a:rPr lang="en-US" smtClean="0"/>
              <a:t>18</a:t>
            </a:fld>
            <a:endParaRPr lang="en-US"/>
          </a:p>
        </p:txBody>
      </p:sp>
    </p:spTree>
    <p:extLst>
      <p:ext uri="{BB962C8B-B14F-4D97-AF65-F5344CB8AC3E}">
        <p14:creationId xmlns:p14="http://schemas.microsoft.com/office/powerpoint/2010/main" val="1011292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45A7E-2107-2B9D-91BA-DE64DE330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9D88-5C9A-8481-44D2-76AA535F4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0154A-2648-5A55-CE83-7A0D45918E31}"/>
              </a:ext>
            </a:extLst>
          </p:cNvPr>
          <p:cNvSpPr>
            <a:spLocks noGrp="1"/>
          </p:cNvSpPr>
          <p:nvPr>
            <p:ph type="body" idx="1"/>
          </p:nvPr>
        </p:nvSpPr>
        <p:spPr/>
        <p:txBody>
          <a:bodyPr/>
          <a:lstStyle/>
          <a:p>
            <a:r>
              <a:rPr lang="en-US" sz="2800" dirty="0"/>
              <a:t>A key part of Open Press’s success has been the contributions of students through co-op positions and research assistantships. To date, we’ve hired </a:t>
            </a:r>
            <a:r>
              <a:rPr lang="en-US" sz="2800" b="1" dirty="0"/>
              <a:t>seven co-op students</a:t>
            </a:r>
            <a:r>
              <a:rPr lang="en-US" sz="2800" dirty="0"/>
              <a:t> between December 2024 and March 2025. This includes </a:t>
            </a:r>
            <a:r>
              <a:rPr lang="en-US" sz="2800" b="1" dirty="0"/>
              <a:t>two students</a:t>
            </a:r>
            <a:r>
              <a:rPr lang="en-US" sz="2800" dirty="0"/>
              <a:t> focused on </a:t>
            </a:r>
            <a:r>
              <a:rPr lang="en-US" sz="2800" b="1" dirty="0"/>
              <a:t>copyediting and impact stories</a:t>
            </a:r>
            <a:r>
              <a:rPr lang="en-US" sz="2800" dirty="0"/>
              <a:t> and </a:t>
            </a:r>
            <a:r>
              <a:rPr lang="en-US" sz="2800" b="1" dirty="0"/>
              <a:t>five students</a:t>
            </a:r>
            <a:r>
              <a:rPr lang="en-US" sz="2800" dirty="0"/>
              <a:t> in </a:t>
            </a:r>
            <a:r>
              <a:rPr lang="en-US" sz="2800" b="1" dirty="0"/>
              <a:t>Production (E-Learning Support Technician) roles</a:t>
            </a:r>
            <a:r>
              <a:rPr lang="en-US" sz="2800" dirty="0"/>
              <a:t>. Three of these students have had their contracts extended based on their contributions and enthusiasm.</a:t>
            </a:r>
          </a:p>
          <a:p>
            <a:endParaRPr lang="en-US" sz="2800" dirty="0"/>
          </a:p>
          <a:p>
            <a:r>
              <a:rPr lang="en-US" sz="2800" dirty="0"/>
              <a:t>Beyond co-op students, we’ve also supported </a:t>
            </a:r>
            <a:r>
              <a:rPr lang="en-US" sz="2800" b="1" dirty="0"/>
              <a:t>Research Assistants (RAs)</a:t>
            </a:r>
            <a:r>
              <a:rPr lang="en-US" sz="2800" dirty="0"/>
              <a:t>, providing hands-on experience in open education projects. In </a:t>
            </a:r>
            <a:r>
              <a:rPr lang="en-US" sz="2800" b="1" dirty="0"/>
              <a:t>2023-2024, we employed 10 students</a:t>
            </a:r>
            <a:r>
              <a:rPr lang="en-US" sz="2800" dirty="0"/>
              <a:t>, both undergraduate and graduate, and in </a:t>
            </a:r>
            <a:r>
              <a:rPr lang="en-US" sz="2800" b="1" dirty="0"/>
              <a:t>2024-2025, we have nine RAs</a:t>
            </a:r>
            <a:r>
              <a:rPr lang="en-US" sz="2800" dirty="0"/>
              <a:t> engaged in various research and production roles.</a:t>
            </a:r>
          </a:p>
          <a:p>
            <a:r>
              <a:rPr lang="en-US" sz="2800" dirty="0"/>
              <a:t>By integrating students into our work, Open Press not only advances open education but also provides valuable professional experience, skill development, and research opportunities for TRU students.</a:t>
            </a:r>
          </a:p>
        </p:txBody>
      </p:sp>
      <p:sp>
        <p:nvSpPr>
          <p:cNvPr id="4" name="Slide Number Placeholder 3">
            <a:extLst>
              <a:ext uri="{FF2B5EF4-FFF2-40B4-BE49-F238E27FC236}">
                <a16:creationId xmlns:a16="http://schemas.microsoft.com/office/drawing/2014/main" id="{93C219CA-77A4-0D6E-8AA5-EBA38A799430}"/>
              </a:ext>
            </a:extLst>
          </p:cNvPr>
          <p:cNvSpPr>
            <a:spLocks noGrp="1"/>
          </p:cNvSpPr>
          <p:nvPr>
            <p:ph type="sldNum" sz="quarter" idx="5"/>
          </p:nvPr>
        </p:nvSpPr>
        <p:spPr/>
        <p:txBody>
          <a:bodyPr/>
          <a:lstStyle/>
          <a:p>
            <a:fld id="{CC9A1ABB-E35C-AB41-91B4-CAD8CE9756C6}" type="slidenum">
              <a:rPr lang="en-US" smtClean="0"/>
              <a:t>19</a:t>
            </a:fld>
            <a:endParaRPr lang="en-US"/>
          </a:p>
        </p:txBody>
      </p:sp>
    </p:spTree>
    <p:extLst>
      <p:ext uri="{BB962C8B-B14F-4D97-AF65-F5344CB8AC3E}">
        <p14:creationId xmlns:p14="http://schemas.microsoft.com/office/powerpoint/2010/main" val="296344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acknowledge that we are gathered on the traditional and unceded territory of the </a:t>
            </a:r>
            <a:r>
              <a:rPr lang="en-US" dirty="0" err="1"/>
              <a:t>Tk'emlúps</a:t>
            </a:r>
            <a:r>
              <a:rPr lang="en-US" dirty="0"/>
              <a:t> </a:t>
            </a:r>
            <a:r>
              <a:rPr lang="en-US" dirty="0" err="1"/>
              <a:t>te</a:t>
            </a:r>
            <a:r>
              <a:rPr lang="en-US" dirty="0"/>
              <a:t> </a:t>
            </a:r>
            <a:r>
              <a:rPr lang="en-US" dirty="0" err="1"/>
              <a:t>Secwépemc</a:t>
            </a:r>
            <a:r>
              <a:rPr lang="en-US" dirty="0"/>
              <a:t>. We honor their deep connection to this land, and we are grateful for the opportunity to work and learn here.</a:t>
            </a:r>
          </a:p>
          <a:p>
            <a:r>
              <a:rPr lang="en-US" dirty="0"/>
              <a:t>As we explore Open Educational Resources today and the OER projects that we’ve been developing, it’s important to reflect on how this work aligns with the values of Indigenous peoples—values of exploration, sharing knowledge, community, collaboration, and accessibility. Like Indigenous worldviews, I feel that OERs and the work that we do emphasize the collective sharing and nurturing of wisdom, fostering greater inclusivity and respect in education for all.</a:t>
            </a:r>
          </a:p>
          <a:p>
            <a:r>
              <a:rPr lang="en-US" dirty="0"/>
              <a:t>Thank you for being part of this meaningful work today.</a:t>
            </a:r>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2</a:t>
            </a:fld>
            <a:endParaRPr lang="en-US"/>
          </a:p>
        </p:txBody>
      </p:sp>
    </p:spTree>
    <p:extLst>
      <p:ext uri="{BB962C8B-B14F-4D97-AF65-F5344CB8AC3E}">
        <p14:creationId xmlns:p14="http://schemas.microsoft.com/office/powerpoint/2010/main" val="1042741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2B65"/>
                </a:solidFill>
                <a:effectLst/>
                <a:latin typeface="-apple-system"/>
              </a:rPr>
              <a:t>The </a:t>
            </a:r>
            <a:r>
              <a:rPr lang="en-US" b="1" i="0" dirty="0">
                <a:solidFill>
                  <a:srgbClr val="372B65"/>
                </a:solidFill>
                <a:effectLst/>
                <a:latin typeface="-apple-system"/>
              </a:rPr>
              <a:t>Linkage project</a:t>
            </a:r>
            <a:r>
              <a:rPr lang="en-US" b="0" i="0" dirty="0">
                <a:solidFill>
                  <a:srgbClr val="372B65"/>
                </a:solidFill>
                <a:effectLst/>
                <a:latin typeface="-apple-system"/>
              </a:rPr>
              <a:t>: </a:t>
            </a:r>
            <a:r>
              <a:rPr lang="en-US" b="1" i="0" dirty="0" err="1">
                <a:solidFill>
                  <a:srgbClr val="372B65"/>
                </a:solidFill>
                <a:effectLst/>
                <a:latin typeface="-apple-system"/>
              </a:rPr>
              <a:t>LI</a:t>
            </a:r>
            <a:r>
              <a:rPr lang="en-US" b="0" i="0" dirty="0" err="1">
                <a:solidFill>
                  <a:srgbClr val="372B65"/>
                </a:solidFill>
                <a:effectLst/>
                <a:latin typeface="-apple-system"/>
              </a:rPr>
              <a:t>nking</a:t>
            </a:r>
            <a:r>
              <a:rPr lang="en-US" b="0" i="0" dirty="0">
                <a:solidFill>
                  <a:srgbClr val="372B65"/>
                </a:solidFill>
                <a:effectLst/>
                <a:latin typeface="-apple-system"/>
              </a:rPr>
              <a:t> </a:t>
            </a:r>
            <a:r>
              <a:rPr lang="en-US" b="1" i="0" dirty="0">
                <a:solidFill>
                  <a:srgbClr val="372B65"/>
                </a:solidFill>
                <a:effectLst/>
                <a:latin typeface="-apple-system"/>
              </a:rPr>
              <a:t>N</a:t>
            </a:r>
            <a:r>
              <a:rPr lang="en-US" b="0" i="0" dirty="0">
                <a:solidFill>
                  <a:srgbClr val="372B65"/>
                </a:solidFill>
                <a:effectLst/>
                <a:latin typeface="-apple-system"/>
              </a:rPr>
              <a:t>ursing </a:t>
            </a:r>
            <a:r>
              <a:rPr lang="en-US" b="1" i="0" dirty="0">
                <a:solidFill>
                  <a:srgbClr val="372B65"/>
                </a:solidFill>
                <a:effectLst/>
                <a:latin typeface="-apple-system"/>
              </a:rPr>
              <a:t>K</a:t>
            </a:r>
            <a:r>
              <a:rPr lang="en-US" b="0" i="0" dirty="0">
                <a:solidFill>
                  <a:srgbClr val="372B65"/>
                </a:solidFill>
                <a:effectLst/>
                <a:latin typeface="-apple-system"/>
              </a:rPr>
              <a:t>nowledge </a:t>
            </a:r>
            <a:r>
              <a:rPr lang="en-US" b="1" i="0" dirty="0">
                <a:solidFill>
                  <a:srgbClr val="372B65"/>
                </a:solidFill>
                <a:effectLst/>
                <a:latin typeface="-apple-system"/>
              </a:rPr>
              <a:t>A</a:t>
            </a:r>
            <a:r>
              <a:rPr lang="en-US" b="0" i="0" dirty="0">
                <a:solidFill>
                  <a:srgbClr val="372B65"/>
                </a:solidFill>
                <a:effectLst/>
                <a:latin typeface="-apple-system"/>
              </a:rPr>
              <a:t>nd </a:t>
            </a:r>
            <a:r>
              <a:rPr lang="en-US" b="1" i="0" dirty="0" err="1">
                <a:solidFill>
                  <a:srgbClr val="372B65"/>
                </a:solidFill>
                <a:effectLst/>
                <a:latin typeface="-apple-system"/>
              </a:rPr>
              <a:t>GE</a:t>
            </a:r>
            <a:r>
              <a:rPr lang="en-US" b="0" i="0" dirty="0" err="1">
                <a:solidFill>
                  <a:srgbClr val="372B65"/>
                </a:solidFill>
                <a:effectLst/>
                <a:latin typeface="-apple-system"/>
              </a:rPr>
              <a:t>nomics</a:t>
            </a:r>
            <a:r>
              <a:rPr lang="en-US" b="0" i="0" dirty="0">
                <a:solidFill>
                  <a:srgbClr val="372B65"/>
                </a:solidFill>
                <a:effectLst/>
                <a:latin typeface="-apple-system"/>
              </a:rPr>
              <a:t> (LINKAGE) is an online multimedia knowledge engagement hub that includes educational modules about foundational genomic concepts in the context of nursing practice for nurse educators and students. It helps nurses to engage at their own pace and facilitate the integration of genomics into their practice and classrooms. Each module includes audio recording, videos and H5P. OP: site domain/ setup, design, platform support, copyediting, and copyright review</a:t>
            </a:r>
          </a:p>
          <a:p>
            <a:endParaRPr lang="en-US" b="0" i="0" dirty="0">
              <a:solidFill>
                <a:srgbClr val="372B65"/>
              </a:solidFill>
              <a:effectLst/>
              <a:latin typeface="-apple-system"/>
            </a:endParaRPr>
          </a:p>
          <a:p>
            <a:r>
              <a:rPr lang="en-US" b="0" i="0" dirty="0">
                <a:solidFill>
                  <a:srgbClr val="372B65"/>
                </a:solidFill>
                <a:effectLst/>
                <a:latin typeface="-apple-system"/>
              </a:rPr>
              <a:t>The </a:t>
            </a:r>
            <a:r>
              <a:rPr lang="en-US" b="1" i="0" dirty="0">
                <a:solidFill>
                  <a:srgbClr val="372B65"/>
                </a:solidFill>
                <a:effectLst/>
                <a:latin typeface="-apple-system"/>
              </a:rPr>
              <a:t>Simulated Client Chart Database </a:t>
            </a:r>
            <a:r>
              <a:rPr lang="en-US" b="0" i="0" dirty="0">
                <a:solidFill>
                  <a:srgbClr val="372B65"/>
                </a:solidFill>
                <a:effectLst/>
                <a:latin typeface="-apple-system"/>
              </a:rPr>
              <a:t>project is an open-source patient chart resembling an Electronic Medical Record (EMR) to enrich the student learning experience. The platform will be accessible to multiple disciplines, fostering collaboration and inclusivity. It will allow students to access patient charts from anywhere, promoting flexibility in learning. Additionally, it will facilitate capacity building for faculty by providing a base template for creating patient profiles, encouraging innovation and diversity in educational approaches. The project involves creating a website to host open-source patient charts, developing a template for customizable charts, and providing faculty development resources in medical informatics. The initiative aligns with TRU’s commitment to preparing students for real-world challenges and continuous improvement in education. Open Press: site domain/setup, website design, and platform support</a:t>
            </a:r>
          </a:p>
          <a:p>
            <a:endParaRPr lang="en-US" b="0" i="0" dirty="0">
              <a:solidFill>
                <a:srgbClr val="372B65"/>
              </a:solidFill>
              <a:effectLst/>
              <a:latin typeface="-apple-system"/>
            </a:endParaRPr>
          </a:p>
          <a:p>
            <a:r>
              <a:rPr lang="en-US" b="1" i="0" dirty="0">
                <a:solidFill>
                  <a:srgbClr val="372B65"/>
                </a:solidFill>
                <a:effectLst/>
                <a:latin typeface="-apple-system"/>
              </a:rPr>
              <a:t>Ethical Educational Leadership </a:t>
            </a:r>
            <a:r>
              <a:rPr lang="en-US" b="0" i="0" dirty="0">
                <a:solidFill>
                  <a:srgbClr val="372B65"/>
                </a:solidFill>
                <a:effectLst/>
                <a:latin typeface="-apple-system"/>
              </a:rPr>
              <a:t>is a multimedia digital book developed on the Pressbooks platform by Alana Hoare and her amazing Research Assistants, </a:t>
            </a:r>
            <a:r>
              <a:rPr lang="en-US" b="0" i="0" dirty="0" err="1">
                <a:solidFill>
                  <a:srgbClr val="372B65"/>
                </a:solidFill>
                <a:effectLst/>
                <a:latin typeface="-apple-system"/>
              </a:rPr>
              <a:t>Bukky</a:t>
            </a:r>
            <a:r>
              <a:rPr lang="en-US" b="0" i="0" dirty="0">
                <a:solidFill>
                  <a:srgbClr val="372B65"/>
                </a:solidFill>
                <a:effectLst/>
                <a:latin typeface="-apple-system"/>
              </a:rPr>
              <a:t> and Rumana. It explores various ethical leadership frameworks, including Indigenous leadership approaches, and addresses current ethical challenges using a critical approach and adopting multiple ethical leadership lenses to solve real-world situations. Open Press provided site domain setup and design, training in Pressbooks, copyediting, platform support, and creating a title page for this project. </a:t>
            </a: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20</a:t>
            </a:fld>
            <a:endParaRPr lang="en-US"/>
          </a:p>
        </p:txBody>
      </p:sp>
    </p:spTree>
    <p:extLst>
      <p:ext uri="{BB962C8B-B14F-4D97-AF65-F5344CB8AC3E}">
        <p14:creationId xmlns:p14="http://schemas.microsoft.com/office/powerpoint/2010/main" val="1666719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EA6E-92F5-2C01-0052-49226B53D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860DF-4986-F7D1-0652-89A1A2EC4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91745-4E60-072C-DC09-FD2E79E1C44F}"/>
              </a:ext>
            </a:extLst>
          </p:cNvPr>
          <p:cNvSpPr>
            <a:spLocks noGrp="1"/>
          </p:cNvSpPr>
          <p:nvPr>
            <p:ph type="body" idx="1"/>
          </p:nvPr>
        </p:nvSpPr>
        <p:spPr/>
        <p:txBody>
          <a:bodyPr/>
          <a:lstStyle/>
          <a:p>
            <a:r>
              <a:rPr lang="en-US" b="1" i="0" dirty="0">
                <a:solidFill>
                  <a:srgbClr val="372B65"/>
                </a:solidFill>
                <a:effectLst/>
                <a:latin typeface="-apple-system"/>
              </a:rPr>
              <a:t>Chemistry for Biologists </a:t>
            </a:r>
            <a:r>
              <a:rPr lang="en-US" b="0" i="0" dirty="0">
                <a:solidFill>
                  <a:srgbClr val="372B65"/>
                </a:solidFill>
                <a:effectLst/>
                <a:latin typeface="-apple-system"/>
              </a:rPr>
              <a:t>is a lightboard video series (which include H5P interactive assessments) by Natasha Ramroop Singh.</a:t>
            </a:r>
            <a:r>
              <a:rPr lang="en-US" b="0" i="0" dirty="0">
                <a:solidFill>
                  <a:srgbClr val="99621E"/>
                </a:solidFill>
                <a:effectLst/>
                <a:latin typeface="Albert Sans"/>
              </a:rPr>
              <a:t> This resource contains 20 short videos designed to explain basic but important concepts in chemistry to university students in entry-level biology. The goal of this resource is to assist learners in successfully navigating through their first year of Biology, especially in Principles of Biology I, which explores life at the meso and micro levels.</a:t>
            </a:r>
            <a:r>
              <a:rPr lang="en-US" b="0" i="0" dirty="0">
                <a:solidFill>
                  <a:srgbClr val="372B65"/>
                </a:solidFill>
                <a:effectLst/>
                <a:latin typeface="-apple-system"/>
              </a:rPr>
              <a:t> It is designed to explain basic but important concepts in chemistry to university students in entry-level biology. Open Press provided Site domain/setup, website design/layout, and multimedia/ H5Ps. These videos can also be found on the Open Press YouTube channel as a playlist. </a:t>
            </a:r>
          </a:p>
          <a:p>
            <a:endParaRPr lang="en-US" b="0" i="0" dirty="0">
              <a:solidFill>
                <a:srgbClr val="372B65"/>
              </a:solidFill>
              <a:effectLst/>
              <a:latin typeface="-apple-system"/>
            </a:endParaRPr>
          </a:p>
          <a:p>
            <a:endParaRPr lang="en-US" b="0" i="0" dirty="0">
              <a:solidFill>
                <a:srgbClr val="372B65"/>
              </a:solidFill>
              <a:effectLst/>
              <a:latin typeface="-apple-system"/>
            </a:endParaRPr>
          </a:p>
          <a:p>
            <a:r>
              <a:rPr lang="en-US" dirty="0"/>
              <a:t>The </a:t>
            </a:r>
            <a:r>
              <a:rPr lang="en-US" b="1" dirty="0"/>
              <a:t>Introduction to Ethics </a:t>
            </a:r>
            <a:r>
              <a:rPr lang="en-US" dirty="0"/>
              <a:t>project, created by Jenna Woodrow and her RA students, Hunter Aiken and Calum McCracken, is a comprehensive Open Educational Resource (OER) for teaching ethics to support diverse learning needs by combining content from various sources, including "Introduction to Ethics: An Open Educational Resource", "The Originals: Classic Readings in Western Philosophy", and texts by Herodotus. It also incorporates Ethics Bowl Canada case studies for real-world scenarios. Open Press provided site/ domain setup and some design, PB training, copyediting and copyright support, and platform support, as well as the beautiful cover page, which uses newly released into the public domain painting by Frieda </a:t>
            </a:r>
            <a:r>
              <a:rPr lang="en-US" dirty="0" err="1"/>
              <a:t>Khalo</a:t>
            </a:r>
            <a:r>
              <a:rPr lang="en-US" dirty="0"/>
              <a:t>. </a:t>
            </a:r>
          </a:p>
          <a:p>
            <a:endParaRPr lang="en-US" b="0" i="0" dirty="0">
              <a:solidFill>
                <a:srgbClr val="372B65"/>
              </a:solidFill>
              <a:effectLst/>
              <a:latin typeface="-apple-system"/>
            </a:endParaRPr>
          </a:p>
          <a:p>
            <a:r>
              <a:rPr lang="en-US" dirty="0"/>
              <a:t>The </a:t>
            </a:r>
            <a:r>
              <a:rPr lang="en-US" b="1" i="1" dirty="0"/>
              <a:t>Great Thinkers</a:t>
            </a:r>
            <a:r>
              <a:rPr lang="en-US" dirty="0"/>
              <a:t> project, created by Jenna Woodrow and her RA student Gurinder Purewal, is a dynamic Open Educational Resource (OER) designed to introduce students to foundational texts in political philosophy. By curating and contextualizing works from influential thinkers, this resource encourages critical engagement with key ideas that have shaped political thought. Open Press supported the project with site and domain setup, Pressbooks training, copyediting, copyright guidance, platform support, and the visually striking cover design, which features artwork newly released into the public domain.</a:t>
            </a:r>
            <a:endParaRPr lang="en-US" b="0" i="0" dirty="0">
              <a:solidFill>
                <a:srgbClr val="372B65"/>
              </a:solidFill>
              <a:effectLst/>
              <a:latin typeface="-apple-system"/>
            </a:endParaRPr>
          </a:p>
        </p:txBody>
      </p:sp>
      <p:sp>
        <p:nvSpPr>
          <p:cNvPr id="4" name="Slide Number Placeholder 3">
            <a:extLst>
              <a:ext uri="{FF2B5EF4-FFF2-40B4-BE49-F238E27FC236}">
                <a16:creationId xmlns:a16="http://schemas.microsoft.com/office/drawing/2014/main" id="{27A55E3D-0A4D-679D-3C59-6C7E94CE5A61}"/>
              </a:ext>
            </a:extLst>
          </p:cNvPr>
          <p:cNvSpPr>
            <a:spLocks noGrp="1"/>
          </p:cNvSpPr>
          <p:nvPr>
            <p:ph type="sldNum" sz="quarter" idx="5"/>
          </p:nvPr>
        </p:nvSpPr>
        <p:spPr/>
        <p:txBody>
          <a:bodyPr/>
          <a:lstStyle/>
          <a:p>
            <a:fld id="{CC9A1ABB-E35C-AB41-91B4-CAD8CE9756C6}" type="slidenum">
              <a:rPr lang="en-US" smtClean="0"/>
              <a:t>21</a:t>
            </a:fld>
            <a:endParaRPr lang="en-US"/>
          </a:p>
        </p:txBody>
      </p:sp>
    </p:spTree>
    <p:extLst>
      <p:ext uri="{BB962C8B-B14F-4D97-AF65-F5344CB8AC3E}">
        <p14:creationId xmlns:p14="http://schemas.microsoft.com/office/powerpoint/2010/main" val="68811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E6FB-17F1-CC0D-2A57-02B84AD96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9A4E7-4448-8690-55D6-285188092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562D4-19A9-65A0-5A4B-A5957409898B}"/>
              </a:ext>
            </a:extLst>
          </p:cNvPr>
          <p:cNvSpPr>
            <a:spLocks noGrp="1"/>
          </p:cNvSpPr>
          <p:nvPr>
            <p:ph type="body" idx="1"/>
          </p:nvPr>
        </p:nvSpPr>
        <p:spPr/>
        <p:txBody>
          <a:bodyPr/>
          <a:lstStyle/>
          <a:p>
            <a:r>
              <a:rPr lang="en-US" b="0" i="0" dirty="0">
                <a:solidFill>
                  <a:srgbClr val="372B65"/>
                </a:solidFill>
                <a:effectLst/>
                <a:latin typeface="-apple-system"/>
              </a:rPr>
              <a:t>Peter Tsigaris' Open Education Pedagogy Projects</a:t>
            </a:r>
          </a:p>
          <a:p>
            <a:r>
              <a:rPr lang="en-US" b="0" i="0" dirty="0">
                <a:solidFill>
                  <a:srgbClr val="372B65"/>
                </a:solidFill>
                <a:effectLst/>
                <a:latin typeface="-apple-system"/>
              </a:rPr>
              <a:t>Peter Tsigaris has developed several Open Education Pedagogy projects that engage students in real-world, community-focused issues. These projects provide opportunities for students to explore topics such as climate economics, environmental stewardship, Indigenous knowledge, and socio-economic challenges, all while promoting critical thinking and interdisciplinary learning.</a:t>
            </a:r>
          </a:p>
          <a:p>
            <a:r>
              <a:rPr lang="en-US" b="0" i="0" dirty="0">
                <a:solidFill>
                  <a:srgbClr val="372B65"/>
                </a:solidFill>
                <a:effectLst/>
                <a:latin typeface="-apple-system"/>
              </a:rPr>
              <a:t>By fostering student-driven research and integrating diverse perspectives, these projects create meaningful learning experiences that connect academic inquiry with local and global issues. Through these initiatives, Peter demonstrates the power of Open Pedagogy, encouraging students to take ownership of their learning and engage with the broader community in ways that are both impactful and relevant.</a:t>
            </a:r>
          </a:p>
          <a:p>
            <a:endParaRPr lang="en-US" b="0" i="0" dirty="0">
              <a:solidFill>
                <a:srgbClr val="372B65"/>
              </a:solidFill>
              <a:effectLst/>
              <a:latin typeface="-apple-system"/>
            </a:endParaRPr>
          </a:p>
          <a:p>
            <a:r>
              <a:rPr lang="en-US" b="1" dirty="0"/>
              <a:t>Student-Driven Research</a:t>
            </a:r>
            <a:r>
              <a:rPr lang="en-US" dirty="0"/>
              <a:t>: Projects engage students in real-world issues, fostering critical thinking and interdisciplinary learning.</a:t>
            </a:r>
          </a:p>
          <a:p>
            <a:r>
              <a:rPr lang="en-US" b="1" dirty="0"/>
              <a:t>Community-Focused Impact</a:t>
            </a:r>
            <a:r>
              <a:rPr lang="en-US" dirty="0"/>
              <a:t>: Addressing local and global challenges, including climate change, environmental conservation, and socio-economic inequality.</a:t>
            </a:r>
            <a:endParaRPr lang="en-US" b="0" i="0" dirty="0">
              <a:solidFill>
                <a:srgbClr val="372B65"/>
              </a:solidFill>
              <a:effectLst/>
              <a:latin typeface="-apple-system"/>
            </a:endParaRPr>
          </a:p>
        </p:txBody>
      </p:sp>
      <p:sp>
        <p:nvSpPr>
          <p:cNvPr id="4" name="Slide Number Placeholder 3">
            <a:extLst>
              <a:ext uri="{FF2B5EF4-FFF2-40B4-BE49-F238E27FC236}">
                <a16:creationId xmlns:a16="http://schemas.microsoft.com/office/drawing/2014/main" id="{7EB8F9E3-EBC6-60D4-3069-3DB7E7C56046}"/>
              </a:ext>
            </a:extLst>
          </p:cNvPr>
          <p:cNvSpPr>
            <a:spLocks noGrp="1"/>
          </p:cNvSpPr>
          <p:nvPr>
            <p:ph type="sldNum" sz="quarter" idx="5"/>
          </p:nvPr>
        </p:nvSpPr>
        <p:spPr/>
        <p:txBody>
          <a:bodyPr/>
          <a:lstStyle/>
          <a:p>
            <a:fld id="{CC9A1ABB-E35C-AB41-91B4-CAD8CE9756C6}" type="slidenum">
              <a:rPr lang="en-US" smtClean="0"/>
              <a:t>22</a:t>
            </a:fld>
            <a:endParaRPr lang="en-US"/>
          </a:p>
        </p:txBody>
      </p:sp>
    </p:spTree>
    <p:extLst>
      <p:ext uri="{BB962C8B-B14F-4D97-AF65-F5344CB8AC3E}">
        <p14:creationId xmlns:p14="http://schemas.microsoft.com/office/powerpoint/2010/main" val="2993261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44F4-2287-48EE-E526-FCE18CFDD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294B3-FB10-D46E-B67C-09B6D9FD1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D978D-CE9E-137F-235E-14F3B130D7AC}"/>
              </a:ext>
            </a:extLst>
          </p:cNvPr>
          <p:cNvSpPr>
            <a:spLocks noGrp="1"/>
          </p:cNvSpPr>
          <p:nvPr>
            <p:ph type="body" idx="1"/>
          </p:nvPr>
        </p:nvSpPr>
        <p:spPr/>
        <p:txBody>
          <a:bodyPr/>
          <a:lstStyle/>
          <a:p>
            <a:r>
              <a:rPr lang="en-US" b="0" i="0" dirty="0">
                <a:solidFill>
                  <a:srgbClr val="372B65"/>
                </a:solidFill>
                <a:effectLst/>
                <a:latin typeface="-apple-system"/>
              </a:rPr>
              <a:t>Peter Tsigaris' Open Education Pedagogy Projects</a:t>
            </a:r>
          </a:p>
          <a:p>
            <a:r>
              <a:rPr lang="en-US" b="1" dirty="0"/>
              <a:t>Future Earth Student Journal</a:t>
            </a:r>
          </a:p>
          <a:p>
            <a:endParaRPr lang="en-US" dirty="0"/>
          </a:p>
          <a:p>
            <a:r>
              <a:rPr lang="en-US" dirty="0"/>
              <a:t>The </a:t>
            </a:r>
            <a:r>
              <a:rPr lang="en-US" b="1" dirty="0"/>
              <a:t>Future Earth</a:t>
            </a:r>
            <a:r>
              <a:rPr lang="en-US" dirty="0"/>
              <a:t> student journal offers a valuable opportunity for students to gain firsthand experience in the academic publishing process, including participation in a double-blind review and editing process. This experience not only enhances their research and writing skills but also demonstrates the importance of disseminating quality work.</a:t>
            </a:r>
          </a:p>
          <a:p>
            <a:endParaRPr lang="en-US" dirty="0"/>
          </a:p>
          <a:p>
            <a:r>
              <a:rPr lang="en-US" dirty="0"/>
              <a:t>Instructors, if you have students who’ve produced strong papers, encourage them to submit their work to </a:t>
            </a:r>
            <a:r>
              <a:rPr lang="en-US" b="1" dirty="0"/>
              <a:t>Future Earth</a:t>
            </a:r>
            <a:r>
              <a:rPr lang="en-US" dirty="0"/>
              <a:t>. You can even guide them through the review process, helping them gain additional experience in academic publishing.</a:t>
            </a:r>
          </a:p>
          <a:p>
            <a:r>
              <a:rPr lang="en-US" dirty="0"/>
              <a:t>For more details, visit </a:t>
            </a:r>
            <a:r>
              <a:rPr lang="en-US" dirty="0">
                <a:hlinkClick r:id="rId3"/>
              </a:rPr>
              <a:t>Future Earth</a:t>
            </a:r>
            <a:r>
              <a:rPr lang="en-US" dirty="0"/>
              <a:t>.</a:t>
            </a:r>
          </a:p>
          <a:p>
            <a:endParaRPr lang="en-US" b="0" i="0" dirty="0">
              <a:solidFill>
                <a:srgbClr val="372B65"/>
              </a:solidFill>
              <a:effectLst/>
              <a:latin typeface="-apple-system"/>
            </a:endParaRPr>
          </a:p>
        </p:txBody>
      </p:sp>
      <p:sp>
        <p:nvSpPr>
          <p:cNvPr id="4" name="Slide Number Placeholder 3">
            <a:extLst>
              <a:ext uri="{FF2B5EF4-FFF2-40B4-BE49-F238E27FC236}">
                <a16:creationId xmlns:a16="http://schemas.microsoft.com/office/drawing/2014/main" id="{D8177E87-6DE4-704D-9734-7653ABFFB05E}"/>
              </a:ext>
            </a:extLst>
          </p:cNvPr>
          <p:cNvSpPr>
            <a:spLocks noGrp="1"/>
          </p:cNvSpPr>
          <p:nvPr>
            <p:ph type="sldNum" sz="quarter" idx="5"/>
          </p:nvPr>
        </p:nvSpPr>
        <p:spPr/>
        <p:txBody>
          <a:bodyPr/>
          <a:lstStyle/>
          <a:p>
            <a:fld id="{CC9A1ABB-E35C-AB41-91B4-CAD8CE9756C6}" type="slidenum">
              <a:rPr lang="en-US" smtClean="0"/>
              <a:t>23</a:t>
            </a:fld>
            <a:endParaRPr lang="en-US"/>
          </a:p>
        </p:txBody>
      </p:sp>
    </p:spTree>
    <p:extLst>
      <p:ext uri="{BB962C8B-B14F-4D97-AF65-F5344CB8AC3E}">
        <p14:creationId xmlns:p14="http://schemas.microsoft.com/office/powerpoint/2010/main" val="2265537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D19E8-ACDE-2C1C-C5AC-FC313599C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B87E8-7D67-1E4D-E53B-E469F75A6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F8D4C-B6EE-07CA-2CA3-DB8DBFCAA769}"/>
              </a:ext>
            </a:extLst>
          </p:cNvPr>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Presentation objectives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Importance of open educational resources (OER) and the impact of TRU Open Press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Poll Question: “</a:t>
            </a:r>
            <a:r>
              <a:rPr lang="en-US" sz="2800" dirty="0"/>
              <a:t>Which type of OER would you find most useful in your teaching or learning?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(1-2 minutes, allowing time for responses)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fontAlgn="base"/>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l" fontAlgn="base"/>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800" b="0" i="0" dirty="0">
                <a:solidFill>
                  <a:srgbClr val="000000"/>
                </a:solidFill>
                <a:effectLst/>
                <a:latin typeface="var(--font-family-body)"/>
              </a:rPr>
              <a:t>Digital textbooks</a:t>
            </a:r>
            <a:endParaRPr lang="en-CA" sz="2800" b="0" i="0" dirty="0">
              <a:solidFill>
                <a:srgbClr val="000000"/>
              </a:solidFill>
              <a:effectLst/>
              <a:latin typeface="MentiText"/>
            </a:endParaRPr>
          </a:p>
          <a:p>
            <a:pPr algn="l" fontAlgn="base"/>
            <a:r>
              <a:rPr lang="en-CA" sz="2800" b="0" i="0" dirty="0">
                <a:solidFill>
                  <a:srgbClr val="000000"/>
                </a:solidFill>
                <a:effectLst/>
                <a:latin typeface="var(--font-family-body)"/>
              </a:rPr>
              <a:t>Interactive modules</a:t>
            </a:r>
            <a:endParaRPr lang="en-CA" sz="2800" b="0" i="0" dirty="0">
              <a:solidFill>
                <a:srgbClr val="000000"/>
              </a:solidFill>
              <a:effectLst/>
              <a:latin typeface="MentiText"/>
            </a:endParaRPr>
          </a:p>
          <a:p>
            <a:pPr algn="l" fontAlgn="base"/>
            <a:r>
              <a:rPr lang="en-CA" sz="2800" b="0" i="0" dirty="0">
                <a:solidFill>
                  <a:srgbClr val="000000"/>
                </a:solidFill>
                <a:effectLst/>
                <a:latin typeface="var(--font-family-body)"/>
              </a:rPr>
              <a:t>Interactive modules</a:t>
            </a:r>
            <a:endParaRPr lang="en-CA" sz="2800" b="0" i="0" dirty="0">
              <a:solidFill>
                <a:srgbClr val="000000"/>
              </a:solidFill>
              <a:effectLst/>
              <a:latin typeface="MentiText"/>
            </a:endParaRPr>
          </a:p>
          <a:p>
            <a:pPr algn="l" fontAlgn="base"/>
            <a:r>
              <a:rPr lang="en-CA" sz="2800" b="0" i="0" dirty="0">
                <a:solidFill>
                  <a:srgbClr val="000000"/>
                </a:solidFill>
                <a:effectLst/>
                <a:latin typeface="var(--font-family-body)"/>
              </a:rPr>
              <a:t>Video tutorials</a:t>
            </a:r>
            <a:endParaRPr lang="en-CA" sz="2800" b="0" i="0" dirty="0">
              <a:solidFill>
                <a:srgbClr val="000000"/>
              </a:solidFill>
              <a:effectLst/>
              <a:latin typeface="MentiText"/>
            </a:endParaRPr>
          </a:p>
          <a:p>
            <a:pPr algn="l" fontAlgn="base"/>
            <a:r>
              <a:rPr lang="en-CA" sz="2800" b="0" i="0" dirty="0">
                <a:solidFill>
                  <a:srgbClr val="000000"/>
                </a:solidFill>
                <a:effectLst/>
                <a:latin typeface="var(--font-family-body)"/>
              </a:rPr>
              <a:t>Practice quizzes</a:t>
            </a:r>
            <a:endParaRPr lang="en-CA" sz="2800" b="0" i="0" dirty="0">
              <a:solidFill>
                <a:srgbClr val="000000"/>
              </a:solidFill>
              <a:effectLst/>
              <a:latin typeface="MentiText"/>
            </a:endParaRPr>
          </a:p>
          <a:p>
            <a:pPr algn="l" fontAlgn="base"/>
            <a:r>
              <a:rPr lang="en-CA" sz="2800" b="0" i="0" dirty="0">
                <a:solidFill>
                  <a:srgbClr val="000000"/>
                </a:solidFill>
                <a:effectLst/>
                <a:latin typeface="var(--font-family-body)"/>
              </a:rPr>
              <a:t>Other</a:t>
            </a:r>
            <a:endParaRPr lang="en-CA" sz="2800" b="0" i="0" dirty="0">
              <a:solidFill>
                <a:srgbClr val="000000"/>
              </a:solidFill>
              <a:effectLst/>
              <a:latin typeface="MentiText"/>
            </a:endParaRPr>
          </a:p>
          <a:p>
            <a:endParaRPr lang="en-CA" dirty="0"/>
          </a:p>
        </p:txBody>
      </p:sp>
      <p:sp>
        <p:nvSpPr>
          <p:cNvPr id="4" name="Slide Number Placeholder 3">
            <a:extLst>
              <a:ext uri="{FF2B5EF4-FFF2-40B4-BE49-F238E27FC236}">
                <a16:creationId xmlns:a16="http://schemas.microsoft.com/office/drawing/2014/main" id="{EF1B280E-4EE3-685E-0AC9-4AF2216D12CC}"/>
              </a:ext>
            </a:extLst>
          </p:cNvPr>
          <p:cNvSpPr>
            <a:spLocks noGrp="1"/>
          </p:cNvSpPr>
          <p:nvPr>
            <p:ph type="sldNum" sz="quarter" idx="5"/>
          </p:nvPr>
        </p:nvSpPr>
        <p:spPr/>
        <p:txBody>
          <a:bodyPr/>
          <a:lstStyle/>
          <a:p>
            <a:fld id="{CC9A1ABB-E35C-AB41-91B4-CAD8CE9756C6}" type="slidenum">
              <a:rPr lang="en-US" smtClean="0"/>
              <a:t>24</a:t>
            </a:fld>
            <a:endParaRPr lang="en-US"/>
          </a:p>
        </p:txBody>
      </p:sp>
    </p:spTree>
    <p:extLst>
      <p:ext uri="{BB962C8B-B14F-4D97-AF65-F5344CB8AC3E}">
        <p14:creationId xmlns:p14="http://schemas.microsoft.com/office/powerpoint/2010/main" val="8282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to announce that TRU Open Press is now accepting project proposals for the 2025-2026 fiscal year. Our mission is to foster inclusive excellence, innovation, and community engagement through open access publications.</a:t>
            </a:r>
          </a:p>
          <a:p>
            <a:r>
              <a:rPr lang="en-US" b="1" dirty="0"/>
              <a:t>Submission Details:</a:t>
            </a:r>
            <a:endParaRPr lang="en-US" dirty="0"/>
          </a:p>
          <a:p>
            <a:pPr>
              <a:buFont typeface="Arial" panose="020B0604020202020204" pitchFamily="34" charset="0"/>
              <a:buChar char="•"/>
            </a:pPr>
            <a:r>
              <a:rPr lang="en-US" b="1" dirty="0"/>
              <a:t>Deadline:</a:t>
            </a:r>
            <a:r>
              <a:rPr lang="en-US" dirty="0"/>
              <a:t> March 7, 2025</a:t>
            </a:r>
          </a:p>
          <a:p>
            <a:pPr>
              <a:buFont typeface="Arial" panose="020B0604020202020204" pitchFamily="34" charset="0"/>
              <a:buChar char="•"/>
            </a:pPr>
            <a:r>
              <a:rPr lang="en-US" b="1" dirty="0"/>
              <a:t>Eligibility:</a:t>
            </a:r>
            <a:r>
              <a:rPr lang="en-US" dirty="0"/>
              <a:t> Faculty, staff, students, and community members with projects benefiting TRU learners</a:t>
            </a:r>
          </a:p>
          <a:p>
            <a:pPr>
              <a:buFont typeface="Arial" panose="020B0604020202020204" pitchFamily="34" charset="0"/>
              <a:buChar char="•"/>
            </a:pPr>
            <a:r>
              <a:rPr lang="en-US" b="1" dirty="0"/>
              <a:t>Funding:</a:t>
            </a:r>
            <a:r>
              <a:rPr lang="en-US" dirty="0"/>
              <a:t> Up to $7,500 per project</a:t>
            </a:r>
          </a:p>
          <a:p>
            <a:endParaRPr lang="en-US" b="1" dirty="0"/>
          </a:p>
          <a:p>
            <a:r>
              <a:rPr lang="en-US" b="1" dirty="0"/>
              <a:t>Project Types:</a:t>
            </a:r>
            <a:endParaRPr lang="en-US" dirty="0"/>
          </a:p>
          <a:p>
            <a:pPr>
              <a:buFont typeface="Arial" panose="020B0604020202020204" pitchFamily="34" charset="0"/>
              <a:buChar char="•"/>
            </a:pPr>
            <a:r>
              <a:rPr lang="en-US" dirty="0"/>
              <a:t>Open Educational Resources</a:t>
            </a:r>
          </a:p>
          <a:p>
            <a:pPr>
              <a:buFont typeface="Arial" panose="020B0604020202020204" pitchFamily="34" charset="0"/>
              <a:buChar char="•"/>
            </a:pPr>
            <a:r>
              <a:rPr lang="en-US" dirty="0"/>
              <a:t>Open Pedagogy Projects</a:t>
            </a:r>
          </a:p>
          <a:p>
            <a:pPr>
              <a:buFont typeface="Arial" panose="020B0604020202020204" pitchFamily="34" charset="0"/>
              <a:buChar char="•"/>
            </a:pPr>
            <a:r>
              <a:rPr lang="en-US" dirty="0"/>
              <a:t>Open Scholarship</a:t>
            </a:r>
          </a:p>
          <a:p>
            <a:pPr>
              <a:buFont typeface="Arial" panose="020B0604020202020204" pitchFamily="34" charset="0"/>
              <a:buChar char="•"/>
            </a:pPr>
            <a:r>
              <a:rPr lang="en-US" dirty="0"/>
              <a:t>Innovative Knowledge Mobilization Strategies</a:t>
            </a:r>
          </a:p>
          <a:p>
            <a:r>
              <a:rPr lang="en-US" b="1" dirty="0"/>
              <a:t>Evaluation Priorities:</a:t>
            </a:r>
            <a:endParaRPr lang="en-US" dirty="0"/>
          </a:p>
          <a:p>
            <a:pPr>
              <a:buFont typeface="+mj-lt"/>
              <a:buAutoNum type="arabicPeriod"/>
            </a:pPr>
            <a:r>
              <a:rPr lang="en-US" b="1" dirty="0"/>
              <a:t>Student Benefit:</a:t>
            </a:r>
            <a:r>
              <a:rPr lang="en-US" dirty="0"/>
              <a:t> Impact on student learning and involvement</a:t>
            </a:r>
          </a:p>
          <a:p>
            <a:pPr>
              <a:buFont typeface="+mj-lt"/>
              <a:buAutoNum type="arabicPeriod"/>
            </a:pPr>
            <a:r>
              <a:rPr lang="en-US" b="1" dirty="0"/>
              <a:t>Significance and Contribution:</a:t>
            </a:r>
            <a:r>
              <a:rPr lang="en-US" dirty="0"/>
              <a:t> Advancement of discipline and pedagogy</a:t>
            </a:r>
          </a:p>
          <a:p>
            <a:pPr>
              <a:buFont typeface="+mj-lt"/>
              <a:buAutoNum type="arabicPeriod"/>
            </a:pPr>
            <a:r>
              <a:rPr lang="en-US" b="1" dirty="0"/>
              <a:t>Equity, Access, Indigenization, and Localization:</a:t>
            </a:r>
            <a:r>
              <a:rPr lang="en-US" dirty="0"/>
              <a:t> Commitment to inclusivity and diversity</a:t>
            </a:r>
          </a:p>
          <a:p>
            <a:pPr>
              <a:buFont typeface="+mj-lt"/>
              <a:buAutoNum type="arabicPeriod"/>
            </a:pPr>
            <a:r>
              <a:rPr lang="en-US" b="1" dirty="0"/>
              <a:t>Innovation:</a:t>
            </a:r>
            <a:r>
              <a:rPr lang="en-US" dirty="0"/>
              <a:t> Fostering new approaches and technologies</a:t>
            </a:r>
          </a:p>
          <a:p>
            <a:r>
              <a:rPr lang="en-US" dirty="0"/>
              <a:t>We encourage you to review the detailed submission guidelines and download the proposal template from our website. For any questions or to discuss your project idea, please contact us at openpress@tru.ca.</a:t>
            </a:r>
          </a:p>
          <a:p>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25</a:t>
            </a:fld>
            <a:endParaRPr lang="en-US"/>
          </a:p>
        </p:txBody>
      </p:sp>
    </p:spTree>
    <p:extLst>
      <p:ext uri="{BB962C8B-B14F-4D97-AF65-F5344CB8AC3E}">
        <p14:creationId xmlns:p14="http://schemas.microsoft.com/office/powerpoint/2010/main" val="2583529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Project Types:</a:t>
            </a:r>
            <a:endParaRPr lang="en-US" dirty="0"/>
          </a:p>
          <a:p>
            <a:pPr>
              <a:buFont typeface="Arial" panose="020B0604020202020204" pitchFamily="34" charset="0"/>
              <a:buChar char="•"/>
            </a:pPr>
            <a:r>
              <a:rPr lang="en-US" dirty="0"/>
              <a:t>Open Educational Resources</a:t>
            </a:r>
          </a:p>
          <a:p>
            <a:pPr>
              <a:buFont typeface="Arial" panose="020B0604020202020204" pitchFamily="34" charset="0"/>
              <a:buChar char="•"/>
            </a:pPr>
            <a:r>
              <a:rPr lang="en-US" dirty="0"/>
              <a:t>Open Pedagogy Projects</a:t>
            </a:r>
          </a:p>
          <a:p>
            <a:pPr>
              <a:buFont typeface="Arial" panose="020B0604020202020204" pitchFamily="34" charset="0"/>
              <a:buChar char="•"/>
            </a:pPr>
            <a:r>
              <a:rPr lang="en-US" dirty="0"/>
              <a:t>Open Scholarship</a:t>
            </a:r>
          </a:p>
          <a:p>
            <a:pPr>
              <a:buFont typeface="Arial" panose="020B0604020202020204" pitchFamily="34" charset="0"/>
              <a:buChar char="•"/>
            </a:pPr>
            <a:r>
              <a:rPr lang="en-US" dirty="0"/>
              <a:t>Innovative Knowledge Mobilization Strategies</a:t>
            </a:r>
          </a:p>
          <a:p>
            <a:pPr>
              <a:buFont typeface="Arial" panose="020B0604020202020204" pitchFamily="34" charset="0"/>
              <a:buChar char="•"/>
            </a:pPr>
            <a:endParaRPr lang="en-US" dirty="0"/>
          </a:p>
          <a:p>
            <a:r>
              <a:rPr lang="en-US" b="1" dirty="0"/>
              <a:t>Evaluation Priorities:</a:t>
            </a:r>
            <a:endParaRPr lang="en-US" dirty="0"/>
          </a:p>
          <a:p>
            <a:pPr>
              <a:buFont typeface="+mj-lt"/>
              <a:buAutoNum type="arabicPeriod"/>
            </a:pPr>
            <a:r>
              <a:rPr lang="en-US" b="1" dirty="0"/>
              <a:t>Student Benefit:</a:t>
            </a:r>
            <a:r>
              <a:rPr lang="en-US" dirty="0"/>
              <a:t> Impact on student learning and involvement</a:t>
            </a:r>
          </a:p>
          <a:p>
            <a:pPr>
              <a:buFont typeface="+mj-lt"/>
              <a:buAutoNum type="arabicPeriod"/>
            </a:pPr>
            <a:r>
              <a:rPr lang="en-US" b="1" dirty="0"/>
              <a:t>Significance and Contribution:</a:t>
            </a:r>
            <a:r>
              <a:rPr lang="en-US" dirty="0"/>
              <a:t> Advancement of discipline and pedagogy</a:t>
            </a:r>
          </a:p>
          <a:p>
            <a:pPr>
              <a:buFont typeface="+mj-lt"/>
              <a:buAutoNum type="arabicPeriod"/>
            </a:pPr>
            <a:r>
              <a:rPr lang="en-US" b="1" dirty="0"/>
              <a:t>Equity, Access, Indigenization, and Localization:</a:t>
            </a:r>
            <a:r>
              <a:rPr lang="en-US" dirty="0"/>
              <a:t> Commitment to inclusivity and diversity</a:t>
            </a:r>
          </a:p>
          <a:p>
            <a:pPr lvl="1">
              <a:buFont typeface="+mj-lt"/>
              <a:buAutoNum type="arabicPeriod"/>
            </a:pPr>
            <a:r>
              <a:rPr lang="en-US" b="1" dirty="0"/>
              <a:t>Innovation:</a:t>
            </a:r>
            <a:r>
              <a:rPr lang="en-US" dirty="0"/>
              <a:t> Fostering new approaches and technologies</a:t>
            </a:r>
          </a:p>
          <a:p>
            <a:pPr>
              <a:buFont typeface="+mj-lt"/>
              <a:buAutoNum type="arabicPeriod"/>
            </a:pPr>
            <a:endParaRPr lang="en-US" dirty="0"/>
          </a:p>
          <a:p>
            <a:pPr>
              <a:buFont typeface="+mj-lt"/>
              <a:buNone/>
            </a:pPr>
            <a:r>
              <a:rPr lang="en-US" dirty="0"/>
              <a:t>Innovative knowledge mobilization strategies may include:</a:t>
            </a:r>
          </a:p>
          <a:p>
            <a:pPr>
              <a:buFont typeface="+mj-lt"/>
              <a:buNone/>
            </a:pPr>
            <a:endParaRPr lang="en-US" dirty="0"/>
          </a:p>
          <a:p>
            <a:pPr>
              <a:buFont typeface="Arial" panose="020B0604020202020204" pitchFamily="34" charset="0"/>
              <a:buChar char="•"/>
            </a:pPr>
            <a:r>
              <a:rPr lang="en-US" b="1" dirty="0"/>
              <a:t>Interactive and Multimedia Resources</a:t>
            </a:r>
            <a:r>
              <a:rPr lang="en-US" dirty="0"/>
              <a:t> – Using videos, podcasts, infographics, or animations to make research more engaging and accessible.</a:t>
            </a:r>
          </a:p>
          <a:p>
            <a:pPr>
              <a:buFont typeface="Arial" panose="020B0604020202020204" pitchFamily="34" charset="0"/>
              <a:buChar char="•"/>
            </a:pPr>
            <a:r>
              <a:rPr lang="en-US" b="1" dirty="0"/>
              <a:t>Open Educational Resources (OERs)</a:t>
            </a:r>
            <a:r>
              <a:rPr lang="en-US" dirty="0"/>
              <a:t> – Transforming research into freely available textbooks, course materials, or instructional tools.</a:t>
            </a:r>
          </a:p>
          <a:p>
            <a:pPr>
              <a:buFont typeface="Arial" panose="020B0604020202020204" pitchFamily="34" charset="0"/>
              <a:buChar char="•"/>
            </a:pPr>
            <a:r>
              <a:rPr lang="en-US" b="1" dirty="0"/>
              <a:t>Community-Engaged Research</a:t>
            </a:r>
            <a:r>
              <a:rPr lang="en-US" dirty="0"/>
              <a:t> – Collaborating with local organizations, Indigenous communities, or industry partners to co-create and share knowledge.</a:t>
            </a:r>
          </a:p>
          <a:p>
            <a:pPr>
              <a:buFont typeface="Arial" panose="020B0604020202020204" pitchFamily="34" charset="0"/>
              <a:buChar char="•"/>
            </a:pPr>
            <a:r>
              <a:rPr lang="en-US" b="1" dirty="0"/>
              <a:t>Social Media &amp; Digital Platforms</a:t>
            </a:r>
            <a:r>
              <a:rPr lang="en-US" dirty="0"/>
              <a:t> – Disseminating research through blogs, open-access repositories, and social networks to reach broader audiences.</a:t>
            </a:r>
          </a:p>
          <a:p>
            <a:pPr>
              <a:buFont typeface="Arial" panose="020B0604020202020204" pitchFamily="34" charset="0"/>
              <a:buChar char="•"/>
            </a:pPr>
            <a:r>
              <a:rPr lang="en-US" b="1" dirty="0"/>
              <a:t>Policy Briefs &amp; Public Outreach</a:t>
            </a:r>
            <a:r>
              <a:rPr lang="en-US" dirty="0"/>
              <a:t> – Translating academic research into accessible formats for policymakers and the public.</a:t>
            </a:r>
          </a:p>
          <a:p>
            <a:pPr>
              <a:buFont typeface="Arial" panose="020B0604020202020204" pitchFamily="34" charset="0"/>
              <a:buChar char="•"/>
            </a:pPr>
            <a:r>
              <a:rPr lang="en-US" b="1" dirty="0"/>
              <a:t>Open Data &amp; Interactive Dashboards</a:t>
            </a:r>
            <a:r>
              <a:rPr lang="en-US" dirty="0"/>
              <a:t> – Making datasets publicly available with user-friendly visualizations to enhance transparency and engagement.</a:t>
            </a:r>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26</a:t>
            </a:fld>
            <a:endParaRPr lang="en-US"/>
          </a:p>
        </p:txBody>
      </p:sp>
    </p:spTree>
    <p:extLst>
      <p:ext uri="{BB962C8B-B14F-4D97-AF65-F5344CB8AC3E}">
        <p14:creationId xmlns:p14="http://schemas.microsoft.com/office/powerpoint/2010/main" val="150173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 today includes a brief overview of OERs and their benefits, a look at some of the exciting Open Press projects currently underway, and a call for new project proposals. There will also be plenty of opportunities for you to reflect and engage, so I encourage you to participate in the polls and ask any questions you may have as we go along.</a:t>
            </a:r>
          </a:p>
          <a:p>
            <a:r>
              <a:rPr lang="en-US" dirty="0"/>
              <a:t>Let’s get started!</a:t>
            </a:r>
          </a:p>
          <a:p>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3</a:t>
            </a:fld>
            <a:endParaRPr lang="en-US"/>
          </a:p>
        </p:txBody>
      </p:sp>
    </p:spTree>
    <p:extLst>
      <p:ext uri="{BB962C8B-B14F-4D97-AF65-F5344CB8AC3E}">
        <p14:creationId xmlns:p14="http://schemas.microsoft.com/office/powerpoint/2010/main" val="132104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6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6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Overview of TRU Open Press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(2-3 minutes)</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600"/>
              </a:spcAft>
              <a:buClrTx/>
              <a:buSzTx/>
              <a:buFont typeface="Courier New" panose="02070309020205020404" pitchFamily="49" charset="0"/>
              <a:buChar char="o"/>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800" b="1" dirty="0"/>
              <a:t>Open Press – What We Do</a:t>
            </a:r>
            <a:endParaRPr lang="en-US" sz="2800" dirty="0"/>
          </a:p>
          <a:p>
            <a:r>
              <a:rPr lang="en-US" sz="2800" dirty="0"/>
              <a:t>Founded in 2023, TRU Open Press is the result of long-standing advocacy for Open Education at Thompson Rivers University. With support from a 3-year Integrated Strategic Planning (ISP) grant, secured by former Open Education Working Group (OEWG) chair and vice-chair Brenna Clarke Gray and Marie Bartlett, the press was established to create a centralized hub of publishing expertise. TRU Open Press aims to support students and educators by developing Open Educational Resources (OERs) and promoting Open Educational Practices (OEPs), enhancing accessibility, affordability, and innovation in education.</a:t>
            </a:r>
          </a:p>
          <a:p>
            <a:pPr marL="742950" marR="0" lvl="1" indent="-285750" algn="l" defTabSz="914400" rtl="0" eaLnBrk="1" fontAlgn="auto" latinLnBrk="0" hangingPunct="1">
              <a:lnSpc>
                <a:spcPct val="107000"/>
              </a:lnSpc>
              <a:spcBef>
                <a:spcPts val="0"/>
              </a:spcBef>
              <a:spcAft>
                <a:spcPts val="600"/>
              </a:spcAft>
              <a:buClrTx/>
              <a:buSzTx/>
              <a:buFont typeface="Courier New" panose="02070309020205020404" pitchFamily="49" charset="0"/>
              <a:buChar char="o"/>
              <a:tabLst/>
              <a:defRP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4</a:t>
            </a:fld>
            <a:endParaRPr lang="en-US"/>
          </a:p>
        </p:txBody>
      </p:sp>
    </p:spTree>
    <p:extLst>
      <p:ext uri="{BB962C8B-B14F-4D97-AF65-F5344CB8AC3E}">
        <p14:creationId xmlns:p14="http://schemas.microsoft.com/office/powerpoint/2010/main" val="96263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Presentation objectives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Importance of open educational resources (OER) and the impact of TRU Open Press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Poll Question: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familiar are you with Open Educational Resources (OER)?" (1-2 minutes, allowing time for responses) (1-2 minutes, allowing time for responses)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6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Never heard of them | A little | Very familiar | Use them often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C9A1ABB-E35C-AB41-91B4-CAD8CE9756C6}" type="slidenum">
              <a:rPr lang="en-US" smtClean="0"/>
              <a:t>5</a:t>
            </a:fld>
            <a:endParaRPr lang="en-US"/>
          </a:p>
        </p:txBody>
      </p:sp>
    </p:spTree>
    <p:extLst>
      <p:ext uri="{BB962C8B-B14F-4D97-AF65-F5344CB8AC3E}">
        <p14:creationId xmlns:p14="http://schemas.microsoft.com/office/powerpoint/2010/main" val="103743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Educational Resources (OERs) are teaching, learning, and research materials that are freely available for use, adaptation, and redistribution. They encompass a wide range of media, including textbooks, videos, and course materials, and are generally disseminated under open licenses that facilitate modification and further sharing. You’ll get a better idea of what these might look like later when we showcase some of the amazing projects we’ve </a:t>
            </a:r>
            <a:r>
              <a:rPr lang="en-US"/>
              <a:t>been lucky </a:t>
            </a:r>
            <a:r>
              <a:rPr lang="en-US" dirty="0"/>
              <a:t>enough to support. </a:t>
            </a:r>
          </a:p>
          <a:p>
            <a:endParaRPr lang="en-US" dirty="0"/>
          </a:p>
          <a:p>
            <a:r>
              <a:rPr lang="en-US" dirty="0"/>
              <a:t>To gauge the level of familiarity with Open Educational Resources (OERs) among students and instructors, we conducted a survey from late October to January, utilizing various recruitment methods, including poster displays, in-person engagement, and incentives such as Halloween candy and a chance to win a coffee gift card to Common Grounds. The survey yielded 58 student responses and 7 instructor responses. The preliminary data presented in this chart underscores the need for continued efforts to raise awareness and understanding of OERs at TRU. Despite the university's longstanding commitment to supporting OER development, there remains a significant opportunity to further promote OERs and their potential benefits, particularly in light of ongoing challenges such as reduced funding, declining international enrollment, and other factors. </a:t>
            </a:r>
          </a:p>
          <a:p>
            <a:pPr>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10"/>
          </p:nvPr>
        </p:nvSpPr>
        <p:spPr/>
        <p:txBody>
          <a:bodyPr/>
          <a:lstStyle/>
          <a:p>
            <a:fld id="{CC9A1ABB-E35C-AB41-91B4-CAD8CE9756C6}" type="slidenum">
              <a:rPr lang="en-US" smtClean="0"/>
              <a:t>6</a:t>
            </a:fld>
            <a:endParaRPr lang="en-US"/>
          </a:p>
        </p:txBody>
      </p:sp>
    </p:spTree>
    <p:extLst>
      <p:ext uri="{BB962C8B-B14F-4D97-AF65-F5344CB8AC3E}">
        <p14:creationId xmlns:p14="http://schemas.microsoft.com/office/powerpoint/2010/main" val="121477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8713-863D-35D7-FFA8-F9414DBC9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4289C-FAA9-5DB0-A856-242647C3F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06212-4272-39FD-90BC-28137A62605A}"/>
              </a:ext>
            </a:extLst>
          </p:cNvPr>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Presentation objectives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Importance of open educational resources (OER) and the impact of TRU Open Press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Poll Question: “</a:t>
            </a:r>
            <a:r>
              <a:rPr lang="en-US" sz="7200" dirty="0"/>
              <a:t>How familiar are you with the benefits of OER for students?”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(1-2 minutes, allowing time for responses)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l" fontAlgn="base"/>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5400" b="0" i="0" dirty="0">
                <a:solidFill>
                  <a:srgbClr val="000000"/>
                </a:solidFill>
                <a:effectLst/>
                <a:latin typeface="var(--font-family-body)"/>
              </a:rPr>
              <a:t>Very knowledgeable</a:t>
            </a:r>
            <a:endParaRPr lang="en-US" sz="5400" b="0" i="0" dirty="0">
              <a:solidFill>
                <a:srgbClr val="000000"/>
              </a:solidFill>
              <a:effectLst/>
              <a:latin typeface="MentiText"/>
            </a:endParaRPr>
          </a:p>
          <a:p>
            <a:pPr algn="l" fontAlgn="base"/>
            <a:r>
              <a:rPr lang="en-US" sz="5400" b="0" i="0" dirty="0">
                <a:solidFill>
                  <a:srgbClr val="000000"/>
                </a:solidFill>
                <a:effectLst/>
                <a:latin typeface="var(--font-family-body)"/>
              </a:rPr>
              <a:t>General understanding</a:t>
            </a:r>
            <a:endParaRPr lang="en-US" sz="5400" b="0" i="0" dirty="0">
              <a:solidFill>
                <a:srgbClr val="000000"/>
              </a:solidFill>
              <a:effectLst/>
              <a:latin typeface="MentiText"/>
            </a:endParaRPr>
          </a:p>
          <a:p>
            <a:pPr algn="l" fontAlgn="base"/>
            <a:r>
              <a:rPr lang="en-US" sz="5400" b="0" i="0" dirty="0">
                <a:solidFill>
                  <a:srgbClr val="000000"/>
                </a:solidFill>
                <a:effectLst/>
                <a:latin typeface="var(--font-family-body)"/>
              </a:rPr>
              <a:t>General understanding</a:t>
            </a:r>
            <a:endParaRPr lang="en-US" sz="5400" b="0" i="0" dirty="0">
              <a:solidFill>
                <a:srgbClr val="000000"/>
              </a:solidFill>
              <a:effectLst/>
              <a:latin typeface="MentiText"/>
            </a:endParaRPr>
          </a:p>
          <a:p>
            <a:pPr algn="l" fontAlgn="base"/>
            <a:r>
              <a:rPr lang="en-US" sz="5400" b="0" i="0" dirty="0">
                <a:solidFill>
                  <a:srgbClr val="000000"/>
                </a:solidFill>
                <a:effectLst/>
                <a:latin typeface="var(--font-family-body)"/>
              </a:rPr>
              <a:t>Some knowledge</a:t>
            </a:r>
            <a:endParaRPr lang="en-US" sz="5400" b="0" i="0" dirty="0">
              <a:solidFill>
                <a:srgbClr val="000000"/>
              </a:solidFill>
              <a:effectLst/>
              <a:latin typeface="MentiText"/>
            </a:endParaRPr>
          </a:p>
          <a:p>
            <a:pPr algn="l" fontAlgn="base"/>
            <a:r>
              <a:rPr lang="en-US" sz="5400" b="0" i="0" dirty="0">
                <a:solidFill>
                  <a:srgbClr val="000000"/>
                </a:solidFill>
                <a:effectLst/>
                <a:latin typeface="var(--font-family-body)"/>
              </a:rPr>
              <a:t>Little familiarity</a:t>
            </a:r>
            <a:endParaRPr lang="en-US" sz="5400" b="0" i="0" dirty="0">
              <a:solidFill>
                <a:srgbClr val="000000"/>
              </a:solidFill>
              <a:effectLst/>
              <a:latin typeface="MentiText"/>
            </a:endParaRPr>
          </a:p>
          <a:p>
            <a:pPr algn="l" fontAlgn="base"/>
            <a:r>
              <a:rPr lang="en-US" sz="5400" b="0" i="0" dirty="0">
                <a:solidFill>
                  <a:srgbClr val="000000"/>
                </a:solidFill>
                <a:effectLst/>
                <a:latin typeface="var(--font-family-body)"/>
              </a:rPr>
              <a:t>Unfamiliar</a:t>
            </a:r>
            <a:endParaRPr lang="en-US" sz="5400" b="0" i="0" dirty="0">
              <a:solidFill>
                <a:srgbClr val="000000"/>
              </a:solidFill>
              <a:effectLst/>
              <a:latin typeface="MentiText"/>
            </a:endParaRPr>
          </a:p>
          <a:p>
            <a:br>
              <a:rPr lang="en-US" sz="2800" b="0" i="0" dirty="0">
                <a:solidFill>
                  <a:srgbClr val="000000"/>
                </a:solidFill>
                <a:effectLst/>
                <a:latin typeface="MentiText"/>
              </a:rPr>
            </a:br>
            <a:endParaRPr lang="en-CA" dirty="0"/>
          </a:p>
        </p:txBody>
      </p:sp>
      <p:sp>
        <p:nvSpPr>
          <p:cNvPr id="4" name="Slide Number Placeholder 3">
            <a:extLst>
              <a:ext uri="{FF2B5EF4-FFF2-40B4-BE49-F238E27FC236}">
                <a16:creationId xmlns:a16="http://schemas.microsoft.com/office/drawing/2014/main" id="{23F438BE-B8B0-47CA-8A45-4F6C318A7262}"/>
              </a:ext>
            </a:extLst>
          </p:cNvPr>
          <p:cNvSpPr>
            <a:spLocks noGrp="1"/>
          </p:cNvSpPr>
          <p:nvPr>
            <p:ph type="sldNum" sz="quarter" idx="5"/>
          </p:nvPr>
        </p:nvSpPr>
        <p:spPr/>
        <p:txBody>
          <a:bodyPr/>
          <a:lstStyle/>
          <a:p>
            <a:fld id="{CC9A1ABB-E35C-AB41-91B4-CAD8CE9756C6}" type="slidenum">
              <a:rPr lang="en-US" smtClean="0"/>
              <a:t>7</a:t>
            </a:fld>
            <a:endParaRPr lang="en-US"/>
          </a:p>
        </p:txBody>
      </p:sp>
    </p:spTree>
    <p:extLst>
      <p:ext uri="{BB962C8B-B14F-4D97-AF65-F5344CB8AC3E}">
        <p14:creationId xmlns:p14="http://schemas.microsoft.com/office/powerpoint/2010/main" val="313461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E7C3-84BB-9694-0AD4-5FE453EF8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9EB70-F36C-C4AB-8D8C-651A5D411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739B9-FDD9-E855-41FF-B54D9EF674A3}"/>
              </a:ext>
            </a:extLst>
          </p:cNvPr>
          <p:cNvSpPr>
            <a:spLocks noGrp="1"/>
          </p:cNvSpPr>
          <p:nvPr>
            <p:ph type="body" idx="1"/>
          </p:nvPr>
        </p:nvSpPr>
        <p:spPr/>
        <p:txBody>
          <a:bodyPr/>
          <a:lstStyle/>
          <a:p>
            <a:r>
              <a:rPr lang="en-US" b="0" i="0" dirty="0">
                <a:solidFill>
                  <a:srgbClr val="3A3A3A"/>
                </a:solidFill>
                <a:effectLst/>
                <a:latin typeface="Open Sans" panose="020B0606030504020204" pitchFamily="34" charset="0"/>
              </a:rPr>
              <a:t>Textbooks impose a heavy financial burden on students. The Canadian Federation of Students noted in 2011, before the global shift that happened after COVID, that textbook expenses typically ranged from $500 to $1,000 per semester, especially impacting engineering and applied sciences. This is likely more in 2025. For example, UBC’s current bookstore website reports averages of $400 for Arts/Commerce and $700 for Science courses—often even more without digital or used options that are now more available. Our TRU survey, as shown in this chart, confirmed that high textbook costs. Despite TRU’s commitment to Zero Textbook Cost initiatives and OER development with TRU Open Press and Open Learning, textbook costs are a significant issue, affecting students’ budgets and potentially even influencing course enrollment decisions. This underscores the urgent need for affordable alternatives like OERs, which offer high-quality, cost-effective resources that can ease this financial strain.</a:t>
            </a:r>
          </a:p>
          <a:p>
            <a:endParaRPr lang="en-US" b="0" i="0" dirty="0">
              <a:solidFill>
                <a:srgbClr val="E8E8E8"/>
              </a:solidFill>
              <a:effectLst/>
              <a:latin typeface="Google Sans"/>
            </a:endParaRPr>
          </a:p>
          <a:p>
            <a:r>
              <a:rPr lang="en-US" b="0" i="0" dirty="0">
                <a:solidFill>
                  <a:srgbClr val="E8E8E8"/>
                </a:solidFill>
                <a:effectLst/>
                <a:latin typeface="Google Sans"/>
              </a:rPr>
              <a:t>According to the Canadian Federation of Students, the average postsecondary student in Canada spends about $500 to $1,000 for textbooks and course materials each semester – with students in engineering and applied sciences usually hit the hardest – even in this day of the e-reader. https://www.theglobeandmail.com/globe-investor/personal-finance/household-finances/how-to-cut-the-cost-of-text</a:t>
            </a:r>
          </a:p>
          <a:p>
            <a:r>
              <a:rPr lang="en-US" b="0" i="0" dirty="0">
                <a:solidFill>
                  <a:srgbClr val="E8E8E8"/>
                </a:solidFill>
                <a:effectLst/>
                <a:latin typeface="Google Sans"/>
              </a:rPr>
              <a:t>books/article600370/#:~:text=According%20to%20the%20Canadian%20Federation,day%20of%20the%20e%2Dreader. – 2011</a:t>
            </a:r>
          </a:p>
          <a:p>
            <a:endParaRPr lang="en-US" b="0" i="0" dirty="0">
              <a:solidFill>
                <a:srgbClr val="E8E8E8"/>
              </a:solidFill>
              <a:effectLst/>
              <a:latin typeface="Google Sans"/>
            </a:endParaRPr>
          </a:p>
          <a:p>
            <a:r>
              <a:rPr lang="en-US" dirty="0"/>
              <a:t>Student Views on the Cost of and Access to Textbooks: An Investigation at University of Otago (New Zealand) </a:t>
            </a:r>
            <a:r>
              <a:rPr lang="en-US" b="0" i="0" dirty="0">
                <a:solidFill>
                  <a:srgbClr val="E8E8E8"/>
                </a:solidFill>
                <a:effectLst/>
                <a:latin typeface="Google Sans"/>
              </a:rPr>
              <a:t>- </a:t>
            </a:r>
            <a:r>
              <a:rPr lang="en-CA" dirty="0"/>
              <a:t>Open Praxis, vol. 9 issue 4, October–December 2017, pp. 403–419 (ISSN 2304-070X)</a:t>
            </a:r>
            <a:r>
              <a:rPr lang="en-US" b="0" i="0" dirty="0">
                <a:solidFill>
                  <a:srgbClr val="E8E8E8"/>
                </a:solidFill>
                <a:effectLst/>
                <a:latin typeface="Google Sans"/>
              </a:rPr>
              <a:t> https://files.eric.ed.gov/fulltext/EJ1165496.pdf</a:t>
            </a:r>
          </a:p>
          <a:p>
            <a:endParaRPr lang="en-US" b="0" i="0" dirty="0">
              <a:solidFill>
                <a:srgbClr val="E8E8E8"/>
              </a:solidFill>
              <a:effectLst/>
              <a:latin typeface="Google Sans"/>
            </a:endParaRPr>
          </a:p>
          <a:p>
            <a:r>
              <a:rPr lang="en-US" dirty="0" err="1"/>
              <a:t>Jhangiani</a:t>
            </a:r>
            <a:r>
              <a:rPr lang="en-US" dirty="0"/>
              <a:t>: This study surveyed 320 post-secondary students in British Columbia who used open textbooks during the Spring, Summer, and Fall semesters of 2015. The research examined students' textbook purchasing behaviors, the negative impact of textbook costs on their course enrollment, persistence, and performance, as well as their usage and perceptions of open textbooks. Findings indicated that over half of the respondents (54%) reported not purchasing a required textbook at least once due to cost, and 27% had taken fewer courses as a result. Additionally, 63% of respondents rated the overall quality of their open textbooks as above average or excellent. </a:t>
            </a:r>
          </a:p>
          <a:p>
            <a:endParaRPr lang="en-US" dirty="0"/>
          </a:p>
        </p:txBody>
      </p:sp>
      <p:sp>
        <p:nvSpPr>
          <p:cNvPr id="4" name="Slide Number Placeholder 3">
            <a:extLst>
              <a:ext uri="{FF2B5EF4-FFF2-40B4-BE49-F238E27FC236}">
                <a16:creationId xmlns:a16="http://schemas.microsoft.com/office/drawing/2014/main" id="{5379FD30-B4E2-4096-7A68-20D3DE7516EC}"/>
              </a:ext>
            </a:extLst>
          </p:cNvPr>
          <p:cNvSpPr>
            <a:spLocks noGrp="1"/>
          </p:cNvSpPr>
          <p:nvPr>
            <p:ph type="sldNum" sz="quarter" idx="10"/>
          </p:nvPr>
        </p:nvSpPr>
        <p:spPr/>
        <p:txBody>
          <a:bodyPr/>
          <a:lstStyle/>
          <a:p>
            <a:fld id="{CC9A1ABB-E35C-AB41-91B4-CAD8CE9756C6}" type="slidenum">
              <a:rPr lang="en-US" smtClean="0"/>
              <a:t>8</a:t>
            </a:fld>
            <a:endParaRPr lang="en-US"/>
          </a:p>
        </p:txBody>
      </p:sp>
    </p:spTree>
    <p:extLst>
      <p:ext uri="{BB962C8B-B14F-4D97-AF65-F5344CB8AC3E}">
        <p14:creationId xmlns:p14="http://schemas.microsoft.com/office/powerpoint/2010/main" val="234768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9EFC9-DC7F-06F0-333F-647806C8E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D7630-DE04-192B-02AF-E4E2C9B20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92CC2-8EB5-B930-2B66-1FE540D16B31}"/>
              </a:ext>
            </a:extLst>
          </p:cNvPr>
          <p:cNvSpPr>
            <a:spLocks noGrp="1"/>
          </p:cNvSpPr>
          <p:nvPr>
            <p:ph type="body" idx="1"/>
          </p:nvPr>
        </p:nvSpPr>
        <p:spPr/>
        <p:txBody>
          <a:bodyPr/>
          <a:lstStyle/>
          <a:p>
            <a:pPr>
              <a:lnSpc>
                <a:spcPct val="107000"/>
              </a:lnSpc>
              <a:spcAft>
                <a:spcPts val="6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 on Students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(2-3 minutes)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Discuss the benefits of OER for students – survey or research data to support?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US" sz="1800" kern="100" dirty="0">
                <a:solidFill>
                  <a:srgbClr val="7030A0"/>
                </a:solidFill>
                <a:effectLst/>
                <a:latin typeface="Aptos" panose="020B0004020202020204" pitchFamily="34" charset="0"/>
                <a:ea typeface="Aptos" panose="020B0004020202020204" pitchFamily="34" charset="0"/>
                <a:cs typeface="Times New Roman" panose="02020603050405020304" pitchFamily="18" charset="0"/>
              </a:rPr>
              <a:t>Visuals: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Testimonials or success stories from students – pull some quotes from impact stories – show graph from Survey monkey about how much textbooks are costing our own students!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dirty="0"/>
              <a:t>OER significantly reduce costs for students by eliminating the need for expensive textbooks, access codes, and supplementary materials. Traditional textbooks can cost hundreds of dollars per course, and frequent new editions make it difficult for students to buy used copies. OER provide free, immediate access to high-quality learning materials, ensuring that all students have what they need from day one. This financial relief allows students to allocate their resources toward other essentials like tuition, food, and housing, ultimately improving their academic success and well-being.</a:t>
            </a:r>
          </a:p>
          <a:p>
            <a:r>
              <a:rPr lang="en-US" dirty="0"/>
              <a:t>Beyond student savings, OER also benefit institutions and faculty. Colleges and universities can reduce costs associated with textbook subsidies and library purchases, while faculty gain the flexibility to customize course materials without copyright restrictions or licensing fees. Over time, widespread OER adoption leads to substantial, long-term cost savings across multiple courses and institutions, making education more affordable and accessible for all.</a:t>
            </a:r>
          </a:p>
          <a:p>
            <a:endParaRPr lang="en-CA" dirty="0"/>
          </a:p>
        </p:txBody>
      </p:sp>
      <p:sp>
        <p:nvSpPr>
          <p:cNvPr id="4" name="Slide Number Placeholder 3">
            <a:extLst>
              <a:ext uri="{FF2B5EF4-FFF2-40B4-BE49-F238E27FC236}">
                <a16:creationId xmlns:a16="http://schemas.microsoft.com/office/drawing/2014/main" id="{5DB8F0A5-F221-D232-3A93-9F37E9B808EE}"/>
              </a:ext>
            </a:extLst>
          </p:cNvPr>
          <p:cNvSpPr>
            <a:spLocks noGrp="1"/>
          </p:cNvSpPr>
          <p:nvPr>
            <p:ph type="sldNum" sz="quarter" idx="5"/>
          </p:nvPr>
        </p:nvSpPr>
        <p:spPr/>
        <p:txBody>
          <a:bodyPr/>
          <a:lstStyle/>
          <a:p>
            <a:fld id="{CC9A1ABB-E35C-AB41-91B4-CAD8CE9756C6}" type="slidenum">
              <a:rPr lang="en-US" smtClean="0"/>
              <a:t>9</a:t>
            </a:fld>
            <a:endParaRPr lang="en-US"/>
          </a:p>
        </p:txBody>
      </p:sp>
    </p:spTree>
    <p:extLst>
      <p:ext uri="{BB962C8B-B14F-4D97-AF65-F5344CB8AC3E}">
        <p14:creationId xmlns:p14="http://schemas.microsoft.com/office/powerpoint/2010/main" val="127632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13920"/>
            <a:ext cx="12192000" cy="6871919"/>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1384" y="5733256"/>
            <a:ext cx="1999200" cy="740129"/>
          </a:xfrm>
          <a:prstGeom prst="rect">
            <a:avLst/>
          </a:prstGeom>
        </p:spPr>
      </p:pic>
      <p:sp>
        <p:nvSpPr>
          <p:cNvPr id="3" name="Title 2"/>
          <p:cNvSpPr>
            <a:spLocks noGrp="1"/>
          </p:cNvSpPr>
          <p:nvPr>
            <p:ph type="title"/>
          </p:nvPr>
        </p:nvSpPr>
        <p:spPr>
          <a:xfrm>
            <a:off x="1378868" y="1917601"/>
            <a:ext cx="9434264" cy="935335"/>
          </a:xfrm>
        </p:spPr>
        <p:txBody>
          <a:bodyPr vert="horz" lIns="91440" tIns="45720" rIns="91440" bIns="45720" rtlCol="0" anchor="t" anchorCtr="0">
            <a:noAutofit/>
          </a:bodyPr>
          <a:lstStyle>
            <a:lvl1pPr>
              <a:defRPr lang="en-US" sz="5500" b="0" i="0" dirty="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pPr lvl="0" algn="ctr"/>
            <a:r>
              <a:rPr lang="en-US"/>
              <a:t>Click to edit Master title style</a:t>
            </a:r>
            <a:endParaRPr lang="en-US" dirty="0"/>
          </a:p>
        </p:txBody>
      </p:sp>
      <p:sp>
        <p:nvSpPr>
          <p:cNvPr id="7" name="Text Placeholder 6"/>
          <p:cNvSpPr>
            <a:spLocks noGrp="1"/>
          </p:cNvSpPr>
          <p:nvPr>
            <p:ph type="body" sz="quarter" idx="10"/>
          </p:nvPr>
        </p:nvSpPr>
        <p:spPr>
          <a:xfrm>
            <a:off x="1379538" y="3068960"/>
            <a:ext cx="9432925" cy="503287"/>
          </a:xfrm>
        </p:spPr>
        <p:txBody>
          <a:bodyPr>
            <a:noAutofit/>
          </a:bodyPr>
          <a:lstStyle>
            <a:lvl1pPr algn="ctr">
              <a:defRPr sz="25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edit Master text styles</a:t>
            </a:r>
          </a:p>
        </p:txBody>
      </p:sp>
      <p:sp>
        <p:nvSpPr>
          <p:cNvPr id="9" name="Text Placeholder 6"/>
          <p:cNvSpPr>
            <a:spLocks noGrp="1"/>
          </p:cNvSpPr>
          <p:nvPr>
            <p:ph type="body" sz="quarter" idx="11"/>
          </p:nvPr>
        </p:nvSpPr>
        <p:spPr>
          <a:xfrm>
            <a:off x="3899756" y="5807744"/>
            <a:ext cx="4392488" cy="503287"/>
          </a:xfrm>
        </p:spPr>
        <p:txBody>
          <a:bodyPr>
            <a:noAutofit/>
          </a:bodyPr>
          <a:lstStyle>
            <a:lvl1pPr algn="ctr">
              <a:defRPr sz="20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29742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two thirds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07BBE-AB6C-9946-9BA2-BC2BBDB8AE6B}"/>
              </a:ext>
            </a:extLst>
          </p:cNvPr>
          <p:cNvSpPr>
            <a:spLocks noGrp="1"/>
          </p:cNvSpPr>
          <p:nvPr>
            <p:ph type="title"/>
          </p:nvPr>
        </p:nvSpPr>
        <p:spPr>
          <a:xfrm>
            <a:off x="1054800" y="864000"/>
            <a:ext cx="10081760" cy="692776"/>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A020125F-7014-124C-92D0-624371F21BA4}"/>
              </a:ext>
            </a:extLst>
          </p:cNvPr>
          <p:cNvSpPr>
            <a:spLocks noGrp="1"/>
          </p:cNvSpPr>
          <p:nvPr>
            <p:ph idx="11"/>
          </p:nvPr>
        </p:nvSpPr>
        <p:spPr>
          <a:xfrm>
            <a:off x="1054800" y="1800000"/>
            <a:ext cx="6840000" cy="4536001"/>
          </a:xfrm>
        </p:spPr>
        <p:txBody>
          <a:bodyPr/>
          <a:lstStyle>
            <a:lvl1pPr>
              <a:defRPr sz="26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62FA614E-E3ED-E64B-A721-C7F3299AB7DB}"/>
              </a:ext>
            </a:extLst>
          </p:cNvPr>
          <p:cNvSpPr>
            <a:spLocks noGrp="1"/>
          </p:cNvSpPr>
          <p:nvPr>
            <p:ph type="body" sz="half" idx="12"/>
          </p:nvPr>
        </p:nvSpPr>
        <p:spPr>
          <a:xfrm>
            <a:off x="8078148" y="2916001"/>
            <a:ext cx="3060000" cy="342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Content Placeholder 7">
            <a:extLst>
              <a:ext uri="{FF2B5EF4-FFF2-40B4-BE49-F238E27FC236}">
                <a16:creationId xmlns:a16="http://schemas.microsoft.com/office/drawing/2014/main" id="{70ADF5DF-8AEB-5F40-BAA7-F8675CF065FF}"/>
              </a:ext>
            </a:extLst>
          </p:cNvPr>
          <p:cNvSpPr>
            <a:spLocks noGrp="1"/>
          </p:cNvSpPr>
          <p:nvPr>
            <p:ph sz="quarter" idx="13"/>
          </p:nvPr>
        </p:nvSpPr>
        <p:spPr>
          <a:xfrm>
            <a:off x="8076560" y="1800000"/>
            <a:ext cx="3060000" cy="997967"/>
          </a:xfrm>
        </p:spPr>
        <p:txBody>
          <a:bodyPr>
            <a:noAutofit/>
          </a:bodyPr>
          <a:lstStyle>
            <a:lvl1pPr>
              <a:lnSpc>
                <a:spcPct val="95000"/>
              </a:lnSpc>
              <a:spcBef>
                <a:spcPts val="0"/>
              </a:spcBef>
              <a:defRPr sz="2800">
                <a:solidFill>
                  <a:schemeClr val="bg2"/>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0EF4E7F0-BEE4-DB44-A5D3-3207A76A950B}"/>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two thirds column">
    <p:spTree>
      <p:nvGrpSpPr>
        <p:cNvPr id="1" name=""/>
        <p:cNvGrpSpPr/>
        <p:nvPr/>
      </p:nvGrpSpPr>
      <p:grpSpPr>
        <a:xfrm>
          <a:off x="0" y="0"/>
          <a:ext cx="0" cy="0"/>
          <a:chOff x="0" y="0"/>
          <a:chExt cx="0" cy="0"/>
        </a:xfrm>
      </p:grpSpPr>
      <p:sp>
        <p:nvSpPr>
          <p:cNvPr id="6" name="Title 5"/>
          <p:cNvSpPr>
            <a:spLocks noGrp="1"/>
          </p:cNvSpPr>
          <p:nvPr>
            <p:ph type="title"/>
          </p:nvPr>
        </p:nvSpPr>
        <p:spPr>
          <a:xfrm>
            <a:off x="1054800" y="864000"/>
            <a:ext cx="10080000" cy="692776"/>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7E8F396F-8A70-A348-B563-AA6EB0235E05}"/>
              </a:ext>
            </a:extLst>
          </p:cNvPr>
          <p:cNvSpPr>
            <a:spLocks noGrp="1"/>
          </p:cNvSpPr>
          <p:nvPr>
            <p:ph idx="11"/>
          </p:nvPr>
        </p:nvSpPr>
        <p:spPr>
          <a:xfrm>
            <a:off x="4295800" y="1800000"/>
            <a:ext cx="6839000" cy="4536001"/>
          </a:xfrm>
        </p:spPr>
        <p:txBody>
          <a:bodyPr/>
          <a:lstStyle>
            <a:lvl1pPr>
              <a:defRPr sz="2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C4A347BE-1B1D-904E-AE42-A480D5B6326D}"/>
              </a:ext>
            </a:extLst>
          </p:cNvPr>
          <p:cNvSpPr>
            <a:spLocks noGrp="1"/>
          </p:cNvSpPr>
          <p:nvPr>
            <p:ph type="body" sz="half" idx="12"/>
          </p:nvPr>
        </p:nvSpPr>
        <p:spPr>
          <a:xfrm>
            <a:off x="1064752" y="2916001"/>
            <a:ext cx="3060000" cy="342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7">
            <a:extLst>
              <a:ext uri="{FF2B5EF4-FFF2-40B4-BE49-F238E27FC236}">
                <a16:creationId xmlns:a16="http://schemas.microsoft.com/office/drawing/2014/main" id="{A249C506-9790-8F40-B983-E4F92673DF57}"/>
              </a:ext>
            </a:extLst>
          </p:cNvPr>
          <p:cNvSpPr>
            <a:spLocks noGrp="1"/>
          </p:cNvSpPr>
          <p:nvPr>
            <p:ph sz="quarter" idx="13"/>
          </p:nvPr>
        </p:nvSpPr>
        <p:spPr>
          <a:xfrm>
            <a:off x="1064752" y="1800000"/>
            <a:ext cx="3060000" cy="997967"/>
          </a:xfrm>
        </p:spPr>
        <p:txBody>
          <a:bodyPr>
            <a:noAutofit/>
          </a:bodyPr>
          <a:lstStyle>
            <a:lvl1pPr>
              <a:lnSpc>
                <a:spcPct val="95000"/>
              </a:lnSpc>
              <a:spcBef>
                <a:spcPts val="0"/>
              </a:spcBef>
              <a:defRPr sz="2800">
                <a:solidFill>
                  <a:schemeClr val="bg2"/>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52BA385E-C3B4-6340-872E-01DF8F506739}"/>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034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ation page">
    <p:bg>
      <p:bgPr>
        <a:blipFill dpi="0" rotWithShape="1">
          <a:blip r:embed="rId2" cstate="screen">
            <a:alphaModFix amt="9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a:spLocks noGrp="1"/>
          </p:cNvSpPr>
          <p:nvPr>
            <p:ph type="body" idx="1"/>
          </p:nvPr>
        </p:nvSpPr>
        <p:spPr>
          <a:xfrm>
            <a:off x="1908000" y="1916834"/>
            <a:ext cx="8298176" cy="2880315"/>
          </a:xfrm>
        </p:spPr>
        <p:txBody>
          <a:bodyPr>
            <a:noAutofit/>
          </a:bodyPr>
          <a:lstStyle>
            <a:lvl1pPr marL="0" indent="0">
              <a:buNone/>
              <a:defRPr sz="2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p:cNvCxnSpPr/>
          <p:nvPr userDrawn="1"/>
        </p:nvCxnSpPr>
        <p:spPr>
          <a:xfrm>
            <a:off x="1908000" y="1628800"/>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908000" y="5085184"/>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8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with Title/Subtitle">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62148"/>
          </a:xfrm>
        </p:spPr>
        <p:txBody>
          <a:bodyPr anchor="t" anchorCtr="0">
            <a:noAutofit/>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056000" y="2052000"/>
            <a:ext cx="3096000" cy="4320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4546089" y="2052000"/>
            <a:ext cx="3096000" cy="4320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a:xfrm>
            <a:off x="8040002" y="2052000"/>
            <a:ext cx="3096000" cy="4320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2"/>
          </p:nvPr>
        </p:nvSpPr>
        <p:spPr>
          <a:xfrm>
            <a:off x="1056000" y="1440000"/>
            <a:ext cx="10080000" cy="432048"/>
          </a:xfrm>
          <a:prstGeom prst="rect">
            <a:avLst/>
          </a:prstGeom>
        </p:spPr>
        <p:txBody>
          <a:bodyPr>
            <a:noAutofit/>
          </a:bodyPr>
          <a:lstStyle>
            <a:lvl1pPr>
              <a:defRPr sz="2000" b="0" i="1">
                <a:solidFill>
                  <a:srgbClr val="00B0B9"/>
                </a:solidFill>
                <a:latin typeface="Georgia" panose="02040502050405020303" pitchFamily="18"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2434B3AC-CC9C-C74A-82F1-99649905E783}"/>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034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56760"/>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080768" y="1800000"/>
            <a:ext cx="3060000" cy="4536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10"/>
          </p:nvPr>
        </p:nvSpPr>
        <p:spPr>
          <a:xfrm>
            <a:off x="4564800" y="1800000"/>
            <a:ext cx="3060000" cy="4536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1"/>
          </p:nvPr>
        </p:nvSpPr>
        <p:spPr>
          <a:xfrm>
            <a:off x="8056448" y="1800000"/>
            <a:ext cx="3060000" cy="4536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32EDBC7-7278-E64D-8CA9-5F2A67803EE2}"/>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9110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Half Page Image">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6005513" y="0"/>
            <a:ext cx="6186487" cy="6858000"/>
          </a:xfrm>
          <a:prstGeom prst="rect">
            <a:avLst/>
          </a:prstGeom>
        </p:spPr>
        <p:txBody>
          <a:bodyPr/>
          <a:lstStyle/>
          <a:p>
            <a:r>
              <a:rPr lang="en-US"/>
              <a:t>Click icon to add picture</a:t>
            </a:r>
          </a:p>
        </p:txBody>
      </p:sp>
      <p:sp>
        <p:nvSpPr>
          <p:cNvPr id="9" name="Title 8"/>
          <p:cNvSpPr>
            <a:spLocks noGrp="1"/>
          </p:cNvSpPr>
          <p:nvPr>
            <p:ph type="title"/>
          </p:nvPr>
        </p:nvSpPr>
        <p:spPr>
          <a:xfrm>
            <a:off x="983432" y="864000"/>
            <a:ext cx="4369904" cy="440768"/>
          </a:xfrm>
        </p:spPr>
        <p:txBody>
          <a:bodyPr>
            <a:noAutofit/>
          </a:bodyPr>
          <a:lstStyle>
            <a:lvl1pPr algn="l">
              <a:defRPr sz="2400" b="1" i="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11" name="Content Placeholder 10"/>
          <p:cNvSpPr>
            <a:spLocks noGrp="1"/>
          </p:cNvSpPr>
          <p:nvPr>
            <p:ph sz="quarter" idx="11"/>
          </p:nvPr>
        </p:nvSpPr>
        <p:spPr>
          <a:xfrm>
            <a:off x="982800" y="1620000"/>
            <a:ext cx="4369904" cy="4680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5D1C8AE6-66C9-FB44-AD68-8588FAC75BF9}"/>
              </a:ext>
            </a:extLst>
          </p:cNvPr>
          <p:cNvSpPr/>
          <p:nvPr userDrawn="1"/>
        </p:nvSpPr>
        <p:spPr>
          <a:xfrm>
            <a:off x="1" y="6660000"/>
            <a:ext cx="6005512"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343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nner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2443638"/>
          </a:xfrm>
        </p:spPr>
        <p:txBody>
          <a:bodyPr/>
          <a:lstStyle/>
          <a:p>
            <a:r>
              <a:rPr lang="en-US"/>
              <a:t>Click icon to add picture</a:t>
            </a:r>
          </a:p>
        </p:txBody>
      </p:sp>
      <p:sp>
        <p:nvSpPr>
          <p:cNvPr id="9" name="Text Placeholder 8"/>
          <p:cNvSpPr>
            <a:spLocks noGrp="1"/>
          </p:cNvSpPr>
          <p:nvPr>
            <p:ph type="body" sz="quarter" idx="13"/>
          </p:nvPr>
        </p:nvSpPr>
        <p:spPr>
          <a:xfrm>
            <a:off x="1703512" y="3672000"/>
            <a:ext cx="9360000" cy="2606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703512" y="2880000"/>
            <a:ext cx="9360000" cy="593585"/>
          </a:xfrm>
        </p:spPr>
        <p:txBody>
          <a:bodyPr/>
          <a:lstStyle>
            <a:lvl1pPr algn="ct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AEBFD13A-F906-A94E-A88A-3E2CA6A77EA8}"/>
              </a:ext>
            </a:extLst>
          </p:cNvPr>
          <p:cNvSpPr/>
          <p:nvPr userDrawn="1"/>
        </p:nvSpPr>
        <p:spPr>
          <a:xfrm>
            <a:off x="0" y="6660000"/>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936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20784"/>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956414B5-A60E-0D46-A931-211121C3E440}"/>
              </a:ext>
            </a:extLst>
          </p:cNvPr>
          <p:cNvSpPr/>
          <p:nvPr userDrawn="1"/>
        </p:nvSpPr>
        <p:spPr>
          <a:xfrm>
            <a:off x="0" y="6660000"/>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939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 Out Box Opti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652D3D-F1F0-644E-BBEA-8E81AA1B0590}"/>
              </a:ext>
            </a:extLst>
          </p:cNvPr>
          <p:cNvSpPr txBox="1">
            <a:spLocks/>
          </p:cNvSpPr>
          <p:nvPr userDrawn="1"/>
        </p:nvSpPr>
        <p:spPr>
          <a:xfrm>
            <a:off x="1070405" y="719984"/>
            <a:ext cx="10080000" cy="6567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b="0" i="0" kern="1200">
                <a:solidFill>
                  <a:schemeClr val="tx2"/>
                </a:solidFill>
                <a:latin typeface="Arial Narrow" panose="020B0604020202020204" pitchFamily="34" charset="0"/>
                <a:ea typeface="Arial Narrow" panose="020B0604020202020204" pitchFamily="34" charset="0"/>
                <a:cs typeface="Arial Narrow" panose="020B0604020202020204" pitchFamily="34" charset="0"/>
              </a:defRPr>
            </a:lvl1pPr>
          </a:lstStyle>
          <a:p>
            <a:r>
              <a:rPr lang="en-US" dirty="0">
                <a:latin typeface="Arial" panose="020B0604020202020204" pitchFamily="34" charset="0"/>
                <a:ea typeface="Roboto" panose="02000000000000000000" pitchFamily="2" charset="0"/>
                <a:cs typeface="Arial" panose="020B0604020202020204" pitchFamily="34" charset="0"/>
              </a:rPr>
              <a:t>Call Out Box Options</a:t>
            </a:r>
          </a:p>
        </p:txBody>
      </p:sp>
      <p:sp>
        <p:nvSpPr>
          <p:cNvPr id="4" name="Rectangle 3">
            <a:extLst>
              <a:ext uri="{FF2B5EF4-FFF2-40B4-BE49-F238E27FC236}">
                <a16:creationId xmlns:a16="http://schemas.microsoft.com/office/drawing/2014/main" id="{898BDD5F-B4E4-2F44-A938-A4F9181E2714}"/>
              </a:ext>
            </a:extLst>
          </p:cNvPr>
          <p:cNvSpPr/>
          <p:nvPr userDrawn="1"/>
        </p:nvSpPr>
        <p:spPr>
          <a:xfrm>
            <a:off x="4455421" y="1484784"/>
            <a:ext cx="3060000" cy="2088231"/>
          </a:xfrm>
          <a:prstGeom prst="rect">
            <a:avLst/>
          </a:prstGeom>
          <a:gradFill>
            <a:gsLst>
              <a:gs pos="52000">
                <a:schemeClr val="tx2">
                  <a:lumMod val="90000"/>
                  <a:lumOff val="10000"/>
                  <a:alpha val="89000"/>
                </a:schemeClr>
              </a:gs>
              <a:gs pos="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endParaRPr lang="en-US" sz="1900" b="1" dirty="0">
              <a:solidFill>
                <a:schemeClr val="bg1"/>
              </a:solidFill>
              <a:latin typeface="+mn-lt"/>
            </a:endParaRPr>
          </a:p>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Gradient 2</a:t>
            </a:r>
          </a:p>
          <a:p>
            <a:pPr algn="ctr">
              <a:lnSpc>
                <a:spcPts val="2650"/>
              </a:lnSpc>
            </a:pPr>
            <a:endParaRPr lang="en-US" sz="1900" b="1" dirty="0">
              <a:solidFill>
                <a:schemeClr val="bg1"/>
              </a:solidFill>
              <a:latin typeface="+mn-lt"/>
            </a:endParaRPr>
          </a:p>
        </p:txBody>
      </p:sp>
      <p:sp>
        <p:nvSpPr>
          <p:cNvPr id="5" name="Rectangle 4">
            <a:extLst>
              <a:ext uri="{FF2B5EF4-FFF2-40B4-BE49-F238E27FC236}">
                <a16:creationId xmlns:a16="http://schemas.microsoft.com/office/drawing/2014/main" id="{DD6CD87B-6EB2-3A4D-B2D8-54A3B5E81D83}"/>
              </a:ext>
            </a:extLst>
          </p:cNvPr>
          <p:cNvSpPr/>
          <p:nvPr userDrawn="1"/>
        </p:nvSpPr>
        <p:spPr>
          <a:xfrm>
            <a:off x="7695781" y="1484784"/>
            <a:ext cx="3060000" cy="2088231"/>
          </a:xfrm>
          <a:prstGeom prst="rect">
            <a:avLst/>
          </a:prstGeom>
          <a:gradFill>
            <a:gsLst>
              <a:gs pos="52000">
                <a:schemeClr val="accent1">
                  <a:lumMod val="40000"/>
                  <a:lumOff val="60000"/>
                </a:schemeClr>
              </a:gs>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tx2"/>
                </a:solidFill>
                <a:latin typeface="Arial" panose="020B0604020202020204" pitchFamily="34" charset="0"/>
                <a:ea typeface="Roboto" panose="02000000000000000000" pitchFamily="2" charset="0"/>
                <a:cs typeface="Arial" panose="020B0604020202020204" pitchFamily="34" charset="0"/>
              </a:rPr>
              <a:t>Gradient 3</a:t>
            </a:r>
          </a:p>
        </p:txBody>
      </p:sp>
      <p:sp>
        <p:nvSpPr>
          <p:cNvPr id="6" name="Rectangle 5">
            <a:extLst>
              <a:ext uri="{FF2B5EF4-FFF2-40B4-BE49-F238E27FC236}">
                <a16:creationId xmlns:a16="http://schemas.microsoft.com/office/drawing/2014/main" id="{7911D2A0-93F8-8F41-9B12-4A1EAB59C686}"/>
              </a:ext>
            </a:extLst>
          </p:cNvPr>
          <p:cNvSpPr/>
          <p:nvPr userDrawn="1"/>
        </p:nvSpPr>
        <p:spPr>
          <a:xfrm>
            <a:off x="1215061" y="1484785"/>
            <a:ext cx="3060000" cy="2088231"/>
          </a:xfrm>
          <a:prstGeom prst="rect">
            <a:avLst/>
          </a:prstGeom>
          <a:gradFill flip="none" rotWithShape="1">
            <a:gsLst>
              <a:gs pos="27000">
                <a:schemeClr val="bg2">
                  <a:lumMod val="94000"/>
                  <a:lumOff val="6000"/>
                </a:schemeClr>
              </a:gs>
              <a:gs pos="75000">
                <a:schemeClr val="bg2">
                  <a:lumMod val="94000"/>
                  <a:lumOff val="6000"/>
                </a:schemeClr>
              </a:gs>
              <a:gs pos="50000">
                <a:schemeClr val="bg2"/>
              </a:gs>
              <a:gs pos="0">
                <a:schemeClr val="bg2">
                  <a:lumMod val="82000"/>
                  <a:lumOff val="18000"/>
                </a:schemeClr>
              </a:gs>
              <a:gs pos="100000">
                <a:schemeClr val="bg2">
                  <a:lumMod val="79000"/>
                  <a:lumOff val="2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Gradient 1</a:t>
            </a:r>
          </a:p>
          <a:p>
            <a:pPr algn="ctr">
              <a:lnSpc>
                <a:spcPct val="100000"/>
              </a:lnSpc>
            </a:pPr>
            <a:r>
              <a:rPr 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copy &amp; paste to use the </a:t>
            </a:r>
            <a:br>
              <a:rPr lang="en-US" sz="1400" b="1"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call out boxes</a:t>
            </a:r>
          </a:p>
        </p:txBody>
      </p:sp>
      <p:sp>
        <p:nvSpPr>
          <p:cNvPr id="7" name="Rectangle 6">
            <a:extLst>
              <a:ext uri="{FF2B5EF4-FFF2-40B4-BE49-F238E27FC236}">
                <a16:creationId xmlns:a16="http://schemas.microsoft.com/office/drawing/2014/main" id="{056862EC-8AF0-C845-BD10-B9104217205A}"/>
              </a:ext>
            </a:extLst>
          </p:cNvPr>
          <p:cNvSpPr/>
          <p:nvPr userDrawn="1"/>
        </p:nvSpPr>
        <p:spPr>
          <a:xfrm>
            <a:off x="7695781" y="3861048"/>
            <a:ext cx="3060000" cy="2088231"/>
          </a:xfrm>
          <a:prstGeom prst="rect">
            <a:avLst/>
          </a:prstGeom>
          <a:solidFill>
            <a:schemeClr val="accent1"/>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tx2"/>
                </a:solidFill>
                <a:latin typeface="Arial" panose="020B0604020202020204" pitchFamily="34" charset="0"/>
                <a:ea typeface="Roboto" panose="02000000000000000000" pitchFamily="2" charset="0"/>
                <a:cs typeface="Arial" panose="020B0604020202020204" pitchFamily="34" charset="0"/>
              </a:rPr>
              <a:t>Solid Fill with Shadow</a:t>
            </a:r>
          </a:p>
        </p:txBody>
      </p:sp>
      <p:sp>
        <p:nvSpPr>
          <p:cNvPr id="8" name="Rectangle 7">
            <a:extLst>
              <a:ext uri="{FF2B5EF4-FFF2-40B4-BE49-F238E27FC236}">
                <a16:creationId xmlns:a16="http://schemas.microsoft.com/office/drawing/2014/main" id="{4CEB0D93-D91A-374B-A3CC-170A70DE757A}"/>
              </a:ext>
            </a:extLst>
          </p:cNvPr>
          <p:cNvSpPr/>
          <p:nvPr userDrawn="1"/>
        </p:nvSpPr>
        <p:spPr>
          <a:xfrm>
            <a:off x="4439816" y="3861048"/>
            <a:ext cx="3060000" cy="2088231"/>
          </a:xfrm>
          <a:prstGeom prst="rect">
            <a:avLst/>
          </a:prstGeom>
          <a:solidFill>
            <a:schemeClr val="tx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Solid Fill with Shadow</a:t>
            </a:r>
          </a:p>
        </p:txBody>
      </p:sp>
      <p:sp>
        <p:nvSpPr>
          <p:cNvPr id="9" name="Rectangle 8">
            <a:extLst>
              <a:ext uri="{FF2B5EF4-FFF2-40B4-BE49-F238E27FC236}">
                <a16:creationId xmlns:a16="http://schemas.microsoft.com/office/drawing/2014/main" id="{1746483B-ED6B-7444-84A6-FAD02BE55F78}"/>
              </a:ext>
            </a:extLst>
          </p:cNvPr>
          <p:cNvSpPr/>
          <p:nvPr userDrawn="1"/>
        </p:nvSpPr>
        <p:spPr>
          <a:xfrm>
            <a:off x="1215061" y="3861048"/>
            <a:ext cx="3060000" cy="2088231"/>
          </a:xfrm>
          <a:prstGeom prst="rect">
            <a:avLst/>
          </a:prstGeom>
          <a:solidFill>
            <a:schemeClr val="bg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Solid Fill with Shadow</a:t>
            </a:r>
          </a:p>
        </p:txBody>
      </p:sp>
    </p:spTree>
    <p:extLst>
      <p:ext uri="{BB962C8B-B14F-4D97-AF65-F5344CB8AC3E}">
        <p14:creationId xmlns:p14="http://schemas.microsoft.com/office/powerpoint/2010/main" val="1580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FAE8-0F2B-0C4D-9616-33E27326BAF1}"/>
              </a:ext>
            </a:extLst>
          </p:cNvPr>
          <p:cNvSpPr>
            <a:spLocks noGrp="1"/>
          </p:cNvSpPr>
          <p:nvPr>
            <p:ph type="title"/>
          </p:nvPr>
        </p:nvSpPr>
        <p:spPr>
          <a:xfrm>
            <a:off x="839416" y="4581128"/>
            <a:ext cx="10514384" cy="648072"/>
          </a:xfrm>
        </p:spPr>
        <p:txBody>
          <a:bodyPr/>
          <a:lstStyle>
            <a:lvl1pPr algn="ctr">
              <a:defRPr sz="3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7BDE84D5-6B6E-C447-B7AF-BAAA37850CC7}"/>
              </a:ext>
            </a:extLst>
          </p:cNvPr>
          <p:cNvSpPr>
            <a:spLocks noGrp="1"/>
          </p:cNvSpPr>
          <p:nvPr>
            <p:ph type="pic" sz="quarter" idx="10"/>
          </p:nvPr>
        </p:nvSpPr>
        <p:spPr>
          <a:xfrm>
            <a:off x="0" y="0"/>
            <a:ext cx="12192000" cy="4032000"/>
          </a:xfrm>
        </p:spPr>
        <p:txBody>
          <a:bodyPr/>
          <a:lstStyle/>
          <a:p>
            <a:r>
              <a:rPr lang="en-US"/>
              <a:t>Click icon to add picture</a:t>
            </a:r>
          </a:p>
        </p:txBody>
      </p:sp>
      <p:sp>
        <p:nvSpPr>
          <p:cNvPr id="11" name="Text Placeholder 10">
            <a:extLst>
              <a:ext uri="{FF2B5EF4-FFF2-40B4-BE49-F238E27FC236}">
                <a16:creationId xmlns:a16="http://schemas.microsoft.com/office/drawing/2014/main" id="{AA872194-D5EB-304B-A7DB-6827330E4BB0}"/>
              </a:ext>
            </a:extLst>
          </p:cNvPr>
          <p:cNvSpPr>
            <a:spLocks noGrp="1"/>
          </p:cNvSpPr>
          <p:nvPr>
            <p:ph type="body" sz="quarter" idx="12"/>
          </p:nvPr>
        </p:nvSpPr>
        <p:spPr>
          <a:xfrm>
            <a:off x="2891644" y="5229200"/>
            <a:ext cx="6408712" cy="533924"/>
          </a:xfrm>
        </p:spPr>
        <p:txBody>
          <a:bodyPr anchor="ctr" anchorCtr="0"/>
          <a:lstStyle>
            <a:lvl1pPr algn="ctr">
              <a:defRPr sz="1800">
                <a:solidFill>
                  <a:schemeClr val="bg2"/>
                </a:solidFill>
              </a:defRPr>
            </a:lvl1pPr>
          </a:lstStyle>
          <a:p>
            <a:pPr lvl="0"/>
            <a:r>
              <a:rPr lang="en-US"/>
              <a:t>Click to edit Master text styles</a:t>
            </a:r>
          </a:p>
        </p:txBody>
      </p:sp>
      <p:pic>
        <p:nvPicPr>
          <p:cNvPr id="5" name="Picture 4">
            <a:extLst>
              <a:ext uri="{FF2B5EF4-FFF2-40B4-BE49-F238E27FC236}">
                <a16:creationId xmlns:a16="http://schemas.microsoft.com/office/drawing/2014/main" id="{AE65DE31-12CA-8944-8FD1-B9050109F3AD}"/>
              </a:ext>
            </a:extLst>
          </p:cNvPr>
          <p:cNvPicPr>
            <a:picLocks noChangeAspect="1"/>
          </p:cNvPicPr>
          <p:nvPr userDrawn="1"/>
        </p:nvPicPr>
        <p:blipFill>
          <a:blip r:embed="rId2"/>
          <a:stretch>
            <a:fillRect/>
          </a:stretch>
        </p:blipFill>
        <p:spPr>
          <a:xfrm>
            <a:off x="9840416" y="5517232"/>
            <a:ext cx="2233054" cy="1160028"/>
          </a:xfrm>
          <a:prstGeom prst="rect">
            <a:avLst/>
          </a:prstGeom>
        </p:spPr>
      </p:pic>
      <p:sp>
        <p:nvSpPr>
          <p:cNvPr id="6" name="Rectangle 5">
            <a:extLst>
              <a:ext uri="{FF2B5EF4-FFF2-40B4-BE49-F238E27FC236}">
                <a16:creationId xmlns:a16="http://schemas.microsoft.com/office/drawing/2014/main" id="{07F812CF-C39F-4445-BD3E-C77AF64BBC2A}"/>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43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OC">
    <p:bg>
      <p:bgPr>
        <a:blipFill dpi="0" rotWithShape="1">
          <a:blip r:embed="rId2" cstate="screen">
            <a:alphaModFix amt="87000"/>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6969"/>
                    </a14:imgEffect>
                    <a14:imgEffect>
                      <a14:saturation sat="33000"/>
                    </a14:imgEffect>
                    <a14:imgEffect>
                      <a14:brightnessContrast bright="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B69757-7C2E-CD49-AB3D-96FF835F4659}"/>
              </a:ext>
            </a:extLst>
          </p:cNvPr>
          <p:cNvSpPr/>
          <p:nvPr userDrawn="1"/>
        </p:nvSpPr>
        <p:spPr>
          <a:xfrm>
            <a:off x="0" y="0"/>
            <a:ext cx="12192000" cy="686901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15480" y="2348880"/>
            <a:ext cx="4500000" cy="2664296"/>
          </a:xfrm>
        </p:spPr>
        <p:txBody>
          <a:bodyPr/>
          <a:lstStyle>
            <a:lvl1pPr algn="r">
              <a:defRPr sz="5000" b="0" i="0">
                <a:solidFill>
                  <a:schemeClr val="bg2"/>
                </a:solidFill>
                <a:latin typeface="Arial" panose="020B0604020202020204" pitchFamily="34" charset="0"/>
                <a:ea typeface="Roboto" panose="02000000000000000000" pitchFamily="2" charset="0"/>
                <a:cs typeface="Arial" panose="020B0604020202020204" pitchFamily="34" charset="0"/>
              </a:defRPr>
            </a:lvl1pPr>
          </a:lstStyle>
          <a:p>
            <a:r>
              <a:rPr lang="en-US" dirty="0"/>
              <a:t>Edit Text</a:t>
            </a:r>
          </a:p>
        </p:txBody>
      </p:sp>
      <p:sp>
        <p:nvSpPr>
          <p:cNvPr id="6" name="Content Placeholder 5"/>
          <p:cNvSpPr>
            <a:spLocks noGrp="1"/>
          </p:cNvSpPr>
          <p:nvPr>
            <p:ph sz="quarter" idx="10"/>
          </p:nvPr>
        </p:nvSpPr>
        <p:spPr>
          <a:xfrm>
            <a:off x="6312024" y="2349500"/>
            <a:ext cx="4500000" cy="26638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265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itorial Acknowledgemen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8904CB-40B1-4E37-A449-8C593C3863B1}"/>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852DCA-2B3A-441B-BE56-F2331C28EC16}"/>
              </a:ext>
            </a:extLst>
          </p:cNvPr>
          <p:cNvSpPr txBox="1"/>
          <p:nvPr userDrawn="1"/>
        </p:nvSpPr>
        <p:spPr>
          <a:xfrm>
            <a:off x="1559496" y="2204864"/>
            <a:ext cx="9073008" cy="2308324"/>
          </a:xfrm>
          <a:prstGeom prst="rect">
            <a:avLst/>
          </a:prstGeom>
          <a:noFill/>
        </p:spPr>
        <p:txBody>
          <a:bodyPr wrap="square">
            <a:spAutoFit/>
          </a:bodyPr>
          <a:lstStyle/>
          <a:p>
            <a:r>
              <a:rPr lang="en-CA" sz="2400" dirty="0">
                <a:solidFill>
                  <a:schemeClr val="tx2"/>
                </a:solidFill>
                <a:latin typeface="+mn-lt"/>
              </a:rPr>
              <a:t>Thompson Rivers University campuses are on the traditional lands of the </a:t>
            </a:r>
            <a:r>
              <a:rPr lang="en-CA" sz="2400" dirty="0" err="1">
                <a:solidFill>
                  <a:schemeClr val="tx2"/>
                </a:solidFill>
                <a:latin typeface="+mn-lt"/>
              </a:rPr>
              <a:t>Tk'emlúps</a:t>
            </a:r>
            <a:r>
              <a:rPr lang="en-CA" sz="2400" dirty="0">
                <a:solidFill>
                  <a:schemeClr val="tx2"/>
                </a:solidFill>
                <a:latin typeface="+mn-lt"/>
              </a:rPr>
              <a:t> </a:t>
            </a:r>
            <a:r>
              <a:rPr lang="en-CA" sz="2400" dirty="0" err="1">
                <a:solidFill>
                  <a:schemeClr val="tx2"/>
                </a:solidFill>
                <a:latin typeface="+mn-lt"/>
              </a:rPr>
              <a:t>te</a:t>
            </a:r>
            <a:r>
              <a:rPr lang="en-CA" sz="2400" dirty="0">
                <a:solidFill>
                  <a:schemeClr val="tx2"/>
                </a:solidFill>
                <a:latin typeface="+mn-lt"/>
              </a:rPr>
              <a:t> </a:t>
            </a:r>
            <a:r>
              <a:rPr lang="en-CA" sz="2400" dirty="0" err="1">
                <a:solidFill>
                  <a:schemeClr val="tx2"/>
                </a:solidFill>
                <a:latin typeface="+mn-lt"/>
              </a:rPr>
              <a:t>Secwépemc</a:t>
            </a:r>
            <a:r>
              <a:rPr lang="en-CA" sz="2400" dirty="0">
                <a:solidFill>
                  <a:schemeClr val="tx2"/>
                </a:solidFill>
                <a:latin typeface="+mn-lt"/>
              </a:rPr>
              <a:t> (Kamloops campus) and the </a:t>
            </a:r>
            <a:r>
              <a:rPr lang="en-CA" sz="2400" dirty="0" err="1">
                <a:solidFill>
                  <a:schemeClr val="tx2"/>
                </a:solidFill>
                <a:latin typeface="+mn-lt"/>
              </a:rPr>
              <a:t>T’exelc</a:t>
            </a:r>
            <a:r>
              <a:rPr lang="en-CA" sz="2400" dirty="0">
                <a:solidFill>
                  <a:schemeClr val="tx2"/>
                </a:solidFill>
                <a:latin typeface="+mn-lt"/>
              </a:rPr>
              <a:t> (Williams Lake campus) within </a:t>
            </a:r>
            <a:r>
              <a:rPr lang="en-CA" sz="2400" dirty="0" err="1">
                <a:solidFill>
                  <a:schemeClr val="tx2"/>
                </a:solidFill>
                <a:latin typeface="+mn-lt"/>
              </a:rPr>
              <a:t>Secwepemcúlucw</a:t>
            </a:r>
            <a:r>
              <a:rPr lang="en-CA" sz="2400" dirty="0">
                <a:solidFill>
                  <a:schemeClr val="tx2"/>
                </a:solidFill>
                <a:latin typeface="+mn-lt"/>
              </a:rPr>
              <a:t>, the traditional and unceded territory of the </a:t>
            </a:r>
            <a:r>
              <a:rPr lang="en-CA" sz="2400" dirty="0" err="1">
                <a:solidFill>
                  <a:schemeClr val="tx2"/>
                </a:solidFill>
                <a:latin typeface="+mn-lt"/>
              </a:rPr>
              <a:t>Secwépemc</a:t>
            </a:r>
            <a:r>
              <a:rPr lang="en-CA" sz="2400" dirty="0">
                <a:solidFill>
                  <a:schemeClr val="tx2"/>
                </a:solidFill>
                <a:latin typeface="+mn-lt"/>
              </a:rPr>
              <a:t>. The region TRU serves also extends into the territories of the </a:t>
            </a:r>
            <a:r>
              <a:rPr lang="en-CA" sz="2400" dirty="0" err="1">
                <a:solidFill>
                  <a:schemeClr val="tx2"/>
                </a:solidFill>
                <a:latin typeface="+mn-lt"/>
              </a:rPr>
              <a:t>St’át’imc</a:t>
            </a:r>
            <a:r>
              <a:rPr lang="en-CA" sz="2400" dirty="0">
                <a:solidFill>
                  <a:schemeClr val="tx2"/>
                </a:solidFill>
                <a:latin typeface="+mn-lt"/>
              </a:rPr>
              <a:t>, Nlaka’pamux, </a:t>
            </a:r>
            <a:r>
              <a:rPr lang="en-CA" sz="2400" dirty="0" err="1">
                <a:solidFill>
                  <a:schemeClr val="tx2"/>
                </a:solidFill>
                <a:latin typeface="+mn-lt"/>
              </a:rPr>
              <a:t>Nuxalk</a:t>
            </a:r>
            <a:r>
              <a:rPr lang="en-CA" sz="2400" dirty="0">
                <a:solidFill>
                  <a:schemeClr val="tx2"/>
                </a:solidFill>
                <a:latin typeface="+mn-lt"/>
              </a:rPr>
              <a:t>, </a:t>
            </a:r>
            <a:r>
              <a:rPr lang="en-CA" sz="2400" dirty="0" err="1">
                <a:solidFill>
                  <a:schemeClr val="tx2"/>
                </a:solidFill>
                <a:latin typeface="+mn-lt"/>
              </a:rPr>
              <a:t>Tŝilhqot'in</a:t>
            </a:r>
            <a:r>
              <a:rPr lang="en-CA" sz="2400" dirty="0">
                <a:solidFill>
                  <a:schemeClr val="tx2"/>
                </a:solidFill>
                <a:latin typeface="+mn-lt"/>
              </a:rPr>
              <a:t>, Dakelh, and Syilx peoples.</a:t>
            </a:r>
          </a:p>
        </p:txBody>
      </p:sp>
    </p:spTree>
    <p:extLst>
      <p:ext uri="{BB962C8B-B14F-4D97-AF65-F5344CB8AC3E}">
        <p14:creationId xmlns:p14="http://schemas.microsoft.com/office/powerpoint/2010/main" val="1874223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rritorial Acknowledgement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EBE176-18A1-4778-B940-4F7FDC8F0C52}"/>
              </a:ext>
            </a:extLst>
          </p:cNvPr>
          <p:cNvSpPr/>
          <p:nvPr userDrawn="1"/>
        </p:nvSpPr>
        <p:spPr>
          <a:xfrm>
            <a:off x="0" y="0"/>
            <a:ext cx="12191999"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14B5346-5ECE-44BD-92DC-75C3B1AAB723}"/>
              </a:ext>
            </a:extLst>
          </p:cNvPr>
          <p:cNvCxnSpPr>
            <a:cxnSpLocks/>
          </p:cNvCxnSpPr>
          <p:nvPr userDrawn="1"/>
        </p:nvCxnSpPr>
        <p:spPr>
          <a:xfrm>
            <a:off x="874203" y="1988840"/>
            <a:ext cx="104435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267151-8694-4472-ACAE-42C644EF298F}"/>
              </a:ext>
            </a:extLst>
          </p:cNvPr>
          <p:cNvCxnSpPr>
            <a:cxnSpLocks/>
          </p:cNvCxnSpPr>
          <p:nvPr userDrawn="1"/>
        </p:nvCxnSpPr>
        <p:spPr>
          <a:xfrm>
            <a:off x="874203" y="5013176"/>
            <a:ext cx="104435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117A99-F955-4329-B05C-49409C431C7C}"/>
              </a:ext>
            </a:extLst>
          </p:cNvPr>
          <p:cNvSpPr txBox="1"/>
          <p:nvPr userDrawn="1"/>
        </p:nvSpPr>
        <p:spPr>
          <a:xfrm>
            <a:off x="1092660" y="2132856"/>
            <a:ext cx="10443592" cy="2677656"/>
          </a:xfrm>
          <a:prstGeom prst="rect">
            <a:avLst/>
          </a:prstGeom>
          <a:noFill/>
        </p:spPr>
        <p:txBody>
          <a:bodyPr wrap="square">
            <a:spAutoFit/>
          </a:bodyPr>
          <a:lstStyle/>
          <a:p>
            <a:r>
              <a:rPr lang="en-CA" sz="2800" dirty="0">
                <a:solidFill>
                  <a:schemeClr val="bg1"/>
                </a:solidFill>
                <a:latin typeface="+mn-lt"/>
              </a:rPr>
              <a:t>Thompson Rivers University campuses are on the traditional lands of the </a:t>
            </a:r>
            <a:r>
              <a:rPr lang="en-CA" sz="2800" dirty="0" err="1">
                <a:solidFill>
                  <a:schemeClr val="bg1"/>
                </a:solidFill>
                <a:latin typeface="+mn-lt"/>
              </a:rPr>
              <a:t>Tk'emlúps</a:t>
            </a:r>
            <a:r>
              <a:rPr lang="en-CA" sz="2800" dirty="0">
                <a:solidFill>
                  <a:schemeClr val="bg1"/>
                </a:solidFill>
                <a:latin typeface="+mn-lt"/>
              </a:rPr>
              <a:t> </a:t>
            </a:r>
            <a:r>
              <a:rPr lang="en-CA" sz="2800" dirty="0" err="1">
                <a:solidFill>
                  <a:schemeClr val="bg1"/>
                </a:solidFill>
                <a:latin typeface="+mn-lt"/>
              </a:rPr>
              <a:t>te</a:t>
            </a:r>
            <a:r>
              <a:rPr lang="en-CA" sz="2800" dirty="0">
                <a:solidFill>
                  <a:schemeClr val="bg1"/>
                </a:solidFill>
                <a:latin typeface="+mn-lt"/>
              </a:rPr>
              <a:t> </a:t>
            </a:r>
            <a:r>
              <a:rPr lang="en-CA" sz="2800" dirty="0" err="1">
                <a:solidFill>
                  <a:schemeClr val="bg1"/>
                </a:solidFill>
                <a:latin typeface="+mn-lt"/>
              </a:rPr>
              <a:t>Secwépemc</a:t>
            </a:r>
            <a:r>
              <a:rPr lang="en-CA" sz="2800" dirty="0">
                <a:solidFill>
                  <a:schemeClr val="bg1"/>
                </a:solidFill>
                <a:latin typeface="+mn-lt"/>
              </a:rPr>
              <a:t> (Kamloops campus) and the </a:t>
            </a:r>
            <a:r>
              <a:rPr lang="en-CA" sz="2800" dirty="0" err="1">
                <a:solidFill>
                  <a:schemeClr val="bg1"/>
                </a:solidFill>
                <a:latin typeface="+mn-lt"/>
              </a:rPr>
              <a:t>T’exelc</a:t>
            </a:r>
            <a:r>
              <a:rPr lang="en-CA" sz="2800" dirty="0">
                <a:solidFill>
                  <a:schemeClr val="bg1"/>
                </a:solidFill>
                <a:latin typeface="+mn-lt"/>
              </a:rPr>
              <a:t> (Williams Lake campus) within </a:t>
            </a:r>
            <a:r>
              <a:rPr lang="en-CA" sz="2800" dirty="0" err="1">
                <a:solidFill>
                  <a:schemeClr val="bg1"/>
                </a:solidFill>
                <a:latin typeface="+mn-lt"/>
              </a:rPr>
              <a:t>Secwepemcúlucw</a:t>
            </a:r>
            <a:r>
              <a:rPr lang="en-CA" sz="2800" dirty="0">
                <a:solidFill>
                  <a:schemeClr val="bg1"/>
                </a:solidFill>
                <a:latin typeface="+mn-lt"/>
              </a:rPr>
              <a:t>, the traditional and unceded territory of the </a:t>
            </a:r>
            <a:r>
              <a:rPr lang="en-CA" sz="2800" dirty="0" err="1">
                <a:solidFill>
                  <a:schemeClr val="bg1"/>
                </a:solidFill>
                <a:latin typeface="+mn-lt"/>
              </a:rPr>
              <a:t>Secwépemc</a:t>
            </a:r>
            <a:r>
              <a:rPr lang="en-CA" sz="2800" dirty="0">
                <a:solidFill>
                  <a:schemeClr val="bg1"/>
                </a:solidFill>
                <a:latin typeface="+mn-lt"/>
              </a:rPr>
              <a:t>. The region TRU serves also extends into the territories of the </a:t>
            </a:r>
            <a:r>
              <a:rPr lang="en-CA" sz="2800" dirty="0" err="1">
                <a:solidFill>
                  <a:schemeClr val="bg1"/>
                </a:solidFill>
                <a:latin typeface="+mn-lt"/>
              </a:rPr>
              <a:t>St’át’imc</a:t>
            </a:r>
            <a:r>
              <a:rPr lang="en-CA" sz="2800" dirty="0">
                <a:solidFill>
                  <a:schemeClr val="bg1"/>
                </a:solidFill>
                <a:latin typeface="+mn-lt"/>
              </a:rPr>
              <a:t>, Nlaka’pamux, </a:t>
            </a:r>
            <a:r>
              <a:rPr lang="en-CA" sz="2800" dirty="0" err="1">
                <a:solidFill>
                  <a:schemeClr val="bg1"/>
                </a:solidFill>
                <a:latin typeface="+mn-lt"/>
              </a:rPr>
              <a:t>Nuxalk</a:t>
            </a:r>
            <a:r>
              <a:rPr lang="en-CA" sz="2800" dirty="0">
                <a:solidFill>
                  <a:schemeClr val="bg1"/>
                </a:solidFill>
                <a:latin typeface="+mn-lt"/>
              </a:rPr>
              <a:t>, </a:t>
            </a:r>
            <a:r>
              <a:rPr lang="en-CA" sz="2800" dirty="0" err="1">
                <a:solidFill>
                  <a:schemeClr val="bg1"/>
                </a:solidFill>
                <a:latin typeface="+mn-lt"/>
              </a:rPr>
              <a:t>Tŝilhqot'in</a:t>
            </a:r>
            <a:r>
              <a:rPr lang="en-CA" sz="2800" dirty="0">
                <a:solidFill>
                  <a:schemeClr val="bg1"/>
                </a:solidFill>
                <a:latin typeface="+mn-lt"/>
              </a:rPr>
              <a:t>, Dakelh, and Syilx peoples.</a:t>
            </a:r>
          </a:p>
        </p:txBody>
      </p:sp>
    </p:spTree>
    <p:extLst>
      <p:ext uri="{BB962C8B-B14F-4D97-AF65-F5344CB8AC3E}">
        <p14:creationId xmlns:p14="http://schemas.microsoft.com/office/powerpoint/2010/main" val="111023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ngl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68543"/>
          </a:xfrm>
        </p:spPr>
        <p:txBody>
          <a:bodyPr anchor="t" anchorCtr="0">
            <a:noAutofit/>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half" idx="2"/>
          </p:nvPr>
        </p:nvSpPr>
        <p:spPr>
          <a:xfrm>
            <a:off x="1054800" y="1800000"/>
            <a:ext cx="10080000" cy="38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5C078F61-0848-1A43-B7C2-33F0BDC1238F}"/>
              </a:ext>
            </a:extLst>
          </p:cNvPr>
          <p:cNvSpPr/>
          <p:nvPr userDrawn="1"/>
        </p:nvSpPr>
        <p:spPr>
          <a:xfrm>
            <a:off x="5593298" y="3244334"/>
            <a:ext cx="1005403" cy="369332"/>
          </a:xfrm>
          <a:prstGeom prst="rect">
            <a:avLst/>
          </a:prstGeom>
        </p:spPr>
        <p:txBody>
          <a:bodyPr wrap="none">
            <a:spAutoFit/>
          </a:bodyPr>
          <a:lstStyle/>
          <a:p>
            <a:r>
              <a:rPr lang="en-US" dirty="0"/>
              <a:t>18.5 cm</a:t>
            </a:r>
          </a:p>
        </p:txBody>
      </p:sp>
      <p:sp>
        <p:nvSpPr>
          <p:cNvPr id="5" name="Rectangle 4">
            <a:extLst>
              <a:ext uri="{FF2B5EF4-FFF2-40B4-BE49-F238E27FC236}">
                <a16:creationId xmlns:a16="http://schemas.microsoft.com/office/drawing/2014/main" id="{A6D33472-3670-2045-BE6C-98FB2883FEAC}"/>
              </a:ext>
            </a:extLst>
          </p:cNvPr>
          <p:cNvSpPr/>
          <p:nvPr userDrawn="1"/>
        </p:nvSpPr>
        <p:spPr>
          <a:xfrm>
            <a:off x="5593298" y="3244334"/>
            <a:ext cx="1005403" cy="369332"/>
          </a:xfrm>
          <a:prstGeom prst="rect">
            <a:avLst/>
          </a:prstGeom>
        </p:spPr>
        <p:txBody>
          <a:bodyPr wrap="none">
            <a:spAutoFit/>
          </a:bodyPr>
          <a:lstStyle/>
          <a:p>
            <a:r>
              <a:rPr lang="en-US" dirty="0"/>
              <a:t>18.5 cm</a:t>
            </a:r>
          </a:p>
        </p:txBody>
      </p:sp>
      <p:sp>
        <p:nvSpPr>
          <p:cNvPr id="7" name="Rectangle 6">
            <a:extLst>
              <a:ext uri="{FF2B5EF4-FFF2-40B4-BE49-F238E27FC236}">
                <a16:creationId xmlns:a16="http://schemas.microsoft.com/office/drawing/2014/main" id="{9AC15468-BC5D-E048-B88C-CC49C84532A0}"/>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208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84000"/>
          </a:xfrm>
        </p:spPr>
        <p:txBody>
          <a:bodyPr anchor="t" anchorCtr="0">
            <a:noAutofit/>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half" idx="2"/>
          </p:nvPr>
        </p:nvSpPr>
        <p:spPr>
          <a:xfrm>
            <a:off x="1056000" y="1800000"/>
            <a:ext cx="4824000" cy="4320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12002" y="1800000"/>
            <a:ext cx="4824000" cy="4320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A06D36C-56A3-4942-BB1D-C15697A2EAAA}"/>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918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Copy and Image">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56751"/>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3"/>
          <p:cNvSpPr>
            <a:spLocks noGrp="1"/>
          </p:cNvSpPr>
          <p:nvPr>
            <p:ph sz="half" idx="2"/>
          </p:nvPr>
        </p:nvSpPr>
        <p:spPr>
          <a:xfrm>
            <a:off x="1056000" y="1800000"/>
            <a:ext cx="4824000" cy="4176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88E05641-90C1-8A46-9063-6F7FCA77C716}"/>
              </a:ext>
            </a:extLst>
          </p:cNvPr>
          <p:cNvSpPr>
            <a:spLocks noGrp="1"/>
          </p:cNvSpPr>
          <p:nvPr>
            <p:ph type="pic" sz="quarter" idx="10"/>
          </p:nvPr>
        </p:nvSpPr>
        <p:spPr>
          <a:xfrm>
            <a:off x="6311560" y="1800000"/>
            <a:ext cx="4824000" cy="4176000"/>
          </a:xfrm>
        </p:spPr>
        <p:txBody>
          <a:bodyPr/>
          <a:lstStyle/>
          <a:p>
            <a:r>
              <a:rPr lang="en-US"/>
              <a:t>Click icon to add picture</a:t>
            </a:r>
            <a:endParaRPr lang="en-US" dirty="0"/>
          </a:p>
        </p:txBody>
      </p:sp>
      <p:sp>
        <p:nvSpPr>
          <p:cNvPr id="6" name="Rectangle 5">
            <a:extLst>
              <a:ext uri="{FF2B5EF4-FFF2-40B4-BE49-F238E27FC236}">
                <a16:creationId xmlns:a16="http://schemas.microsoft.com/office/drawing/2014/main" id="{C07CF8B5-7BA4-E844-A0B6-5DDA98463405}"/>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005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Transition Slide">
    <p:bg>
      <p:bgPr>
        <a:blipFill dpi="0" rotWithShape="1">
          <a:blip r:embed="rId2" cstate="screen">
            <a:alphaModFix amt="9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a:spLocks noGrp="1"/>
          </p:cNvSpPr>
          <p:nvPr>
            <p:ph type="body" idx="1"/>
          </p:nvPr>
        </p:nvSpPr>
        <p:spPr>
          <a:xfrm>
            <a:off x="1908000" y="3810117"/>
            <a:ext cx="8298176" cy="494254"/>
          </a:xfrm>
        </p:spPr>
        <p:txBody>
          <a:bodyPr>
            <a:noAutofit/>
          </a:bodyPr>
          <a:lstStyle>
            <a:lvl1pPr marL="0" indent="0">
              <a:buNone/>
              <a:defRPr sz="25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p:cNvCxnSpPr/>
          <p:nvPr userDrawn="1"/>
        </p:nvCxnSpPr>
        <p:spPr>
          <a:xfrm>
            <a:off x="1908000" y="2397512"/>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908000" y="4579434"/>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8000" y="2734286"/>
            <a:ext cx="8298176" cy="800768"/>
          </a:xfrm>
        </p:spPr>
        <p:txBody>
          <a:bodyPr/>
          <a:lstStyle>
            <a:lvl1pPr>
              <a:defRPr sz="45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6914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40001"/>
            <a:ext cx="10515600" cy="80076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5" name="Text Placeholder 4"/>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8427121"/>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66" r:id="rId3"/>
    <p:sldLayoutId id="2147483705" r:id="rId4"/>
    <p:sldLayoutId id="2147483706" r:id="rId5"/>
    <p:sldLayoutId id="2147483686" r:id="rId6"/>
    <p:sldLayoutId id="2147483653" r:id="rId7"/>
    <p:sldLayoutId id="2147483664" r:id="rId8"/>
    <p:sldLayoutId id="2147483660" r:id="rId9"/>
    <p:sldLayoutId id="2147483662" r:id="rId10"/>
    <p:sldLayoutId id="2147483661" r:id="rId11"/>
    <p:sldLayoutId id="2147483669" r:id="rId12"/>
    <p:sldLayoutId id="2147483652" r:id="rId13"/>
    <p:sldLayoutId id="2147483663" r:id="rId14"/>
    <p:sldLayoutId id="2147483650" r:id="rId15"/>
    <p:sldLayoutId id="2147483655" r:id="rId16"/>
    <p:sldLayoutId id="2147483665" r:id="rId17"/>
    <p:sldLayoutId id="2147483704" r:id="rId18"/>
  </p:sldLayoutIdLst>
  <p:txStyles>
    <p:titleStyle>
      <a:lvl1pPr algn="l" defTabSz="914400" rtl="0" eaLnBrk="1" latinLnBrk="0" hangingPunct="1">
        <a:lnSpc>
          <a:spcPct val="90000"/>
        </a:lnSpc>
        <a:spcBef>
          <a:spcPct val="0"/>
        </a:spcBef>
        <a:buNone/>
        <a:defRPr sz="38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p:titleStyle>
    <p:body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flickr.com/photos/feffef/304152981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8868" y="1052736"/>
            <a:ext cx="9434264" cy="935335"/>
          </a:xfrm>
        </p:spPr>
        <p:txBody>
          <a:bodyPr/>
          <a:lstStyle/>
          <a:p>
            <a:pPr algn="ctr"/>
            <a:r>
              <a:rPr lang="en-US" sz="6000" dirty="0">
                <a:effectLst/>
                <a:latin typeface="Aptos" panose="020B0004020202020204" pitchFamily="34" charset="0"/>
                <a:ea typeface="Aptos" panose="020B0004020202020204" pitchFamily="34" charset="0"/>
                <a:cs typeface="Times New Roman" panose="02020603050405020304" pitchFamily="18" charset="0"/>
              </a:rPr>
              <a:t>Celebrating </a:t>
            </a:r>
            <a:br>
              <a:rPr lang="en-US" sz="6000" dirty="0">
                <a:effectLst/>
                <a:latin typeface="Aptos" panose="020B0004020202020204" pitchFamily="34" charset="0"/>
                <a:ea typeface="Aptos" panose="020B0004020202020204" pitchFamily="34" charset="0"/>
                <a:cs typeface="Times New Roman" panose="02020603050405020304" pitchFamily="18" charset="0"/>
              </a:rPr>
            </a:br>
            <a:r>
              <a:rPr lang="en-US" sz="6000" dirty="0">
                <a:effectLst/>
                <a:latin typeface="Aptos" panose="020B0004020202020204" pitchFamily="34" charset="0"/>
                <a:ea typeface="Aptos" panose="020B0004020202020204" pitchFamily="34" charset="0"/>
                <a:cs typeface="Times New Roman" panose="02020603050405020304" pitchFamily="18" charset="0"/>
              </a:rPr>
              <a:t>Success</a:t>
            </a:r>
            <a:endParaRPr lang="en-US" b="1" dirty="0"/>
          </a:p>
        </p:txBody>
      </p:sp>
      <p:sp>
        <p:nvSpPr>
          <p:cNvPr id="3" name="Text Placeholder 2"/>
          <p:cNvSpPr>
            <a:spLocks noGrp="1"/>
          </p:cNvSpPr>
          <p:nvPr>
            <p:ph type="body" sz="quarter" idx="10"/>
          </p:nvPr>
        </p:nvSpPr>
        <p:spPr>
          <a:xfrm>
            <a:off x="1379538" y="2884230"/>
            <a:ext cx="9432925" cy="503287"/>
          </a:xfrm>
        </p:spPr>
        <p:txBody>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Over 35 TRU Open Press Projects </a:t>
            </a:r>
          </a:p>
          <a:p>
            <a:r>
              <a:rPr lang="en-US" sz="3200" dirty="0">
                <a:effectLst/>
                <a:latin typeface="Aptos" panose="020B0004020202020204" pitchFamily="34" charset="0"/>
                <a:ea typeface="Aptos" panose="020B0004020202020204" pitchFamily="34" charset="0"/>
                <a:cs typeface="Times New Roman" panose="02020603050405020304" pitchFamily="18" charset="0"/>
              </a:rPr>
              <a:t>Transforming Education for Thousands of Students</a:t>
            </a:r>
            <a:endParaRPr lang="en-US" sz="3200" dirty="0"/>
          </a:p>
        </p:txBody>
      </p:sp>
      <p:sp>
        <p:nvSpPr>
          <p:cNvPr id="4" name="Text Placeholder 3"/>
          <p:cNvSpPr>
            <a:spLocks noGrp="1"/>
          </p:cNvSpPr>
          <p:nvPr>
            <p:ph type="body" sz="quarter" idx="11"/>
          </p:nvPr>
        </p:nvSpPr>
        <p:spPr>
          <a:xfrm>
            <a:off x="3051123" y="5816311"/>
            <a:ext cx="8640960" cy="503287"/>
          </a:xfrm>
        </p:spPr>
        <p:txBody>
          <a:bodyPr>
            <a:noAutofit/>
          </a:bodyPr>
          <a:lstStyle/>
          <a:p>
            <a:r>
              <a:rPr lang="en-US" sz="1600" dirty="0">
                <a:effectLst/>
                <a:latin typeface="Aptos Narrow" panose="020B0004020202020204" pitchFamily="34" charset="0"/>
                <a:ea typeface="Aptos" panose="020B0004020202020204" pitchFamily="34" charset="0"/>
                <a:cs typeface="Times New Roman" panose="02020603050405020304" pitchFamily="18" charset="0"/>
              </a:rPr>
              <a:t>21</a:t>
            </a:r>
            <a:r>
              <a:rPr lang="en-US" sz="1600" baseline="30000" dirty="0">
                <a:effectLst/>
                <a:latin typeface="Aptos Narrow" panose="020B0004020202020204" pitchFamily="34" charset="0"/>
                <a:ea typeface="Aptos" panose="020B0004020202020204" pitchFamily="34" charset="0"/>
                <a:cs typeface="Times New Roman" panose="02020603050405020304" pitchFamily="18" charset="0"/>
              </a:rPr>
              <a:t>st</a:t>
            </a:r>
            <a:r>
              <a:rPr lang="en-US" sz="1600" dirty="0">
                <a:effectLst/>
                <a:latin typeface="Aptos Narrow" panose="020B0004020202020204" pitchFamily="34" charset="0"/>
                <a:ea typeface="Aptos" panose="020B0004020202020204" pitchFamily="34" charset="0"/>
                <a:cs typeface="Times New Roman" panose="02020603050405020304" pitchFamily="18" charset="0"/>
              </a:rPr>
              <a:t> Annual Teaching Practices Colloquium | </a:t>
            </a:r>
            <a:r>
              <a:rPr lang="en-US" sz="1600" dirty="0">
                <a:latin typeface="Aptos Narrow" panose="020B0004020202020204" pitchFamily="34" charset="0"/>
              </a:rPr>
              <a:t>February 18, 2025 | Thompson Rivers University</a:t>
            </a:r>
          </a:p>
        </p:txBody>
      </p:sp>
    </p:spTree>
    <p:extLst>
      <p:ext uri="{BB962C8B-B14F-4D97-AF65-F5344CB8AC3E}">
        <p14:creationId xmlns:p14="http://schemas.microsoft.com/office/powerpoint/2010/main" val="27465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88F3-9401-E1D9-A4D7-0DBA8C06BE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13EBFB-18E0-3D66-AD0D-97CFD2BCC558}"/>
              </a:ext>
            </a:extLst>
          </p:cNvPr>
          <p:cNvSpPr>
            <a:spLocks noGrp="1"/>
          </p:cNvSpPr>
          <p:nvPr>
            <p:ph type="title"/>
          </p:nvPr>
        </p:nvSpPr>
        <p:spPr>
          <a:xfrm>
            <a:off x="967736" y="864000"/>
            <a:ext cx="5041200" cy="692776"/>
          </a:xfrm>
        </p:spPr>
        <p:txBody>
          <a:bodyPr/>
          <a:lstStyle/>
          <a:p>
            <a:r>
              <a:rPr lang="en-US" dirty="0"/>
              <a:t>Impact on Students </a:t>
            </a:r>
          </a:p>
        </p:txBody>
      </p:sp>
      <p:sp>
        <p:nvSpPr>
          <p:cNvPr id="3" name="Text Placeholder 2">
            <a:extLst>
              <a:ext uri="{FF2B5EF4-FFF2-40B4-BE49-F238E27FC236}">
                <a16:creationId xmlns:a16="http://schemas.microsoft.com/office/drawing/2014/main" id="{718711F6-5B70-F6CC-B6D9-A4FE35D438B8}"/>
              </a:ext>
            </a:extLst>
          </p:cNvPr>
          <p:cNvSpPr>
            <a:spLocks noGrp="1"/>
          </p:cNvSpPr>
          <p:nvPr>
            <p:ph type="body" sz="half" idx="12"/>
          </p:nvPr>
        </p:nvSpPr>
        <p:spPr>
          <a:xfrm>
            <a:off x="1126808" y="2671594"/>
            <a:ext cx="4969192" cy="3326130"/>
          </a:xfrm>
        </p:spPr>
        <p:txBody>
          <a:bodyPr/>
          <a:lstStyle/>
          <a:p>
            <a:pPr marL="285750" indent="-285750">
              <a:buFont typeface="Arial" panose="020B0604020202020204" pitchFamily="34" charset="0"/>
              <a:buChar char="•"/>
            </a:pPr>
            <a:r>
              <a:rPr lang="en-US" sz="2000" b="0" dirty="0"/>
              <a:t>Anytime, anywhere, any device</a:t>
            </a:r>
          </a:p>
          <a:p>
            <a:pPr marL="285750" indent="-285750">
              <a:buFont typeface="Arial" panose="020B0604020202020204" pitchFamily="34" charset="0"/>
              <a:buChar char="•"/>
            </a:pPr>
            <a:r>
              <a:rPr lang="en-US" sz="2000" dirty="0"/>
              <a:t>Designed for accessibility: </a:t>
            </a:r>
            <a:r>
              <a:rPr lang="en-US" sz="2000" b="0" dirty="0"/>
              <a:t>WCAG guidelines (alt text/ screen readers, </a:t>
            </a:r>
            <a:r>
              <a:rPr lang="en-US" sz="2000" b="0" dirty="0" err="1"/>
              <a:t>colour</a:t>
            </a:r>
            <a:r>
              <a:rPr lang="en-US" sz="2000" b="0" dirty="0"/>
              <a:t> contrast, audio, etc.)</a:t>
            </a:r>
            <a:endParaRPr lang="en-US" sz="2000" dirty="0"/>
          </a:p>
          <a:p>
            <a:pPr marL="285750" indent="-285750">
              <a:buFont typeface="Arial" panose="020B0604020202020204" pitchFamily="34" charset="0"/>
              <a:buChar char="•"/>
            </a:pPr>
            <a:r>
              <a:rPr lang="en-US" sz="2000" b="0" dirty="0"/>
              <a:t>Engagement </a:t>
            </a:r>
          </a:p>
          <a:p>
            <a:pPr marL="742950" lvl="1" indent="-285750">
              <a:buFont typeface="Arial" panose="020B0604020202020204" pitchFamily="34" charset="0"/>
              <a:buChar char="•"/>
            </a:pPr>
            <a:r>
              <a:rPr lang="en-US" sz="2000" b="0" dirty="0"/>
              <a:t>videos, simulations, and interactive exercises</a:t>
            </a:r>
          </a:p>
          <a:p>
            <a:pPr marL="285750" indent="-285750">
              <a:buFont typeface="Arial" panose="020B0604020202020204" pitchFamily="34" charset="0"/>
              <a:buChar char="•"/>
            </a:pPr>
            <a:r>
              <a:rPr lang="en-US" sz="2000" b="0" dirty="0"/>
              <a:t>Customized / Indigenized</a:t>
            </a:r>
            <a:endParaRPr lang="en-US" sz="2000" dirty="0"/>
          </a:p>
        </p:txBody>
      </p:sp>
      <p:sp>
        <p:nvSpPr>
          <p:cNvPr id="12" name="Rectangle 11">
            <a:extLst>
              <a:ext uri="{FF2B5EF4-FFF2-40B4-BE49-F238E27FC236}">
                <a16:creationId xmlns:a16="http://schemas.microsoft.com/office/drawing/2014/main" id="{D3290723-76BB-FF6F-8C86-FDCAAD93B4DD}"/>
              </a:ext>
            </a:extLst>
          </p:cNvPr>
          <p:cNvSpPr/>
          <p:nvPr/>
        </p:nvSpPr>
        <p:spPr>
          <a:xfrm>
            <a:off x="867856" y="864000"/>
            <a:ext cx="5391288" cy="5133724"/>
          </a:xfrm>
          <a:prstGeom prst="rect">
            <a:avLst/>
          </a:prstGeom>
          <a:noFill/>
          <a:ln>
            <a:solidFill>
              <a:srgbClr val="9AB7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ontent Placeholder 4">
            <a:extLst>
              <a:ext uri="{FF2B5EF4-FFF2-40B4-BE49-F238E27FC236}">
                <a16:creationId xmlns:a16="http://schemas.microsoft.com/office/drawing/2014/main" id="{7476ADE2-4524-BD1B-3288-342F88384F4B}"/>
              </a:ext>
            </a:extLst>
          </p:cNvPr>
          <p:cNvSpPr>
            <a:spLocks noGrp="1"/>
          </p:cNvSpPr>
          <p:nvPr>
            <p:ph sz="quarter" idx="13"/>
          </p:nvPr>
        </p:nvSpPr>
        <p:spPr>
          <a:xfrm>
            <a:off x="967736" y="1800000"/>
            <a:ext cx="5391288" cy="997967"/>
          </a:xfrm>
        </p:spPr>
        <p:txBody>
          <a:bodyPr/>
          <a:lstStyle/>
          <a:p>
            <a:r>
              <a:rPr lang="en-US" sz="3200" dirty="0"/>
              <a:t>Accessibility &amp; Convenience</a:t>
            </a:r>
          </a:p>
          <a:p>
            <a:r>
              <a:rPr lang="en-US" dirty="0"/>
              <a:t> </a:t>
            </a:r>
            <a:endParaRPr lang="en-US" dirty="0">
              <a:solidFill>
                <a:schemeClr val="bg2"/>
              </a:solidFill>
            </a:endParaRPr>
          </a:p>
        </p:txBody>
      </p:sp>
      <p:sp>
        <p:nvSpPr>
          <p:cNvPr id="13" name="Rectangle 12">
            <a:extLst>
              <a:ext uri="{FF2B5EF4-FFF2-40B4-BE49-F238E27FC236}">
                <a16:creationId xmlns:a16="http://schemas.microsoft.com/office/drawing/2014/main" id="{33825BF4-E7ED-10B6-0466-9085870A245E}"/>
              </a:ext>
            </a:extLst>
          </p:cNvPr>
          <p:cNvSpPr/>
          <p:nvPr/>
        </p:nvSpPr>
        <p:spPr>
          <a:xfrm>
            <a:off x="6267888" y="864000"/>
            <a:ext cx="5391288" cy="5133724"/>
          </a:xfrm>
          <a:prstGeom prst="rect">
            <a:avLst/>
          </a:prstGeom>
          <a:solidFill>
            <a:srgbClr val="9AB7C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545C590E-80B1-456E-98B0-521D643BE4BD}"/>
              </a:ext>
            </a:extLst>
          </p:cNvPr>
          <p:cNvPicPr>
            <a:picLocks noChangeAspect="1"/>
          </p:cNvPicPr>
          <p:nvPr/>
        </p:nvPicPr>
        <p:blipFill>
          <a:blip r:embed="rId3"/>
          <a:stretch>
            <a:fillRect/>
          </a:stretch>
        </p:blipFill>
        <p:spPr>
          <a:xfrm>
            <a:off x="7406975" y="1084824"/>
            <a:ext cx="3845849" cy="3960000"/>
          </a:xfrm>
          <a:prstGeom prst="rect">
            <a:avLst/>
          </a:prstGeom>
        </p:spPr>
      </p:pic>
      <p:sp>
        <p:nvSpPr>
          <p:cNvPr id="11" name="TextBox 10">
            <a:extLst>
              <a:ext uri="{FF2B5EF4-FFF2-40B4-BE49-F238E27FC236}">
                <a16:creationId xmlns:a16="http://schemas.microsoft.com/office/drawing/2014/main" id="{1B6FB63C-AC2D-6B88-7359-8A171AAA414D}"/>
              </a:ext>
            </a:extLst>
          </p:cNvPr>
          <p:cNvSpPr txBox="1"/>
          <p:nvPr/>
        </p:nvSpPr>
        <p:spPr>
          <a:xfrm>
            <a:off x="7418375" y="5085184"/>
            <a:ext cx="3845849" cy="738664"/>
          </a:xfrm>
          <a:prstGeom prst="rect">
            <a:avLst/>
          </a:prstGeom>
          <a:noFill/>
        </p:spPr>
        <p:txBody>
          <a:bodyPr wrap="square">
            <a:spAutoFit/>
          </a:bodyPr>
          <a:lstStyle/>
          <a:p>
            <a:r>
              <a:rPr lang="en-US" sz="1400" b="0" i="1" dirty="0"/>
              <a:t>Ethical Leadership in Education</a:t>
            </a:r>
            <a:r>
              <a:rPr lang="en-US" sz="1400" i="1" dirty="0"/>
              <a:t> </a:t>
            </a:r>
            <a:r>
              <a:rPr lang="en-US" sz="1400" dirty="0"/>
              <a:t>by </a:t>
            </a:r>
            <a:r>
              <a:rPr lang="en-US" sz="1400" b="0" dirty="0"/>
              <a:t>Alana Hoare, </a:t>
            </a:r>
            <a:r>
              <a:rPr lang="en-CA" sz="1400" b="0" i="0" dirty="0">
                <a:effectLst/>
              </a:rPr>
              <a:t>Olubukola (</a:t>
            </a:r>
            <a:r>
              <a:rPr lang="en-CA" sz="1400" b="0" i="0" dirty="0" err="1">
                <a:effectLst/>
              </a:rPr>
              <a:t>Bukky</a:t>
            </a:r>
            <a:r>
              <a:rPr lang="en-CA" sz="1400" b="0" i="0" dirty="0">
                <a:effectLst/>
              </a:rPr>
              <a:t>) </a:t>
            </a:r>
            <a:r>
              <a:rPr lang="en-CA" sz="1400" b="0" i="0" dirty="0" err="1">
                <a:effectLst/>
              </a:rPr>
              <a:t>Bosede</a:t>
            </a:r>
            <a:r>
              <a:rPr lang="en-CA" sz="1400" b="0" i="0" dirty="0">
                <a:effectLst/>
              </a:rPr>
              <a:t> Osuntade; and Rumana Patel.</a:t>
            </a:r>
            <a:endParaRPr lang="en-US" sz="1400" dirty="0"/>
          </a:p>
        </p:txBody>
      </p:sp>
    </p:spTree>
    <p:extLst>
      <p:ext uri="{BB962C8B-B14F-4D97-AF65-F5344CB8AC3E}">
        <p14:creationId xmlns:p14="http://schemas.microsoft.com/office/powerpoint/2010/main" val="276532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4D33-17E0-776C-C3C0-754E128CA3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CBD26F-AED0-FB9D-D814-44EB00D464FA}"/>
              </a:ext>
            </a:extLst>
          </p:cNvPr>
          <p:cNvSpPr>
            <a:spLocks noGrp="1"/>
          </p:cNvSpPr>
          <p:nvPr>
            <p:ph type="title"/>
          </p:nvPr>
        </p:nvSpPr>
        <p:spPr>
          <a:xfrm>
            <a:off x="1054800" y="864000"/>
            <a:ext cx="10081760" cy="692776"/>
          </a:xfrm>
        </p:spPr>
        <p:txBody>
          <a:bodyPr anchor="t">
            <a:normAutofit/>
          </a:bodyPr>
          <a:lstStyle/>
          <a:p>
            <a:r>
              <a:rPr lang="en-US" dirty="0"/>
              <a:t>Impact on Students </a:t>
            </a:r>
          </a:p>
        </p:txBody>
      </p:sp>
      <p:pic>
        <p:nvPicPr>
          <p:cNvPr id="13" name="Picture 12">
            <a:extLst>
              <a:ext uri="{FF2B5EF4-FFF2-40B4-BE49-F238E27FC236}">
                <a16:creationId xmlns:a16="http://schemas.microsoft.com/office/drawing/2014/main" id="{377B42E5-8B98-6091-6380-BAA7CFB0C6CC}"/>
              </a:ext>
            </a:extLst>
          </p:cNvPr>
          <p:cNvPicPr>
            <a:picLocks noChangeAspect="1"/>
          </p:cNvPicPr>
          <p:nvPr/>
        </p:nvPicPr>
        <p:blipFill>
          <a:blip r:embed="rId3"/>
          <a:srcRect t="12708" b="11580"/>
          <a:stretch/>
        </p:blipFill>
        <p:spPr>
          <a:xfrm>
            <a:off x="1054800" y="1988840"/>
            <a:ext cx="6514282" cy="3699112"/>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 Placeholder 2">
            <a:extLst>
              <a:ext uri="{FF2B5EF4-FFF2-40B4-BE49-F238E27FC236}">
                <a16:creationId xmlns:a16="http://schemas.microsoft.com/office/drawing/2014/main" id="{4B668AAB-BB92-FA09-3375-235745658A8F}"/>
              </a:ext>
            </a:extLst>
          </p:cNvPr>
          <p:cNvSpPr>
            <a:spLocks noGrp="1"/>
          </p:cNvSpPr>
          <p:nvPr>
            <p:ph type="body" sz="half" idx="12"/>
          </p:nvPr>
        </p:nvSpPr>
        <p:spPr>
          <a:xfrm>
            <a:off x="8078148" y="2340694"/>
            <a:ext cx="3346444" cy="3456384"/>
          </a:xfrm>
        </p:spPr>
        <p:txBody>
          <a:bodyPr>
            <a:normAutofit/>
          </a:bodyPr>
          <a:lstStyle/>
          <a:p>
            <a:pPr marL="444500" lvl="1" indent="-357188">
              <a:lnSpc>
                <a:spcPct val="100000"/>
              </a:lnSpc>
              <a:spcBef>
                <a:spcPts val="0"/>
              </a:spcBef>
              <a:spcAft>
                <a:spcPts val="1200"/>
              </a:spcAft>
              <a:buFont typeface="Arial" panose="020B0604020202020204" pitchFamily="34" charset="0"/>
              <a:buChar char="•"/>
            </a:pPr>
            <a:r>
              <a:rPr lang="en-US" sz="2800" b="0" dirty="0"/>
              <a:t>Student co-creation</a:t>
            </a:r>
          </a:p>
          <a:p>
            <a:pPr marL="444500" lvl="1" indent="-357188">
              <a:lnSpc>
                <a:spcPct val="100000"/>
              </a:lnSpc>
              <a:spcBef>
                <a:spcPts val="0"/>
              </a:spcBef>
              <a:spcAft>
                <a:spcPts val="1200"/>
              </a:spcAft>
              <a:buFont typeface="Arial" panose="020B0604020202020204" pitchFamily="34" charset="0"/>
              <a:buChar char="•"/>
            </a:pPr>
            <a:r>
              <a:rPr lang="en-US" sz="2800" b="0" dirty="0"/>
              <a:t>Collaborative development</a:t>
            </a:r>
          </a:p>
          <a:p>
            <a:pPr marL="444500" lvl="1" indent="-357188">
              <a:lnSpc>
                <a:spcPct val="100000"/>
              </a:lnSpc>
              <a:spcBef>
                <a:spcPts val="0"/>
              </a:spcBef>
              <a:spcAft>
                <a:spcPts val="1200"/>
              </a:spcAft>
              <a:buFont typeface="Arial" panose="020B0604020202020204" pitchFamily="34" charset="0"/>
              <a:buChar char="•"/>
            </a:pPr>
            <a:r>
              <a:rPr lang="en-US" sz="2800" b="0" dirty="0"/>
              <a:t>Dynamic and evolving content</a:t>
            </a:r>
          </a:p>
        </p:txBody>
      </p:sp>
      <p:sp>
        <p:nvSpPr>
          <p:cNvPr id="5" name="Content Placeholder 4">
            <a:extLst>
              <a:ext uri="{FF2B5EF4-FFF2-40B4-BE49-F238E27FC236}">
                <a16:creationId xmlns:a16="http://schemas.microsoft.com/office/drawing/2014/main" id="{55FBFE24-C474-40A5-7F85-16186F70B0EC}"/>
              </a:ext>
            </a:extLst>
          </p:cNvPr>
          <p:cNvSpPr>
            <a:spLocks noGrp="1"/>
          </p:cNvSpPr>
          <p:nvPr>
            <p:ph sz="quarter" idx="13"/>
          </p:nvPr>
        </p:nvSpPr>
        <p:spPr>
          <a:xfrm>
            <a:off x="8221370" y="1057792"/>
            <a:ext cx="3060000" cy="997967"/>
          </a:xfrm>
        </p:spPr>
        <p:txBody>
          <a:bodyPr>
            <a:noAutofit/>
          </a:bodyPr>
          <a:lstStyle/>
          <a:p>
            <a:pPr>
              <a:spcAft>
                <a:spcPts val="600"/>
              </a:spcAft>
            </a:pPr>
            <a:r>
              <a:rPr lang="en-US" sz="3200" dirty="0"/>
              <a:t>Engagement &amp; Collaboration</a:t>
            </a:r>
          </a:p>
        </p:txBody>
      </p:sp>
      <p:sp>
        <p:nvSpPr>
          <p:cNvPr id="15" name="TextBox 14">
            <a:extLst>
              <a:ext uri="{FF2B5EF4-FFF2-40B4-BE49-F238E27FC236}">
                <a16:creationId xmlns:a16="http://schemas.microsoft.com/office/drawing/2014/main" id="{6E301497-4BE3-D335-DB7E-7C590EACE0D0}"/>
              </a:ext>
            </a:extLst>
          </p:cNvPr>
          <p:cNvSpPr txBox="1"/>
          <p:nvPr/>
        </p:nvSpPr>
        <p:spPr>
          <a:xfrm>
            <a:off x="856712" y="5840111"/>
            <a:ext cx="6514282" cy="523220"/>
          </a:xfrm>
          <a:prstGeom prst="rect">
            <a:avLst/>
          </a:prstGeom>
          <a:noFill/>
        </p:spPr>
        <p:txBody>
          <a:bodyPr wrap="square">
            <a:spAutoFit/>
          </a:bodyPr>
          <a:lstStyle/>
          <a:p>
            <a:pPr algn="ctr"/>
            <a:r>
              <a:rPr lang="en-US" sz="1400" dirty="0"/>
              <a:t>Jessica Allingham and Students in Organic Chemistry 1 and 2 </a:t>
            </a:r>
            <a:br>
              <a:rPr lang="en-US" sz="1400" dirty="0"/>
            </a:br>
            <a:r>
              <a:rPr lang="en-US" sz="1400" dirty="0"/>
              <a:t> Lightboard Videos and H5Ps</a:t>
            </a:r>
            <a:endParaRPr lang="en-CA" sz="1400" dirty="0"/>
          </a:p>
        </p:txBody>
      </p:sp>
    </p:spTree>
    <p:extLst>
      <p:ext uri="{BB962C8B-B14F-4D97-AF65-F5344CB8AC3E}">
        <p14:creationId xmlns:p14="http://schemas.microsoft.com/office/powerpoint/2010/main" val="487830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for Instructors</a:t>
            </a:r>
          </a:p>
        </p:txBody>
      </p:sp>
      <p:sp>
        <p:nvSpPr>
          <p:cNvPr id="16" name="Content Placeholder 6">
            <a:extLst>
              <a:ext uri="{FF2B5EF4-FFF2-40B4-BE49-F238E27FC236}">
                <a16:creationId xmlns:a16="http://schemas.microsoft.com/office/drawing/2014/main" id="{76628CD0-EEB8-A048-A528-BF4BF70B5D3C}"/>
              </a:ext>
            </a:extLst>
          </p:cNvPr>
          <p:cNvSpPr>
            <a:spLocks noGrp="1"/>
          </p:cNvSpPr>
          <p:nvPr>
            <p:ph sz="half" idx="1"/>
          </p:nvPr>
        </p:nvSpPr>
        <p:spPr>
          <a:xfrm>
            <a:off x="1056000" y="5354434"/>
            <a:ext cx="2468880" cy="1054201"/>
          </a:xfrm>
          <a:ln>
            <a:solidFill>
              <a:srgbClr val="00B0B9"/>
            </a:solidFill>
          </a:ln>
        </p:spPr>
        <p:txBody>
          <a:bodyPr/>
          <a:lstStyle/>
          <a:p>
            <a:pPr algn="ctr"/>
            <a:r>
              <a:rPr lang="en-US" b="1" dirty="0"/>
              <a:t>Student Success &amp; Equity</a:t>
            </a:r>
            <a:endParaRPr lang="en-US" dirty="0"/>
          </a:p>
        </p:txBody>
      </p:sp>
      <p:sp>
        <p:nvSpPr>
          <p:cNvPr id="17" name="Content Placeholder 7">
            <a:extLst>
              <a:ext uri="{FF2B5EF4-FFF2-40B4-BE49-F238E27FC236}">
                <a16:creationId xmlns:a16="http://schemas.microsoft.com/office/drawing/2014/main" id="{BA3A35A0-2256-BB47-A67B-1A6DFB08B8C6}"/>
              </a:ext>
            </a:extLst>
          </p:cNvPr>
          <p:cNvSpPr>
            <a:spLocks noGrp="1"/>
          </p:cNvSpPr>
          <p:nvPr>
            <p:ph sz="half" idx="10"/>
          </p:nvPr>
        </p:nvSpPr>
        <p:spPr>
          <a:xfrm>
            <a:off x="3593041" y="5354434"/>
            <a:ext cx="2468880" cy="1054201"/>
          </a:xfrm>
          <a:ln>
            <a:solidFill>
              <a:srgbClr val="00B0B9"/>
            </a:solidFill>
          </a:ln>
        </p:spPr>
        <p:txBody>
          <a:bodyPr/>
          <a:lstStyle/>
          <a:p>
            <a:pPr algn="ctr"/>
            <a:r>
              <a:rPr lang="en-US" b="1" dirty="0"/>
              <a:t>Flexibility &amp; Customization</a:t>
            </a:r>
            <a:endParaRPr lang="en-US" dirty="0"/>
          </a:p>
        </p:txBody>
      </p:sp>
      <p:sp>
        <p:nvSpPr>
          <p:cNvPr id="18" name="Content Placeholder 8">
            <a:extLst>
              <a:ext uri="{FF2B5EF4-FFF2-40B4-BE49-F238E27FC236}">
                <a16:creationId xmlns:a16="http://schemas.microsoft.com/office/drawing/2014/main" id="{8F4B8F34-3075-6640-9D57-AC96A0B83ED1}"/>
              </a:ext>
            </a:extLst>
          </p:cNvPr>
          <p:cNvSpPr>
            <a:spLocks noGrp="1"/>
          </p:cNvSpPr>
          <p:nvPr>
            <p:ph sz="half" idx="11"/>
          </p:nvPr>
        </p:nvSpPr>
        <p:spPr>
          <a:xfrm>
            <a:off x="6130082" y="5354434"/>
            <a:ext cx="2468880" cy="1054201"/>
          </a:xfrm>
          <a:ln>
            <a:solidFill>
              <a:srgbClr val="00B0B9"/>
            </a:solidFill>
          </a:ln>
        </p:spPr>
        <p:txBody>
          <a:bodyPr/>
          <a:lstStyle/>
          <a:p>
            <a:pPr algn="ctr"/>
            <a:r>
              <a:rPr lang="en-US" b="1" dirty="0"/>
              <a:t>Pedagogical Innovation</a:t>
            </a:r>
            <a:endParaRPr lang="en-US" dirty="0"/>
          </a:p>
        </p:txBody>
      </p:sp>
      <p:sp>
        <p:nvSpPr>
          <p:cNvPr id="19" name="Content Placeholder 8">
            <a:extLst>
              <a:ext uri="{FF2B5EF4-FFF2-40B4-BE49-F238E27FC236}">
                <a16:creationId xmlns:a16="http://schemas.microsoft.com/office/drawing/2014/main" id="{1403B79E-FF7E-2AC6-355A-125C76278323}"/>
              </a:ext>
            </a:extLst>
          </p:cNvPr>
          <p:cNvSpPr txBox="1">
            <a:spLocks/>
          </p:cNvSpPr>
          <p:nvPr/>
        </p:nvSpPr>
        <p:spPr>
          <a:xfrm>
            <a:off x="8667122" y="5354434"/>
            <a:ext cx="2468880" cy="1054201"/>
          </a:xfrm>
          <a:prstGeom prst="rect">
            <a:avLst/>
          </a:prstGeom>
          <a:ln>
            <a:solidFill>
              <a:srgbClr val="00B0B9"/>
            </a:solidFill>
          </a:ln>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a:lstStyle>
          <a:p>
            <a:pPr algn="ctr"/>
            <a:r>
              <a:rPr lang="en-US" b="1" dirty="0"/>
              <a:t>Scholarly Recognition</a:t>
            </a:r>
            <a:endParaRPr lang="en-US" dirty="0"/>
          </a:p>
        </p:txBody>
      </p:sp>
      <p:sp>
        <p:nvSpPr>
          <p:cNvPr id="20" name="Text Placeholder 5">
            <a:extLst>
              <a:ext uri="{FF2B5EF4-FFF2-40B4-BE49-F238E27FC236}">
                <a16:creationId xmlns:a16="http://schemas.microsoft.com/office/drawing/2014/main" id="{BBD0C4DF-EDBC-9828-AC88-8E220943AF6A}"/>
              </a:ext>
            </a:extLst>
          </p:cNvPr>
          <p:cNvSpPr>
            <a:spLocks noGrp="1"/>
          </p:cNvSpPr>
          <p:nvPr>
            <p:ph type="body" sz="quarter" idx="12"/>
          </p:nvPr>
        </p:nvSpPr>
        <p:spPr>
          <a:xfrm>
            <a:off x="1056000" y="1440000"/>
            <a:ext cx="10080000" cy="432048"/>
          </a:xfrm>
        </p:spPr>
        <p:txBody>
          <a:bodyPr/>
          <a:lstStyle/>
          <a:p>
            <a:r>
              <a:rPr lang="en-US" dirty="0"/>
              <a:t>Empowering Instructors: Flexibility, Innovation, Collaboration</a:t>
            </a:r>
          </a:p>
        </p:txBody>
      </p:sp>
      <p:pic>
        <p:nvPicPr>
          <p:cNvPr id="24" name="Picture 23">
            <a:extLst>
              <a:ext uri="{FF2B5EF4-FFF2-40B4-BE49-F238E27FC236}">
                <a16:creationId xmlns:a16="http://schemas.microsoft.com/office/drawing/2014/main" id="{19637B8F-0EF5-49DB-A3AD-F69D5EE58A86}"/>
              </a:ext>
            </a:extLst>
          </p:cNvPr>
          <p:cNvPicPr>
            <a:picLocks noChangeAspect="1"/>
          </p:cNvPicPr>
          <p:nvPr/>
        </p:nvPicPr>
        <p:blipFill>
          <a:blip r:embed="rId3"/>
          <a:stretch>
            <a:fillRect/>
          </a:stretch>
        </p:blipFill>
        <p:spPr>
          <a:xfrm>
            <a:off x="1540781" y="1958196"/>
            <a:ext cx="9110438" cy="3312000"/>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303AD-9E95-527A-DFB1-28E8697343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BCDA22-B551-B78A-9332-990D0B52F941}"/>
              </a:ext>
            </a:extLst>
          </p:cNvPr>
          <p:cNvSpPr>
            <a:spLocks noGrp="1"/>
          </p:cNvSpPr>
          <p:nvPr>
            <p:ph type="body" idx="1"/>
          </p:nvPr>
        </p:nvSpPr>
        <p:spPr/>
        <p:txBody>
          <a:bodyPr/>
          <a:lstStyle/>
          <a:p>
            <a:pPr lvl="0">
              <a:lnSpc>
                <a:spcPct val="107000"/>
              </a:lnSpc>
              <a:spcAft>
                <a:spcPts val="600"/>
              </a:spcAft>
            </a:pPr>
            <a:r>
              <a:rPr lang="en-US" sz="4000" b="1" kern="100" dirty="0">
                <a:latin typeface="Aptos" panose="020B0004020202020204" pitchFamily="34" charset="0"/>
                <a:cs typeface="Times New Roman" panose="02020603050405020304" pitchFamily="18" charset="0"/>
              </a:rPr>
              <a:t>Poll: </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How familiar are you with Open Educational Resources (OER)?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a:extLst>
                  <a:ext uri="{FF2B5EF4-FFF2-40B4-BE49-F238E27FC236}">
                    <a16:creationId xmlns:a16="http://schemas.microsoft.com/office/drawing/2014/main" id="{D4A95D3E-CB10-DF83-90D6-482E5CE410E5}"/>
                  </a:ext>
                </a:extLst>
              </p:cNvPr>
              <p:cNvGraphicFramePr>
                <a:graphicFrameLocks noGrp="1"/>
              </p:cNvGraphicFramePr>
              <p:nvPr>
                <p:extLst>
                  <p:ext uri="{D42A27DB-BD31-4B8C-83A1-F6EECF244321}">
                    <p14:modId xmlns:p14="http://schemas.microsoft.com/office/powerpoint/2010/main" val="2750897901"/>
                  </p:ext>
                </p:extLst>
              </p:nvPr>
            </p:nvGraphicFramePr>
            <p:xfrm>
              <a:off x="1813560" y="1017270"/>
              <a:ext cx="8572500" cy="482346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a:extLst>
                  <a:ext uri="{FF2B5EF4-FFF2-40B4-BE49-F238E27FC236}">
                    <a16:creationId xmlns:a16="http://schemas.microsoft.com/office/drawing/2014/main" id="{D4A95D3E-CB10-DF83-90D6-482E5CE410E5}"/>
                  </a:ext>
                </a:extLst>
              </p:cNvPr>
              <p:cNvPicPr>
                <a:picLocks noGrp="1" noRot="1" noChangeAspect="1" noMove="1" noResize="1" noEditPoints="1" noAdjustHandles="1" noChangeArrowheads="1" noChangeShapeType="1"/>
              </p:cNvPicPr>
              <p:nvPr/>
            </p:nvPicPr>
            <p:blipFill>
              <a:blip r:embed="rId4"/>
              <a:stretch>
                <a:fillRect/>
              </a:stretch>
            </p:blipFill>
            <p:spPr>
              <a:xfrm>
                <a:off x="1813560" y="1017270"/>
                <a:ext cx="8572500" cy="4823460"/>
              </a:xfrm>
              <a:prstGeom prst="rect">
                <a:avLst/>
              </a:prstGeom>
            </p:spPr>
          </p:pic>
        </mc:Fallback>
      </mc:AlternateContent>
    </p:spTree>
    <p:extLst>
      <p:ext uri="{BB962C8B-B14F-4D97-AF65-F5344CB8AC3E}">
        <p14:creationId xmlns:p14="http://schemas.microsoft.com/office/powerpoint/2010/main" val="4154419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D6477-D18B-D395-D471-DC929AE89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DDD7F-E8DC-1FE1-FCBB-00FB26F58B53}"/>
              </a:ext>
            </a:extLst>
          </p:cNvPr>
          <p:cNvSpPr>
            <a:spLocks noGrp="1"/>
          </p:cNvSpPr>
          <p:nvPr>
            <p:ph type="title"/>
          </p:nvPr>
        </p:nvSpPr>
        <p:spPr/>
        <p:txBody>
          <a:bodyPr/>
          <a:lstStyle/>
          <a:p>
            <a:r>
              <a:rPr lang="en-US" dirty="0"/>
              <a:t>Benefits for the Institution</a:t>
            </a:r>
          </a:p>
        </p:txBody>
      </p:sp>
      <p:sp>
        <p:nvSpPr>
          <p:cNvPr id="6" name="Text Placeholder 5">
            <a:extLst>
              <a:ext uri="{FF2B5EF4-FFF2-40B4-BE49-F238E27FC236}">
                <a16:creationId xmlns:a16="http://schemas.microsoft.com/office/drawing/2014/main" id="{FFD839A7-F425-30D7-EFEB-506B65D56109}"/>
              </a:ext>
            </a:extLst>
          </p:cNvPr>
          <p:cNvSpPr>
            <a:spLocks noGrp="1"/>
          </p:cNvSpPr>
          <p:nvPr>
            <p:ph type="body" sz="quarter" idx="12"/>
          </p:nvPr>
        </p:nvSpPr>
        <p:spPr/>
        <p:txBody>
          <a:bodyPr/>
          <a:lstStyle/>
          <a:p>
            <a:r>
              <a:rPr lang="en-US" dirty="0"/>
              <a:t>Investing in Access, Innovation, and Sustainability</a:t>
            </a:r>
          </a:p>
        </p:txBody>
      </p:sp>
      <p:grpSp>
        <p:nvGrpSpPr>
          <p:cNvPr id="41" name="Group 40">
            <a:extLst>
              <a:ext uri="{FF2B5EF4-FFF2-40B4-BE49-F238E27FC236}">
                <a16:creationId xmlns:a16="http://schemas.microsoft.com/office/drawing/2014/main" id="{39833C7E-355C-708B-F6A9-7B063F71E994}"/>
              </a:ext>
            </a:extLst>
          </p:cNvPr>
          <p:cNvGrpSpPr/>
          <p:nvPr/>
        </p:nvGrpSpPr>
        <p:grpSpPr>
          <a:xfrm>
            <a:off x="479376" y="2222034"/>
            <a:ext cx="11233248" cy="3559100"/>
            <a:chOff x="767408" y="1670100"/>
            <a:chExt cx="11233248" cy="3559100"/>
          </a:xfrm>
        </p:grpSpPr>
        <p:sp>
          <p:nvSpPr>
            <p:cNvPr id="40" name="Rectangle: Rounded Corners 39">
              <a:extLst>
                <a:ext uri="{FF2B5EF4-FFF2-40B4-BE49-F238E27FC236}">
                  <a16:creationId xmlns:a16="http://schemas.microsoft.com/office/drawing/2014/main" id="{3437196B-C3A6-1D8D-C6CE-200F81E30152}"/>
                </a:ext>
              </a:extLst>
            </p:cNvPr>
            <p:cNvSpPr/>
            <p:nvPr/>
          </p:nvSpPr>
          <p:spPr>
            <a:xfrm>
              <a:off x="767408" y="1670100"/>
              <a:ext cx="11233248" cy="35591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6">
              <a:extLst>
                <a:ext uri="{FF2B5EF4-FFF2-40B4-BE49-F238E27FC236}">
                  <a16:creationId xmlns:a16="http://schemas.microsoft.com/office/drawing/2014/main" id="{A6998F48-6ABC-07C9-201A-6B788791E587}"/>
                </a:ext>
              </a:extLst>
            </p:cNvPr>
            <p:cNvSpPr txBox="1">
              <a:spLocks/>
            </p:cNvSpPr>
            <p:nvPr/>
          </p:nvSpPr>
          <p:spPr>
            <a:xfrm>
              <a:off x="3006369" y="3939867"/>
              <a:ext cx="2128646" cy="530561"/>
            </a:xfrm>
            <a:prstGeom prst="rect">
              <a:avLst/>
            </a:prstGeom>
            <a:ln>
              <a:noFill/>
            </a:ln>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a:lstStyle>
            <a:p>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Cost Savings</a:t>
              </a:r>
              <a:endParaRPr lang="en-CA" sz="2400" dirty="0">
                <a:solidFill>
                  <a:schemeClr val="bg2">
                    <a:lumMod val="75000"/>
                  </a:schemeClr>
                </a:solidFill>
              </a:endParaRPr>
            </a:p>
          </p:txBody>
        </p:sp>
        <p:pic>
          <p:nvPicPr>
            <p:cNvPr id="25" name="Graphic 24" descr="Piggy Bank outline">
              <a:extLst>
                <a:ext uri="{FF2B5EF4-FFF2-40B4-BE49-F238E27FC236}">
                  <a16:creationId xmlns:a16="http://schemas.microsoft.com/office/drawing/2014/main" id="{63A1E3FE-6357-DD80-B399-163704FE48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8942" y="2192780"/>
              <a:ext cx="1260000" cy="1260000"/>
            </a:xfrm>
            <a:prstGeom prst="rect">
              <a:avLst/>
            </a:prstGeom>
          </p:spPr>
        </p:pic>
        <p:sp>
          <p:nvSpPr>
            <p:cNvPr id="20" name="Content Placeholder 7">
              <a:extLst>
                <a:ext uri="{FF2B5EF4-FFF2-40B4-BE49-F238E27FC236}">
                  <a16:creationId xmlns:a16="http://schemas.microsoft.com/office/drawing/2014/main" id="{5F3B7D08-96F9-5EB2-3F3F-CBEEC02EAD24}"/>
                </a:ext>
              </a:extLst>
            </p:cNvPr>
            <p:cNvSpPr txBox="1">
              <a:spLocks/>
            </p:cNvSpPr>
            <p:nvPr/>
          </p:nvSpPr>
          <p:spPr>
            <a:xfrm>
              <a:off x="5284638" y="3798553"/>
              <a:ext cx="1859812" cy="813188"/>
            </a:xfrm>
            <a:prstGeom prst="rect">
              <a:avLst/>
            </a:prstGeom>
            <a:ln>
              <a:noFill/>
            </a:ln>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a:lstStyle>
            <a:p>
              <a:pPr algn="ct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Enhanced </a:t>
              </a:r>
              <a:b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b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Reputation</a:t>
              </a:r>
              <a:endParaRPr lang="en-CA" sz="2400" dirty="0">
                <a:solidFill>
                  <a:schemeClr val="bg2">
                    <a:lumMod val="75000"/>
                  </a:schemeClr>
                </a:solidFill>
              </a:endParaRPr>
            </a:p>
          </p:txBody>
        </p:sp>
        <p:pic>
          <p:nvPicPr>
            <p:cNvPr id="26" name="Graphic 25" descr="Trophy outline">
              <a:extLst>
                <a:ext uri="{FF2B5EF4-FFF2-40B4-BE49-F238E27FC236}">
                  <a16:creationId xmlns:a16="http://schemas.microsoft.com/office/drawing/2014/main" id="{66FC34BC-9196-9BAD-DABC-9426FD0A5ED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08777" y="2192780"/>
              <a:ext cx="1260000" cy="1260000"/>
            </a:xfrm>
            <a:prstGeom prst="rect">
              <a:avLst/>
            </a:prstGeom>
          </p:spPr>
        </p:pic>
        <p:sp>
          <p:nvSpPr>
            <p:cNvPr id="21" name="Content Placeholder 8">
              <a:extLst>
                <a:ext uri="{FF2B5EF4-FFF2-40B4-BE49-F238E27FC236}">
                  <a16:creationId xmlns:a16="http://schemas.microsoft.com/office/drawing/2014/main" id="{DCA9E978-388B-CE35-14FF-5EC360E3390C}"/>
                </a:ext>
              </a:extLst>
            </p:cNvPr>
            <p:cNvSpPr txBox="1">
              <a:spLocks/>
            </p:cNvSpPr>
            <p:nvPr/>
          </p:nvSpPr>
          <p:spPr>
            <a:xfrm>
              <a:off x="878686" y="3569536"/>
              <a:ext cx="1978060" cy="1271223"/>
            </a:xfrm>
            <a:prstGeom prst="rect">
              <a:avLst/>
            </a:prstGeom>
            <a:ln>
              <a:noFill/>
            </a:ln>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a:lstStyle>
            <a:p>
              <a:pPr algn="ct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Increased</a:t>
              </a:r>
              <a:b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b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Enrollment </a:t>
              </a:r>
              <a:b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b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&amp; Retention</a:t>
              </a:r>
              <a:endParaRPr lang="en-US" b="1" dirty="0">
                <a:solidFill>
                  <a:schemeClr val="bg2">
                    <a:lumMod val="75000"/>
                  </a:schemeClr>
                </a:solidFill>
              </a:endParaRPr>
            </a:p>
          </p:txBody>
        </p:sp>
        <p:pic>
          <p:nvPicPr>
            <p:cNvPr id="29" name="Graphic 28" descr="Graduation cap outline">
              <a:extLst>
                <a:ext uri="{FF2B5EF4-FFF2-40B4-BE49-F238E27FC236}">
                  <a16:creationId xmlns:a16="http://schemas.microsoft.com/office/drawing/2014/main" id="{6F9E1CD0-A342-914F-44A0-508C439ED2E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9107" y="2192780"/>
              <a:ext cx="1260000" cy="1260000"/>
            </a:xfrm>
            <a:prstGeom prst="rect">
              <a:avLst/>
            </a:prstGeom>
          </p:spPr>
        </p:pic>
        <p:sp>
          <p:nvSpPr>
            <p:cNvPr id="23" name="Content Placeholder 8">
              <a:extLst>
                <a:ext uri="{FF2B5EF4-FFF2-40B4-BE49-F238E27FC236}">
                  <a16:creationId xmlns:a16="http://schemas.microsoft.com/office/drawing/2014/main" id="{CAC6F09A-20BF-C7F4-B14E-1834673CA880}"/>
                </a:ext>
              </a:extLst>
            </p:cNvPr>
            <p:cNvSpPr txBox="1">
              <a:spLocks/>
            </p:cNvSpPr>
            <p:nvPr/>
          </p:nvSpPr>
          <p:spPr>
            <a:xfrm>
              <a:off x="7294073" y="3989123"/>
              <a:ext cx="2209835" cy="432048"/>
            </a:xfrm>
            <a:prstGeom prst="rect">
              <a:avLst/>
            </a:prstGeom>
            <a:ln>
              <a:noFill/>
            </a:ln>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a:lstStyle>
            <a:p>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Sustainability</a:t>
              </a:r>
              <a:endParaRPr lang="en-US" dirty="0">
                <a:solidFill>
                  <a:schemeClr val="bg2">
                    <a:lumMod val="75000"/>
                  </a:schemeClr>
                </a:solidFill>
              </a:endParaRPr>
            </a:p>
          </p:txBody>
        </p:sp>
        <p:pic>
          <p:nvPicPr>
            <p:cNvPr id="31" name="Graphic 30" descr="Sustainability outline">
              <a:extLst>
                <a:ext uri="{FF2B5EF4-FFF2-40B4-BE49-F238E27FC236}">
                  <a16:creationId xmlns:a16="http://schemas.microsoft.com/office/drawing/2014/main" id="{3B0DFCE6-C139-79CF-8E01-A6050684FFD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918612" y="2192780"/>
              <a:ext cx="1260000" cy="1260000"/>
            </a:xfrm>
            <a:prstGeom prst="rect">
              <a:avLst/>
            </a:prstGeom>
          </p:spPr>
        </p:pic>
        <p:sp>
          <p:nvSpPr>
            <p:cNvPr id="22" name="Content Placeholder 8">
              <a:extLst>
                <a:ext uri="{FF2B5EF4-FFF2-40B4-BE49-F238E27FC236}">
                  <a16:creationId xmlns:a16="http://schemas.microsoft.com/office/drawing/2014/main" id="{6FD23D8C-6BF9-85E3-DE4E-3EE812FD6895}"/>
                </a:ext>
              </a:extLst>
            </p:cNvPr>
            <p:cNvSpPr txBox="1">
              <a:spLocks/>
            </p:cNvSpPr>
            <p:nvPr/>
          </p:nvSpPr>
          <p:spPr>
            <a:xfrm>
              <a:off x="9653530" y="3750273"/>
              <a:ext cx="2209835" cy="909748"/>
            </a:xfrm>
            <a:prstGeom prst="rect">
              <a:avLst/>
            </a:prstGeom>
            <a:ln>
              <a:noFill/>
            </a:ln>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a:lstStyle>
            <a:p>
              <a:pPr algn="ct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Collaboration </a:t>
              </a:r>
              <a:b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br>
              <a:r>
                <a:rPr kumimoji="0" lang="en-US" altLang="en-US" sz="2400" b="1" i="0" u="none" strike="noStrike" cap="none" normalizeH="0" baseline="0" dirty="0">
                  <a:ln>
                    <a:noFill/>
                  </a:ln>
                  <a:solidFill>
                    <a:schemeClr val="bg2">
                      <a:lumMod val="75000"/>
                    </a:schemeClr>
                  </a:solidFill>
                  <a:effectLst/>
                  <a:latin typeface="Arial" panose="020B0604020202020204" pitchFamily="34" charset="0"/>
                </a:rPr>
                <a:t>&amp; Community</a:t>
              </a:r>
              <a:endParaRPr lang="en-US" dirty="0">
                <a:solidFill>
                  <a:schemeClr val="bg2">
                    <a:lumMod val="75000"/>
                  </a:schemeClr>
                </a:solidFill>
              </a:endParaRPr>
            </a:p>
          </p:txBody>
        </p:sp>
        <p:pic>
          <p:nvPicPr>
            <p:cNvPr id="33" name="Graphic 32" descr="Users outline">
              <a:extLst>
                <a:ext uri="{FF2B5EF4-FFF2-40B4-BE49-F238E27FC236}">
                  <a16:creationId xmlns:a16="http://schemas.microsoft.com/office/drawing/2014/main" id="{1DCA90C9-0E29-8FC2-7000-E25C6E53E4B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128448" y="2192780"/>
              <a:ext cx="1260000" cy="1260000"/>
            </a:xfrm>
            <a:prstGeom prst="rect">
              <a:avLst/>
            </a:prstGeom>
          </p:spPr>
        </p:pic>
      </p:grpSp>
    </p:spTree>
    <p:extLst>
      <p:ext uri="{BB962C8B-B14F-4D97-AF65-F5344CB8AC3E}">
        <p14:creationId xmlns:p14="http://schemas.microsoft.com/office/powerpoint/2010/main" val="55384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41E2-C8CE-4FA3-E1D2-A716A26C7A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3BC19B-9E19-576F-1FA1-C2D1D82BA6BC}"/>
              </a:ext>
            </a:extLst>
          </p:cNvPr>
          <p:cNvSpPr>
            <a:spLocks noGrp="1"/>
          </p:cNvSpPr>
          <p:nvPr>
            <p:ph type="body" idx="1"/>
          </p:nvPr>
        </p:nvSpPr>
        <p:spPr/>
        <p:txBody>
          <a:bodyPr/>
          <a:lstStyle/>
          <a:p>
            <a:pPr lvl="0">
              <a:lnSpc>
                <a:spcPct val="107000"/>
              </a:lnSpc>
              <a:spcAft>
                <a:spcPts val="600"/>
              </a:spcAft>
            </a:pPr>
            <a:r>
              <a:rPr lang="en-US" sz="4000" b="1" kern="100" dirty="0">
                <a:latin typeface="Aptos" panose="020B0004020202020204" pitchFamily="34" charset="0"/>
                <a:cs typeface="Times New Roman" panose="02020603050405020304" pitchFamily="18" charset="0"/>
              </a:rPr>
              <a:t>Poll: </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How familiar are you with Open Educational Resources (OER)?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a:extLst>
                  <a:ext uri="{FF2B5EF4-FFF2-40B4-BE49-F238E27FC236}">
                    <a16:creationId xmlns:a16="http://schemas.microsoft.com/office/drawing/2014/main" id="{48D6357E-6C40-F5EC-EAE3-71794302AB2B}"/>
                  </a:ext>
                </a:extLst>
              </p:cNvPr>
              <p:cNvGraphicFramePr>
                <a:graphicFrameLocks noGrp="1"/>
              </p:cNvGraphicFramePr>
              <p:nvPr/>
            </p:nvGraphicFramePr>
            <p:xfrm>
              <a:off x="1809750" y="1017269"/>
              <a:ext cx="8572500" cy="482346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a:extLst>
                  <a:ext uri="{FF2B5EF4-FFF2-40B4-BE49-F238E27FC236}">
                    <a16:creationId xmlns:a16="http://schemas.microsoft.com/office/drawing/2014/main" id="{48D6357E-6C40-F5EC-EAE3-71794302AB2B}"/>
                  </a:ext>
                </a:extLst>
              </p:cNvPr>
              <p:cNvPicPr>
                <a:picLocks noGrp="1" noRot="1" noChangeAspect="1" noMove="1" noResize="1" noEditPoints="1" noAdjustHandles="1" noChangeArrowheads="1" noChangeShapeType="1"/>
              </p:cNvPicPr>
              <p:nvPr/>
            </p:nvPicPr>
            <p:blipFill>
              <a:blip r:embed="rId4"/>
              <a:stretch>
                <a:fillRect/>
              </a:stretch>
            </p:blipFill>
            <p:spPr>
              <a:xfrm>
                <a:off x="1809750" y="1017269"/>
                <a:ext cx="8572500" cy="4823460"/>
              </a:xfrm>
              <a:prstGeom prst="rect">
                <a:avLst/>
              </a:prstGeom>
            </p:spPr>
          </p:pic>
        </mc:Fallback>
      </mc:AlternateContent>
    </p:spTree>
    <p:extLst>
      <p:ext uri="{BB962C8B-B14F-4D97-AF65-F5344CB8AC3E}">
        <p14:creationId xmlns:p14="http://schemas.microsoft.com/office/powerpoint/2010/main" val="256950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C212-F1A5-054F-5DDF-D885C999EC5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1532F60-12BF-6477-4456-21543E016E01}"/>
              </a:ext>
            </a:extLst>
          </p:cNvPr>
          <p:cNvSpPr>
            <a:spLocks noGrp="1"/>
          </p:cNvSpPr>
          <p:nvPr>
            <p:ph type="title"/>
          </p:nvPr>
        </p:nvSpPr>
        <p:spPr/>
        <p:txBody>
          <a:bodyPr/>
          <a:lstStyle/>
          <a:p>
            <a:r>
              <a:rPr lang="en-US" dirty="0">
                <a:solidFill>
                  <a:schemeClr val="bg2"/>
                </a:solidFill>
              </a:rPr>
              <a:t>Open Press Projects </a:t>
            </a:r>
          </a:p>
        </p:txBody>
      </p:sp>
      <p:pic>
        <p:nvPicPr>
          <p:cNvPr id="7" name="Picture 6">
            <a:extLst>
              <a:ext uri="{FF2B5EF4-FFF2-40B4-BE49-F238E27FC236}">
                <a16:creationId xmlns:a16="http://schemas.microsoft.com/office/drawing/2014/main" id="{925E0342-FFA1-C4DE-DED6-C65E0B2F7C56}"/>
              </a:ext>
            </a:extLst>
          </p:cNvPr>
          <p:cNvPicPr>
            <a:picLocks noChangeAspect="1"/>
          </p:cNvPicPr>
          <p:nvPr/>
        </p:nvPicPr>
        <p:blipFill>
          <a:blip r:embed="rId3"/>
          <a:stretch>
            <a:fillRect/>
          </a:stretch>
        </p:blipFill>
        <p:spPr>
          <a:xfrm>
            <a:off x="1683171" y="2332136"/>
            <a:ext cx="4268810" cy="2520000"/>
          </a:xfrm>
          <a:prstGeom prst="rect">
            <a:avLst/>
          </a:prstGeom>
        </p:spPr>
      </p:pic>
      <p:sp>
        <p:nvSpPr>
          <p:cNvPr id="10" name="TextBox 9">
            <a:extLst>
              <a:ext uri="{FF2B5EF4-FFF2-40B4-BE49-F238E27FC236}">
                <a16:creationId xmlns:a16="http://schemas.microsoft.com/office/drawing/2014/main" id="{E0B78863-D0AB-6AB8-3A5C-C4B57D5B324E}"/>
              </a:ext>
            </a:extLst>
          </p:cNvPr>
          <p:cNvSpPr txBox="1"/>
          <p:nvPr/>
        </p:nvSpPr>
        <p:spPr>
          <a:xfrm>
            <a:off x="1150094" y="1556776"/>
            <a:ext cx="4441850" cy="461665"/>
          </a:xfrm>
          <a:prstGeom prst="rect">
            <a:avLst/>
          </a:prstGeom>
          <a:noFill/>
        </p:spPr>
        <p:txBody>
          <a:bodyPr wrap="square">
            <a:spAutoFit/>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2023-2024 Projects, Year 1</a:t>
            </a:r>
            <a:endParaRPr lang="en-CA" sz="2400" dirty="0"/>
          </a:p>
        </p:txBody>
      </p:sp>
      <p:pic>
        <p:nvPicPr>
          <p:cNvPr id="4" name="Picture 3">
            <a:extLst>
              <a:ext uri="{FF2B5EF4-FFF2-40B4-BE49-F238E27FC236}">
                <a16:creationId xmlns:a16="http://schemas.microsoft.com/office/drawing/2014/main" id="{FC7B0551-26C2-6CEC-5EFA-68968D9C9A64}"/>
              </a:ext>
            </a:extLst>
          </p:cNvPr>
          <p:cNvPicPr>
            <a:picLocks noChangeAspect="1"/>
          </p:cNvPicPr>
          <p:nvPr/>
        </p:nvPicPr>
        <p:blipFill>
          <a:blip r:embed="rId4"/>
          <a:stretch>
            <a:fillRect/>
          </a:stretch>
        </p:blipFill>
        <p:spPr>
          <a:xfrm>
            <a:off x="6420032" y="2332136"/>
            <a:ext cx="3713150" cy="2520000"/>
          </a:xfrm>
          <a:prstGeom prst="rect">
            <a:avLst/>
          </a:prstGeom>
        </p:spPr>
      </p:pic>
      <p:sp>
        <p:nvSpPr>
          <p:cNvPr id="12" name="TextBox 11">
            <a:extLst>
              <a:ext uri="{FF2B5EF4-FFF2-40B4-BE49-F238E27FC236}">
                <a16:creationId xmlns:a16="http://schemas.microsoft.com/office/drawing/2014/main" id="{22BD4C33-3776-0350-5A3C-8B2D8598194F}"/>
              </a:ext>
            </a:extLst>
          </p:cNvPr>
          <p:cNvSpPr txBox="1"/>
          <p:nvPr/>
        </p:nvSpPr>
        <p:spPr>
          <a:xfrm>
            <a:off x="1320327" y="5173436"/>
            <a:ext cx="10199409" cy="1200329"/>
          </a:xfrm>
          <a:prstGeom prst="rect">
            <a:avLst/>
          </a:prstGeom>
          <a:noFill/>
        </p:spPr>
        <p:txBody>
          <a:bodyPr wrap="square" numCol="3">
            <a:spAutoFit/>
          </a:bodyPr>
          <a:lstStyle/>
          <a:p>
            <a:pPr marL="285750" indent="-285750">
              <a:buFont typeface="Arial" panose="020B0604020202020204" pitchFamily="34" charset="0"/>
              <a:buChar char="•"/>
            </a:pPr>
            <a:r>
              <a:rPr lang="en-US" dirty="0"/>
              <a:t>Funding</a:t>
            </a:r>
          </a:p>
          <a:p>
            <a:pPr marL="285750" indent="-285750">
              <a:buFont typeface="Arial" panose="020B0604020202020204" pitchFamily="34" charset="0"/>
              <a:buChar char="•"/>
            </a:pPr>
            <a:r>
              <a:rPr lang="en-US" dirty="0"/>
              <a:t>Initial Consult on OER Work/ Provide Resources</a:t>
            </a:r>
          </a:p>
          <a:p>
            <a:pPr marL="285750" indent="-285750">
              <a:buFont typeface="Arial" panose="020B0604020202020204" pitchFamily="34" charset="0"/>
              <a:buChar char="•"/>
            </a:pPr>
            <a:r>
              <a:rPr lang="en-US" dirty="0"/>
              <a:t>Multimedia</a:t>
            </a:r>
          </a:p>
          <a:p>
            <a:pPr marL="285750" indent="-285750">
              <a:buFont typeface="Arial" panose="020B0604020202020204" pitchFamily="34" charset="0"/>
              <a:buChar char="•"/>
            </a:pPr>
            <a:r>
              <a:rPr lang="en-US" dirty="0"/>
              <a:t>Copyediting and Copyright Review</a:t>
            </a:r>
          </a:p>
          <a:p>
            <a:pPr marL="285750" indent="-285750">
              <a:buFont typeface="Arial" panose="020B0604020202020204" pitchFamily="34" charset="0"/>
              <a:buChar char="•"/>
            </a:pPr>
            <a:r>
              <a:rPr lang="en-US" dirty="0"/>
              <a:t>Site/ Domain Set up</a:t>
            </a:r>
          </a:p>
          <a:p>
            <a:pPr marL="285750" indent="-285750">
              <a:buFont typeface="Arial" panose="020B0604020202020204" pitchFamily="34" charset="0"/>
              <a:buChar char="•"/>
            </a:pPr>
            <a:r>
              <a:rPr lang="en-US" dirty="0"/>
              <a:t>Website Design</a:t>
            </a:r>
          </a:p>
          <a:p>
            <a:pPr marL="285750" indent="-285750">
              <a:buFont typeface="Arial" panose="020B0604020202020204" pitchFamily="34" charset="0"/>
              <a:buChar char="•"/>
            </a:pPr>
            <a:r>
              <a:rPr lang="en-US" dirty="0"/>
              <a:t>Training on Various Open Platforms</a:t>
            </a:r>
          </a:p>
          <a:p>
            <a:pPr marL="285750" indent="-285750">
              <a:buFont typeface="Arial" panose="020B0604020202020204" pitchFamily="34" charset="0"/>
              <a:buChar char="•"/>
            </a:pPr>
            <a:r>
              <a:rPr lang="en-US" dirty="0"/>
              <a:t>HTML </a:t>
            </a:r>
          </a:p>
        </p:txBody>
      </p:sp>
    </p:spTree>
    <p:extLst>
      <p:ext uri="{BB962C8B-B14F-4D97-AF65-F5344CB8AC3E}">
        <p14:creationId xmlns:p14="http://schemas.microsoft.com/office/powerpoint/2010/main" val="1708328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6CB11-541E-4F56-6420-D35E87E5069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7E9F28A-EFB6-B5C6-3B13-195E71E562A4}"/>
              </a:ext>
            </a:extLst>
          </p:cNvPr>
          <p:cNvSpPr>
            <a:spLocks noGrp="1"/>
          </p:cNvSpPr>
          <p:nvPr>
            <p:ph type="title"/>
          </p:nvPr>
        </p:nvSpPr>
        <p:spPr/>
        <p:txBody>
          <a:bodyPr/>
          <a:lstStyle/>
          <a:p>
            <a:r>
              <a:rPr lang="en-US" dirty="0">
                <a:solidFill>
                  <a:schemeClr val="bg2"/>
                </a:solidFill>
              </a:rPr>
              <a:t>Open Press Projects </a:t>
            </a:r>
          </a:p>
        </p:txBody>
      </p:sp>
      <p:sp>
        <p:nvSpPr>
          <p:cNvPr id="10" name="TextBox 9">
            <a:extLst>
              <a:ext uri="{FF2B5EF4-FFF2-40B4-BE49-F238E27FC236}">
                <a16:creationId xmlns:a16="http://schemas.microsoft.com/office/drawing/2014/main" id="{1D05D712-F2E5-7F2E-619A-67CE82997C60}"/>
              </a:ext>
            </a:extLst>
          </p:cNvPr>
          <p:cNvSpPr txBox="1"/>
          <p:nvPr/>
        </p:nvSpPr>
        <p:spPr>
          <a:xfrm>
            <a:off x="1150094" y="1556776"/>
            <a:ext cx="4153818" cy="461665"/>
          </a:xfrm>
          <a:prstGeom prst="rect">
            <a:avLst/>
          </a:prstGeom>
          <a:noFill/>
        </p:spPr>
        <p:txBody>
          <a:bodyPr wrap="square">
            <a:spAutoFit/>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2024-2025 Projects, Year 2</a:t>
            </a:r>
            <a:endParaRPr lang="en-CA" sz="2400" dirty="0"/>
          </a:p>
        </p:txBody>
      </p:sp>
      <p:pic>
        <p:nvPicPr>
          <p:cNvPr id="11" name="Picture 10">
            <a:extLst>
              <a:ext uri="{FF2B5EF4-FFF2-40B4-BE49-F238E27FC236}">
                <a16:creationId xmlns:a16="http://schemas.microsoft.com/office/drawing/2014/main" id="{9E09DBDD-7914-4BA9-0E9F-0F034E8668DB}"/>
              </a:ext>
            </a:extLst>
          </p:cNvPr>
          <p:cNvPicPr>
            <a:picLocks noChangeAspect="1"/>
          </p:cNvPicPr>
          <p:nvPr/>
        </p:nvPicPr>
        <p:blipFill>
          <a:blip r:embed="rId3"/>
          <a:stretch>
            <a:fillRect/>
          </a:stretch>
        </p:blipFill>
        <p:spPr>
          <a:xfrm>
            <a:off x="1054799" y="2243584"/>
            <a:ext cx="10246507" cy="3744448"/>
          </a:xfrm>
          <a:prstGeom prst="rect">
            <a:avLst/>
          </a:prstGeom>
        </p:spPr>
      </p:pic>
      <p:pic>
        <p:nvPicPr>
          <p:cNvPr id="3" name="Picture 2">
            <a:extLst>
              <a:ext uri="{FF2B5EF4-FFF2-40B4-BE49-F238E27FC236}">
                <a16:creationId xmlns:a16="http://schemas.microsoft.com/office/drawing/2014/main" id="{88E11E6E-07EF-A160-5BC9-BFC84E3DF972}"/>
              </a:ext>
            </a:extLst>
          </p:cNvPr>
          <p:cNvPicPr>
            <a:picLocks noChangeAspect="1"/>
          </p:cNvPicPr>
          <p:nvPr/>
        </p:nvPicPr>
        <p:blipFill>
          <a:blip r:embed="rId4"/>
          <a:stretch>
            <a:fillRect/>
          </a:stretch>
        </p:blipFill>
        <p:spPr>
          <a:xfrm>
            <a:off x="6860173" y="864000"/>
            <a:ext cx="4476901" cy="2441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22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65F5-1C8E-DA20-9618-5ADADA91ECB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3F4D18B-F106-888F-BA04-77612F31191B}"/>
              </a:ext>
            </a:extLst>
          </p:cNvPr>
          <p:cNvSpPr>
            <a:spLocks noGrp="1"/>
          </p:cNvSpPr>
          <p:nvPr>
            <p:ph type="title"/>
          </p:nvPr>
        </p:nvSpPr>
        <p:spPr/>
        <p:txBody>
          <a:bodyPr/>
          <a:lstStyle/>
          <a:p>
            <a:r>
              <a:rPr lang="en-US" dirty="0">
                <a:solidFill>
                  <a:schemeClr val="bg2"/>
                </a:solidFill>
              </a:rPr>
              <a:t>Open Press Projects </a:t>
            </a:r>
          </a:p>
        </p:txBody>
      </p:sp>
      <p:sp>
        <p:nvSpPr>
          <p:cNvPr id="10" name="TextBox 9">
            <a:extLst>
              <a:ext uri="{FF2B5EF4-FFF2-40B4-BE49-F238E27FC236}">
                <a16:creationId xmlns:a16="http://schemas.microsoft.com/office/drawing/2014/main" id="{E51558F6-7DE7-53F3-96B7-471A4CADF931}"/>
              </a:ext>
            </a:extLst>
          </p:cNvPr>
          <p:cNvSpPr txBox="1"/>
          <p:nvPr/>
        </p:nvSpPr>
        <p:spPr>
          <a:xfrm>
            <a:off x="1150094" y="1556776"/>
            <a:ext cx="4153818" cy="461665"/>
          </a:xfrm>
          <a:prstGeom prst="rect">
            <a:avLst/>
          </a:prstGeom>
          <a:noFill/>
        </p:spPr>
        <p:txBody>
          <a:bodyPr wrap="square">
            <a:spAutoFit/>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2024-2025 Projects, Year 2</a:t>
            </a:r>
            <a:endParaRPr lang="en-CA" sz="2400" dirty="0"/>
          </a:p>
        </p:txBody>
      </p:sp>
      <p:pic>
        <p:nvPicPr>
          <p:cNvPr id="6" name="Picture 5">
            <a:extLst>
              <a:ext uri="{FF2B5EF4-FFF2-40B4-BE49-F238E27FC236}">
                <a16:creationId xmlns:a16="http://schemas.microsoft.com/office/drawing/2014/main" id="{380A5CA4-EFEE-BA0F-4CC6-65304C2A57D3}"/>
              </a:ext>
            </a:extLst>
          </p:cNvPr>
          <p:cNvPicPr>
            <a:picLocks noChangeAspect="1"/>
          </p:cNvPicPr>
          <p:nvPr/>
        </p:nvPicPr>
        <p:blipFill>
          <a:blip r:embed="rId3"/>
          <a:stretch>
            <a:fillRect/>
          </a:stretch>
        </p:blipFill>
        <p:spPr>
          <a:xfrm>
            <a:off x="880118" y="2018441"/>
            <a:ext cx="8847587" cy="4503810"/>
          </a:xfrm>
          <a:prstGeom prst="rect">
            <a:avLst/>
          </a:prstGeom>
        </p:spPr>
      </p:pic>
      <p:pic>
        <p:nvPicPr>
          <p:cNvPr id="4" name="Picture 3">
            <a:extLst>
              <a:ext uri="{FF2B5EF4-FFF2-40B4-BE49-F238E27FC236}">
                <a16:creationId xmlns:a16="http://schemas.microsoft.com/office/drawing/2014/main" id="{0D2421DD-A651-DB51-6EB0-6BF092F5411C}"/>
              </a:ext>
            </a:extLst>
          </p:cNvPr>
          <p:cNvPicPr>
            <a:picLocks noChangeAspect="1"/>
          </p:cNvPicPr>
          <p:nvPr/>
        </p:nvPicPr>
        <p:blipFill>
          <a:blip r:embed="rId4"/>
          <a:stretch>
            <a:fillRect/>
          </a:stretch>
        </p:blipFill>
        <p:spPr>
          <a:xfrm>
            <a:off x="7964400" y="864000"/>
            <a:ext cx="3600000" cy="727525"/>
          </a:xfrm>
          <a:prstGeom prst="rect">
            <a:avLst/>
          </a:prstGeom>
        </p:spPr>
      </p:pic>
      <p:pic>
        <p:nvPicPr>
          <p:cNvPr id="12" name="Picture 11">
            <a:extLst>
              <a:ext uri="{FF2B5EF4-FFF2-40B4-BE49-F238E27FC236}">
                <a16:creationId xmlns:a16="http://schemas.microsoft.com/office/drawing/2014/main" id="{E2956F3D-1048-D673-487D-A25F23177374}"/>
              </a:ext>
            </a:extLst>
          </p:cNvPr>
          <p:cNvPicPr>
            <a:picLocks noChangeAspect="1"/>
          </p:cNvPicPr>
          <p:nvPr/>
        </p:nvPicPr>
        <p:blipFill>
          <a:blip r:embed="rId5"/>
          <a:stretch>
            <a:fillRect/>
          </a:stretch>
        </p:blipFill>
        <p:spPr>
          <a:xfrm>
            <a:off x="7927705" y="1771789"/>
            <a:ext cx="3600000" cy="991726"/>
          </a:xfrm>
          <a:prstGeom prst="rect">
            <a:avLst/>
          </a:prstGeom>
        </p:spPr>
      </p:pic>
      <p:pic>
        <p:nvPicPr>
          <p:cNvPr id="14" name="Picture 13">
            <a:extLst>
              <a:ext uri="{FF2B5EF4-FFF2-40B4-BE49-F238E27FC236}">
                <a16:creationId xmlns:a16="http://schemas.microsoft.com/office/drawing/2014/main" id="{B172E440-D34F-DB36-6CD4-4F30AB240B87}"/>
              </a:ext>
            </a:extLst>
          </p:cNvPr>
          <p:cNvPicPr>
            <a:picLocks noChangeAspect="1"/>
          </p:cNvPicPr>
          <p:nvPr/>
        </p:nvPicPr>
        <p:blipFill>
          <a:blip r:embed="rId6"/>
          <a:stretch>
            <a:fillRect/>
          </a:stretch>
        </p:blipFill>
        <p:spPr>
          <a:xfrm>
            <a:off x="7927705" y="3128423"/>
            <a:ext cx="3600000" cy="747954"/>
          </a:xfrm>
          <a:prstGeom prst="rect">
            <a:avLst/>
          </a:prstGeom>
        </p:spPr>
      </p:pic>
      <p:pic>
        <p:nvPicPr>
          <p:cNvPr id="16" name="Picture 15">
            <a:extLst>
              <a:ext uri="{FF2B5EF4-FFF2-40B4-BE49-F238E27FC236}">
                <a16:creationId xmlns:a16="http://schemas.microsoft.com/office/drawing/2014/main" id="{3A1F3C08-7A71-C158-6566-D1A007856290}"/>
              </a:ext>
            </a:extLst>
          </p:cNvPr>
          <p:cNvPicPr>
            <a:picLocks noChangeAspect="1"/>
          </p:cNvPicPr>
          <p:nvPr/>
        </p:nvPicPr>
        <p:blipFill>
          <a:blip r:embed="rId7"/>
          <a:stretch>
            <a:fillRect/>
          </a:stretch>
        </p:blipFill>
        <p:spPr>
          <a:xfrm>
            <a:off x="5964990" y="1458759"/>
            <a:ext cx="1880369" cy="2417618"/>
          </a:xfrm>
          <a:prstGeom prst="rect">
            <a:avLst/>
          </a:prstGeom>
        </p:spPr>
      </p:pic>
      <p:pic>
        <p:nvPicPr>
          <p:cNvPr id="18" name="Picture 17">
            <a:extLst>
              <a:ext uri="{FF2B5EF4-FFF2-40B4-BE49-F238E27FC236}">
                <a16:creationId xmlns:a16="http://schemas.microsoft.com/office/drawing/2014/main" id="{E86B1EF4-2404-E72E-1D86-3F57B617D80E}"/>
              </a:ext>
            </a:extLst>
          </p:cNvPr>
          <p:cNvPicPr>
            <a:picLocks noChangeAspect="1"/>
          </p:cNvPicPr>
          <p:nvPr/>
        </p:nvPicPr>
        <p:blipFill>
          <a:blip r:embed="rId8"/>
          <a:stretch>
            <a:fillRect/>
          </a:stretch>
        </p:blipFill>
        <p:spPr>
          <a:xfrm>
            <a:off x="8328248" y="3886647"/>
            <a:ext cx="3600000" cy="902790"/>
          </a:xfrm>
          <a:prstGeom prst="rect">
            <a:avLst/>
          </a:prstGeom>
        </p:spPr>
      </p:pic>
    </p:spTree>
    <p:extLst>
      <p:ext uri="{BB962C8B-B14F-4D97-AF65-F5344CB8AC3E}">
        <p14:creationId xmlns:p14="http://schemas.microsoft.com/office/powerpoint/2010/main" val="3476893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739F-ECAC-E83F-78B3-1EC30F6276A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46D6B5B-B200-F9C4-365A-B4788B0296E6}"/>
              </a:ext>
            </a:extLst>
          </p:cNvPr>
          <p:cNvSpPr>
            <a:spLocks noGrp="1"/>
          </p:cNvSpPr>
          <p:nvPr>
            <p:ph type="title"/>
          </p:nvPr>
        </p:nvSpPr>
        <p:spPr>
          <a:xfrm>
            <a:off x="1127708" y="864000"/>
            <a:ext cx="10081760" cy="692776"/>
          </a:xfrm>
        </p:spPr>
        <p:txBody>
          <a:bodyPr/>
          <a:lstStyle/>
          <a:p>
            <a:r>
              <a:rPr lang="en-US" dirty="0">
                <a:solidFill>
                  <a:schemeClr val="bg2"/>
                </a:solidFill>
              </a:rPr>
              <a:t>Open Press Students</a:t>
            </a:r>
          </a:p>
        </p:txBody>
      </p:sp>
      <p:sp>
        <p:nvSpPr>
          <p:cNvPr id="7" name="TextBox 6">
            <a:extLst>
              <a:ext uri="{FF2B5EF4-FFF2-40B4-BE49-F238E27FC236}">
                <a16:creationId xmlns:a16="http://schemas.microsoft.com/office/drawing/2014/main" id="{4E66D2C1-BC35-8E83-837F-1A4458462E87}"/>
              </a:ext>
            </a:extLst>
          </p:cNvPr>
          <p:cNvSpPr txBox="1"/>
          <p:nvPr/>
        </p:nvSpPr>
        <p:spPr>
          <a:xfrm>
            <a:off x="1127708" y="1844824"/>
            <a:ext cx="10081760" cy="4161139"/>
          </a:xfrm>
          <a:prstGeom prst="rect">
            <a:avLst/>
          </a:prstGeom>
          <a:noFill/>
        </p:spPr>
        <p:txBody>
          <a:bodyPr wrap="square">
            <a:spAutoFit/>
          </a:bodyPr>
          <a:lstStyle/>
          <a:p>
            <a:pPr defTabSz="914400">
              <a:lnSpc>
                <a:spcPct val="90000"/>
              </a:lnSpc>
              <a:spcBef>
                <a:spcPts val="1200"/>
              </a:spcBef>
            </a:pPr>
            <a:r>
              <a:rPr lang="en-US" sz="2400" b="1" dirty="0"/>
              <a:t>Co-op students:</a:t>
            </a:r>
            <a:r>
              <a:rPr lang="en-US" sz="2400" dirty="0"/>
              <a:t> 3 co-op</a:t>
            </a:r>
            <a:r>
              <a:rPr lang="en-US" sz="2400" b="0" i="0" dirty="0">
                <a:solidFill>
                  <a:srgbClr val="333333"/>
                </a:solidFill>
                <a:effectLst/>
                <a:latin typeface="adelle-sans"/>
              </a:rPr>
              <a:t> </a:t>
            </a:r>
            <a:r>
              <a:rPr lang="en-US" sz="2400" dirty="0"/>
              <a:t>internships in open press editing and production. </a:t>
            </a:r>
          </a:p>
          <a:p>
            <a:pPr defTabSz="914400">
              <a:lnSpc>
                <a:spcPct val="90000"/>
              </a:lnSpc>
              <a:spcBef>
                <a:spcPts val="1200"/>
              </a:spcBef>
            </a:pPr>
            <a:r>
              <a:rPr lang="en-US" sz="2400" dirty="0"/>
              <a:t>7 co-op students from December 2024 to March 2025:</a:t>
            </a:r>
          </a:p>
          <a:p>
            <a:pPr marL="742950" lvl="1" indent="-228600" defTabSz="914400">
              <a:lnSpc>
                <a:spcPct val="90000"/>
              </a:lnSpc>
              <a:spcBef>
                <a:spcPts val="1200"/>
              </a:spcBef>
              <a:buFont typeface="Arial" panose="020B0604020202020204" pitchFamily="34" charset="0"/>
              <a:buChar char="•"/>
            </a:pPr>
            <a:r>
              <a:rPr lang="en-US" sz="2400" dirty="0"/>
              <a:t>2 copyeditors/ writers/ interviews and impact stories </a:t>
            </a:r>
            <a:endParaRPr lang="en-US" sz="2400" dirty="0">
              <a:ea typeface="Calibri"/>
              <a:cs typeface="Calibri"/>
            </a:endParaRPr>
          </a:p>
          <a:p>
            <a:pPr marL="742950" lvl="1" indent="-228600" defTabSz="914400">
              <a:lnSpc>
                <a:spcPct val="90000"/>
              </a:lnSpc>
              <a:spcBef>
                <a:spcPts val="1200"/>
              </a:spcBef>
              <a:buFont typeface="Arial" panose="020B0604020202020204" pitchFamily="34" charset="0"/>
              <a:buChar char="•"/>
            </a:pPr>
            <a:r>
              <a:rPr lang="en-US" sz="2400" dirty="0"/>
              <a:t>5 E-Learning Support Technician (ELST) positions</a:t>
            </a:r>
            <a:endParaRPr lang="en-US" sz="2400" dirty="0">
              <a:ea typeface="Calibri"/>
              <a:cs typeface="Calibri"/>
            </a:endParaRPr>
          </a:p>
          <a:p>
            <a:pPr marL="742950" lvl="1" indent="-228600" defTabSz="914400">
              <a:lnSpc>
                <a:spcPct val="90000"/>
              </a:lnSpc>
              <a:spcBef>
                <a:spcPts val="1200"/>
              </a:spcBef>
              <a:buFont typeface="Arial" panose="020B0604020202020204" pitchFamily="34" charset="0"/>
              <a:buChar char="•"/>
            </a:pPr>
            <a:r>
              <a:rPr lang="en-US" sz="2400" dirty="0"/>
              <a:t>3 extended contracts</a:t>
            </a:r>
            <a:endParaRPr lang="en-US" sz="2400" dirty="0">
              <a:ea typeface="Calibri"/>
              <a:cs typeface="Calibri"/>
            </a:endParaRPr>
          </a:p>
          <a:p>
            <a:pPr marL="0" lvl="1" defTabSz="914400">
              <a:lnSpc>
                <a:spcPct val="90000"/>
              </a:lnSpc>
              <a:spcBef>
                <a:spcPts val="1200"/>
              </a:spcBef>
            </a:pPr>
            <a:r>
              <a:rPr lang="en-US" sz="2400" b="1" dirty="0"/>
              <a:t>Research Assistants (RAs):</a:t>
            </a:r>
            <a:endParaRPr lang="en-US" sz="2400" b="1" dirty="0">
              <a:ea typeface="Calibri"/>
              <a:cs typeface="Calibri"/>
            </a:endParaRPr>
          </a:p>
          <a:p>
            <a:pPr marL="742950" lvl="1" indent="-228600" defTabSz="914400">
              <a:lnSpc>
                <a:spcPct val="90000"/>
              </a:lnSpc>
              <a:spcBef>
                <a:spcPts val="1200"/>
              </a:spcBef>
              <a:buFont typeface="Arial" panose="020B0604020202020204" pitchFamily="34" charset="0"/>
              <a:buChar char="•"/>
            </a:pPr>
            <a:r>
              <a:rPr lang="en-US" sz="2400" dirty="0"/>
              <a:t>2023-2024</a:t>
            </a:r>
            <a:r>
              <a:rPr lang="en-US" sz="2400" b="1" dirty="0"/>
              <a:t> - </a:t>
            </a:r>
            <a:r>
              <a:rPr lang="en-US" sz="2400" dirty="0"/>
              <a:t>10 students (undergrad and grad)</a:t>
            </a:r>
            <a:endParaRPr lang="en-US" sz="2400" dirty="0">
              <a:ea typeface="Calibri"/>
              <a:cs typeface="Calibri"/>
            </a:endParaRPr>
          </a:p>
          <a:p>
            <a:pPr marL="742950" lvl="1" indent="-228600" defTabSz="914400">
              <a:lnSpc>
                <a:spcPct val="90000"/>
              </a:lnSpc>
              <a:spcBef>
                <a:spcPts val="1200"/>
              </a:spcBef>
              <a:buFont typeface="Arial" panose="020B0604020202020204" pitchFamily="34" charset="0"/>
              <a:buChar char="•"/>
            </a:pPr>
            <a:r>
              <a:rPr lang="en-US" sz="2400" dirty="0"/>
              <a:t>2024-2025 – 9 students (undergrad and grad)</a:t>
            </a:r>
          </a:p>
        </p:txBody>
      </p:sp>
    </p:spTree>
    <p:extLst>
      <p:ext uri="{BB962C8B-B14F-4D97-AF65-F5344CB8AC3E}">
        <p14:creationId xmlns:p14="http://schemas.microsoft.com/office/powerpoint/2010/main" val="178432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F52C6C-196A-7F02-CC3C-AB4C9D934888}"/>
              </a:ext>
            </a:extLst>
          </p:cNvPr>
          <p:cNvSpPr txBox="1">
            <a:spLocks/>
          </p:cNvSpPr>
          <p:nvPr/>
        </p:nvSpPr>
        <p:spPr>
          <a:xfrm>
            <a:off x="4150852" y="1412776"/>
            <a:ext cx="3890296" cy="338554"/>
          </a:xfrm>
          <a:prstGeom prst="rect">
            <a:avLst/>
          </a:prstGeom>
          <a:noFill/>
        </p:spPr>
        <p:txBody>
          <a:bodyPr wrap="none" rtlCol="0">
            <a:spAutoFit/>
          </a:bodyPr>
          <a:lstStyle/>
          <a:p>
            <a:pPr algn="ctr">
              <a:spcAft>
                <a:spcPts val="600"/>
              </a:spcAft>
            </a:pPr>
            <a:r>
              <a:rPr lang="en-US" sz="1600" b="1" dirty="0">
                <a:solidFill>
                  <a:schemeClr val="accent3"/>
                </a:solidFill>
                <a:latin typeface="+mj-lt"/>
              </a:rPr>
              <a:t>RESPECT | RECIPROCITY | BALANCE</a:t>
            </a:r>
          </a:p>
        </p:txBody>
      </p:sp>
      <p:sp>
        <p:nvSpPr>
          <p:cNvPr id="3" name="TextBox 2">
            <a:extLst>
              <a:ext uri="{FF2B5EF4-FFF2-40B4-BE49-F238E27FC236}">
                <a16:creationId xmlns:a16="http://schemas.microsoft.com/office/drawing/2014/main" id="{0CF08293-045B-2BF7-6975-98E20DFE6C58}"/>
              </a:ext>
            </a:extLst>
          </p:cNvPr>
          <p:cNvSpPr txBox="1">
            <a:spLocks/>
          </p:cNvSpPr>
          <p:nvPr/>
        </p:nvSpPr>
        <p:spPr>
          <a:xfrm>
            <a:off x="3751192" y="5323153"/>
            <a:ext cx="4689617" cy="338554"/>
          </a:xfrm>
          <a:prstGeom prst="rect">
            <a:avLst/>
          </a:prstGeom>
          <a:noFill/>
        </p:spPr>
        <p:txBody>
          <a:bodyPr wrap="none" rtlCol="0">
            <a:spAutoFit/>
          </a:bodyPr>
          <a:lstStyle/>
          <a:p>
            <a:pPr algn="ctr"/>
            <a:r>
              <a:rPr lang="en-US" sz="1600" b="1" dirty="0">
                <a:solidFill>
                  <a:schemeClr val="accent3"/>
                </a:solidFill>
                <a:latin typeface="+mj-lt"/>
              </a:rPr>
              <a:t>EXPLORATION | DISCOVERY | STEWARDSHIP</a:t>
            </a:r>
          </a:p>
        </p:txBody>
      </p:sp>
    </p:spTree>
    <p:extLst>
      <p:ext uri="{BB962C8B-B14F-4D97-AF65-F5344CB8AC3E}">
        <p14:creationId xmlns:p14="http://schemas.microsoft.com/office/powerpoint/2010/main" val="186933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922E-6DFF-361C-D2B5-EA52C20BC7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3AA1EA-E742-20F0-89AE-9C42102FAA30}"/>
              </a:ext>
            </a:extLst>
          </p:cNvPr>
          <p:cNvSpPr>
            <a:spLocks noGrp="1"/>
          </p:cNvSpPr>
          <p:nvPr>
            <p:ph type="title"/>
          </p:nvPr>
        </p:nvSpPr>
        <p:spPr>
          <a:xfrm>
            <a:off x="1054800" y="864000"/>
            <a:ext cx="10080000" cy="668543"/>
          </a:xfrm>
        </p:spPr>
        <p:txBody>
          <a:bodyPr anchor="t">
            <a:normAutofit/>
          </a:bodyPr>
          <a:lstStyle/>
          <a:p>
            <a:r>
              <a:rPr lang="en-US" b="0" dirty="0">
                <a:solidFill>
                  <a:srgbClr val="00B0B9"/>
                </a:solidFill>
              </a:rPr>
              <a:t>Project Showcase</a:t>
            </a:r>
          </a:p>
        </p:txBody>
      </p:sp>
      <p:pic>
        <p:nvPicPr>
          <p:cNvPr id="7" name="Picture 6">
            <a:extLst>
              <a:ext uri="{FF2B5EF4-FFF2-40B4-BE49-F238E27FC236}">
                <a16:creationId xmlns:a16="http://schemas.microsoft.com/office/drawing/2014/main" id="{CF3ADEA6-77E2-9E64-486C-5B2E7B540113}"/>
              </a:ext>
            </a:extLst>
          </p:cNvPr>
          <p:cNvPicPr>
            <a:picLocks noChangeAspect="1"/>
          </p:cNvPicPr>
          <p:nvPr/>
        </p:nvPicPr>
        <p:blipFill>
          <a:blip r:embed="rId3"/>
          <a:stretch>
            <a:fillRect/>
          </a:stretch>
        </p:blipFill>
        <p:spPr>
          <a:xfrm>
            <a:off x="807463" y="2567863"/>
            <a:ext cx="3863241"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F774A82E-1E35-DA93-0368-3012D1ACCB3B}"/>
              </a:ext>
            </a:extLst>
          </p:cNvPr>
          <p:cNvPicPr>
            <a:picLocks noChangeAspect="1"/>
          </p:cNvPicPr>
          <p:nvPr/>
        </p:nvPicPr>
        <p:blipFill>
          <a:blip r:embed="rId4"/>
          <a:stretch>
            <a:fillRect/>
          </a:stretch>
        </p:blipFill>
        <p:spPr>
          <a:xfrm>
            <a:off x="5015880" y="2564904"/>
            <a:ext cx="3943350"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A8864AAD-7F81-B829-1472-E288A23124E7}"/>
              </a:ext>
            </a:extLst>
          </p:cNvPr>
          <p:cNvPicPr>
            <a:picLocks noChangeAspect="1"/>
          </p:cNvPicPr>
          <p:nvPr/>
        </p:nvPicPr>
        <p:blipFill>
          <a:blip r:embed="rId5"/>
          <a:srcRect l="25511"/>
          <a:stretch/>
        </p:blipFill>
        <p:spPr>
          <a:xfrm rot="1326958">
            <a:off x="8333806" y="821863"/>
            <a:ext cx="2601146" cy="349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B3706F96-ECCB-DF96-934B-FE58B6957927}"/>
              </a:ext>
            </a:extLst>
          </p:cNvPr>
          <p:cNvSpPr txBox="1"/>
          <p:nvPr/>
        </p:nvSpPr>
        <p:spPr>
          <a:xfrm>
            <a:off x="807462" y="5670834"/>
            <a:ext cx="10689137" cy="369332"/>
          </a:xfrm>
          <a:prstGeom prst="rect">
            <a:avLst/>
          </a:prstGeom>
          <a:noFill/>
        </p:spPr>
        <p:txBody>
          <a:bodyPr wrap="square">
            <a:spAutoFit/>
          </a:bodyPr>
          <a:lstStyle/>
          <a:p>
            <a:pPr lvl="0">
              <a:buSzPts val="1000"/>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r>
              <a:rPr lang="en-CA" sz="18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LINKAGE is about connecting nurses</a:t>
            </a:r>
            <a:r>
              <a:rPr lang="en-CA"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 Noopur Swadas</a:t>
            </a:r>
            <a:endParaRPr lang="en-CA"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83565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0CA2C-1936-0EF9-4492-24732BF968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A23DBF-88D4-238F-CB93-EE250EF7A5F8}"/>
              </a:ext>
            </a:extLst>
          </p:cNvPr>
          <p:cNvSpPr>
            <a:spLocks noGrp="1"/>
          </p:cNvSpPr>
          <p:nvPr>
            <p:ph type="title"/>
          </p:nvPr>
        </p:nvSpPr>
        <p:spPr>
          <a:xfrm>
            <a:off x="1054800" y="864000"/>
            <a:ext cx="10080000" cy="668543"/>
          </a:xfrm>
        </p:spPr>
        <p:txBody>
          <a:bodyPr anchor="t">
            <a:normAutofit/>
          </a:bodyPr>
          <a:lstStyle/>
          <a:p>
            <a:r>
              <a:rPr lang="en-US" b="0" dirty="0">
                <a:solidFill>
                  <a:srgbClr val="00B0B9"/>
                </a:solidFill>
              </a:rPr>
              <a:t>Project Showcase</a:t>
            </a:r>
          </a:p>
        </p:txBody>
      </p:sp>
      <p:pic>
        <p:nvPicPr>
          <p:cNvPr id="1026" name="Picture 2">
            <a:extLst>
              <a:ext uri="{FF2B5EF4-FFF2-40B4-BE49-F238E27FC236}">
                <a16:creationId xmlns:a16="http://schemas.microsoft.com/office/drawing/2014/main" id="{AAF2DDE8-5FFB-E2EE-F26F-D46959D65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4233">
            <a:off x="8607023" y="2096010"/>
            <a:ext cx="2377440" cy="3566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E7FD7CFA-9F53-C430-48D4-40A1989F7743}"/>
              </a:ext>
            </a:extLst>
          </p:cNvPr>
          <p:cNvPicPr>
            <a:picLocks noChangeAspect="1"/>
          </p:cNvPicPr>
          <p:nvPr/>
        </p:nvPicPr>
        <p:blipFill>
          <a:blip r:embed="rId4"/>
          <a:stretch>
            <a:fillRect/>
          </a:stretch>
        </p:blipFill>
        <p:spPr>
          <a:xfrm>
            <a:off x="1395026" y="2095290"/>
            <a:ext cx="6175912" cy="3567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7FEECC7D-A29C-CF77-4839-9617167EA9E5}"/>
              </a:ext>
            </a:extLst>
          </p:cNvPr>
          <p:cNvPicPr>
            <a:picLocks noChangeAspect="1"/>
          </p:cNvPicPr>
          <p:nvPr/>
        </p:nvPicPr>
        <p:blipFill>
          <a:blip r:embed="rId5"/>
          <a:stretch>
            <a:fillRect/>
          </a:stretch>
        </p:blipFill>
        <p:spPr>
          <a:xfrm rot="646059">
            <a:off x="6380049" y="1036636"/>
            <a:ext cx="2381778" cy="3566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976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3ED0-901B-599F-A7E5-E0EDD2517A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DBBE9F-A82F-8E07-793E-1D61EF49B618}"/>
              </a:ext>
            </a:extLst>
          </p:cNvPr>
          <p:cNvSpPr>
            <a:spLocks noGrp="1"/>
          </p:cNvSpPr>
          <p:nvPr>
            <p:ph type="title"/>
          </p:nvPr>
        </p:nvSpPr>
        <p:spPr>
          <a:xfrm>
            <a:off x="1054800" y="864000"/>
            <a:ext cx="10080000" cy="668543"/>
          </a:xfrm>
        </p:spPr>
        <p:txBody>
          <a:bodyPr anchor="t">
            <a:normAutofit/>
          </a:bodyPr>
          <a:lstStyle/>
          <a:p>
            <a:r>
              <a:rPr lang="en-US" b="0" dirty="0">
                <a:solidFill>
                  <a:srgbClr val="00B0B9"/>
                </a:solidFill>
              </a:rPr>
              <a:t>Project Showcase</a:t>
            </a:r>
          </a:p>
        </p:txBody>
      </p:sp>
      <p:sp>
        <p:nvSpPr>
          <p:cNvPr id="15" name="Rectangle 14">
            <a:extLst>
              <a:ext uri="{FF2B5EF4-FFF2-40B4-BE49-F238E27FC236}">
                <a16:creationId xmlns:a16="http://schemas.microsoft.com/office/drawing/2014/main" id="{29AE940F-D4C2-00FB-186E-D167DDFECA49}"/>
              </a:ext>
            </a:extLst>
          </p:cNvPr>
          <p:cNvSpPr/>
          <p:nvPr/>
        </p:nvSpPr>
        <p:spPr>
          <a:xfrm>
            <a:off x="4871864" y="2348880"/>
            <a:ext cx="2736304" cy="1584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6B5FBCA0-F737-28C0-B7F7-8B999FDEF3BA}"/>
              </a:ext>
            </a:extLst>
          </p:cNvPr>
          <p:cNvPicPr>
            <a:picLocks noChangeAspect="1"/>
          </p:cNvPicPr>
          <p:nvPr/>
        </p:nvPicPr>
        <p:blipFill>
          <a:blip r:embed="rId3"/>
          <a:stretch>
            <a:fillRect/>
          </a:stretch>
        </p:blipFill>
        <p:spPr>
          <a:xfrm>
            <a:off x="3413589" y="1916832"/>
            <a:ext cx="2514731" cy="3780000"/>
          </a:xfrm>
          <a:prstGeom prst="rect">
            <a:avLst/>
          </a:prstGeom>
        </p:spPr>
      </p:pic>
      <p:pic>
        <p:nvPicPr>
          <p:cNvPr id="8" name="Picture 7">
            <a:extLst>
              <a:ext uri="{FF2B5EF4-FFF2-40B4-BE49-F238E27FC236}">
                <a16:creationId xmlns:a16="http://schemas.microsoft.com/office/drawing/2014/main" id="{DC4D5DA0-66D0-7381-9CDC-A532AE7431F8}"/>
              </a:ext>
            </a:extLst>
          </p:cNvPr>
          <p:cNvPicPr>
            <a:picLocks noChangeAspect="1"/>
          </p:cNvPicPr>
          <p:nvPr/>
        </p:nvPicPr>
        <p:blipFill>
          <a:blip r:embed="rId4"/>
          <a:stretch>
            <a:fillRect/>
          </a:stretch>
        </p:blipFill>
        <p:spPr>
          <a:xfrm>
            <a:off x="6044486" y="1916832"/>
            <a:ext cx="2547519" cy="3780000"/>
          </a:xfrm>
          <a:prstGeom prst="rect">
            <a:avLst/>
          </a:prstGeom>
        </p:spPr>
      </p:pic>
      <p:pic>
        <p:nvPicPr>
          <p:cNvPr id="10" name="Picture 9">
            <a:extLst>
              <a:ext uri="{FF2B5EF4-FFF2-40B4-BE49-F238E27FC236}">
                <a16:creationId xmlns:a16="http://schemas.microsoft.com/office/drawing/2014/main" id="{080B06D3-26DA-E065-F1FB-DB58D0B65CCE}"/>
              </a:ext>
            </a:extLst>
          </p:cNvPr>
          <p:cNvPicPr>
            <a:picLocks noChangeAspect="1"/>
          </p:cNvPicPr>
          <p:nvPr/>
        </p:nvPicPr>
        <p:blipFill>
          <a:blip r:embed="rId5"/>
          <a:stretch>
            <a:fillRect/>
          </a:stretch>
        </p:blipFill>
        <p:spPr>
          <a:xfrm>
            <a:off x="8708171" y="1916832"/>
            <a:ext cx="2553895" cy="3780000"/>
          </a:xfrm>
          <a:prstGeom prst="rect">
            <a:avLst/>
          </a:prstGeom>
        </p:spPr>
      </p:pic>
      <p:sp>
        <p:nvSpPr>
          <p:cNvPr id="14" name="TextBox 13">
            <a:extLst>
              <a:ext uri="{FF2B5EF4-FFF2-40B4-BE49-F238E27FC236}">
                <a16:creationId xmlns:a16="http://schemas.microsoft.com/office/drawing/2014/main" id="{10B2905F-C78F-CFD1-BC86-E7D5E2505097}"/>
              </a:ext>
            </a:extLst>
          </p:cNvPr>
          <p:cNvSpPr txBox="1"/>
          <p:nvPr/>
        </p:nvSpPr>
        <p:spPr>
          <a:xfrm>
            <a:off x="1025492" y="2329504"/>
            <a:ext cx="2388097" cy="2954655"/>
          </a:xfrm>
          <a:prstGeom prst="rect">
            <a:avLst/>
          </a:prstGeom>
          <a:noFill/>
        </p:spPr>
        <p:txBody>
          <a:bodyPr wrap="square">
            <a:spAutoFit/>
          </a:bodyPr>
          <a:lstStyle/>
          <a:p>
            <a:pPr marL="285750" indent="-285750">
              <a:buFont typeface="Arial" panose="020B0604020202020204" pitchFamily="34" charset="0"/>
              <a:buChar char="•"/>
            </a:pPr>
            <a:r>
              <a:rPr lang="en-CA" sz="2400" b="1" dirty="0"/>
              <a:t>Student-Driven Research</a:t>
            </a:r>
          </a:p>
          <a:p>
            <a:pPr marL="285750" indent="-285750">
              <a:buFont typeface="Arial" panose="020B0604020202020204" pitchFamily="34" charset="0"/>
              <a:buChar char="•"/>
            </a:pPr>
            <a:endParaRPr lang="en-CA" sz="2400" b="1"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US" sz="2400" b="1" dirty="0"/>
              <a:t>Community-Focused Impact</a:t>
            </a:r>
            <a:endParaRPr lang="en-CA" sz="2400" b="1" dirty="0"/>
          </a:p>
        </p:txBody>
      </p:sp>
    </p:spTree>
    <p:extLst>
      <p:ext uri="{BB962C8B-B14F-4D97-AF65-F5344CB8AC3E}">
        <p14:creationId xmlns:p14="http://schemas.microsoft.com/office/powerpoint/2010/main" val="2345271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A9D78E-85D8-E6DB-DDC7-536851AFB5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DC70E1-46E3-A19B-8B1E-8F1870130B64}"/>
              </a:ext>
            </a:extLst>
          </p:cNvPr>
          <p:cNvSpPr>
            <a:spLocks noGrp="1"/>
          </p:cNvSpPr>
          <p:nvPr>
            <p:ph type="title"/>
          </p:nvPr>
        </p:nvSpPr>
        <p:spPr>
          <a:xfrm>
            <a:off x="1054800" y="864000"/>
            <a:ext cx="10080000" cy="668543"/>
          </a:xfrm>
        </p:spPr>
        <p:txBody>
          <a:bodyPr anchor="t">
            <a:normAutofit/>
          </a:bodyPr>
          <a:lstStyle/>
          <a:p>
            <a:r>
              <a:rPr lang="en-US" b="0" dirty="0">
                <a:solidFill>
                  <a:srgbClr val="00B0B9"/>
                </a:solidFill>
              </a:rPr>
              <a:t>Project Showcase</a:t>
            </a:r>
          </a:p>
        </p:txBody>
      </p:sp>
      <p:sp>
        <p:nvSpPr>
          <p:cNvPr id="5" name="Rectangle 4">
            <a:extLst>
              <a:ext uri="{FF2B5EF4-FFF2-40B4-BE49-F238E27FC236}">
                <a16:creationId xmlns:a16="http://schemas.microsoft.com/office/drawing/2014/main" id="{2221FF57-EA2B-6C97-C6D3-BCDCF1D87EC8}"/>
              </a:ext>
            </a:extLst>
          </p:cNvPr>
          <p:cNvSpPr/>
          <p:nvPr/>
        </p:nvSpPr>
        <p:spPr>
          <a:xfrm>
            <a:off x="5374720" y="3176972"/>
            <a:ext cx="144016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water with mountains in the background&#10;&#10;AI-generated content may be incorrect.">
            <a:extLst>
              <a:ext uri="{FF2B5EF4-FFF2-40B4-BE49-F238E27FC236}">
                <a16:creationId xmlns:a16="http://schemas.microsoft.com/office/drawing/2014/main" id="{729F0C98-36B1-9E5C-FB79-D715213B1801}"/>
              </a:ext>
            </a:extLst>
          </p:cNvPr>
          <p:cNvPicPr>
            <a:picLocks noChangeAspect="1"/>
          </p:cNvPicPr>
          <p:nvPr/>
        </p:nvPicPr>
        <p:blipFill>
          <a:blip r:embed="rId3"/>
          <a:srcRect r="8746"/>
          <a:stretch/>
        </p:blipFill>
        <p:spPr>
          <a:xfrm>
            <a:off x="981912" y="1896176"/>
            <a:ext cx="10225776" cy="3708000"/>
          </a:xfrm>
          <a:prstGeom prst="rect">
            <a:avLst/>
          </a:prstGeom>
        </p:spPr>
      </p:pic>
      <p:sp>
        <p:nvSpPr>
          <p:cNvPr id="12" name="TextBox 11">
            <a:extLst>
              <a:ext uri="{FF2B5EF4-FFF2-40B4-BE49-F238E27FC236}">
                <a16:creationId xmlns:a16="http://schemas.microsoft.com/office/drawing/2014/main" id="{A6EE9CC2-80E8-6FDB-FAC3-928FCF9801D3}"/>
              </a:ext>
            </a:extLst>
          </p:cNvPr>
          <p:cNvSpPr txBox="1"/>
          <p:nvPr/>
        </p:nvSpPr>
        <p:spPr>
          <a:xfrm>
            <a:off x="3503712" y="5809334"/>
            <a:ext cx="5184576" cy="369332"/>
          </a:xfrm>
          <a:prstGeom prst="rect">
            <a:avLst/>
          </a:prstGeom>
          <a:noFill/>
        </p:spPr>
        <p:txBody>
          <a:bodyPr wrap="square">
            <a:spAutoFit/>
          </a:bodyPr>
          <a:lstStyle/>
          <a:p>
            <a:r>
              <a:rPr lang="en-CA" dirty="0"/>
              <a:t>https://publishing.bceln.ca/index.php/future-earth/</a:t>
            </a:r>
          </a:p>
        </p:txBody>
      </p:sp>
    </p:spTree>
    <p:extLst>
      <p:ext uri="{BB962C8B-B14F-4D97-AF65-F5344CB8AC3E}">
        <p14:creationId xmlns:p14="http://schemas.microsoft.com/office/powerpoint/2010/main" val="48719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7711F-7F39-82D7-189D-75E6A4A737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3F96CA-F7F5-EC29-A2B4-CBB6EDC9B592}"/>
              </a:ext>
            </a:extLst>
          </p:cNvPr>
          <p:cNvSpPr>
            <a:spLocks noGrp="1"/>
          </p:cNvSpPr>
          <p:nvPr>
            <p:ph type="body" idx="1"/>
          </p:nvPr>
        </p:nvSpPr>
        <p:spPr/>
        <p:txBody>
          <a:bodyPr/>
          <a:lstStyle/>
          <a:p>
            <a:pPr lvl="0">
              <a:lnSpc>
                <a:spcPct val="107000"/>
              </a:lnSpc>
              <a:spcAft>
                <a:spcPts val="600"/>
              </a:spcAft>
            </a:pPr>
            <a:r>
              <a:rPr lang="en-US" sz="4000" b="1" kern="100" dirty="0">
                <a:latin typeface="Aptos" panose="020B0004020202020204" pitchFamily="34" charset="0"/>
                <a:cs typeface="Times New Roman" panose="02020603050405020304" pitchFamily="18" charset="0"/>
              </a:rPr>
              <a:t>Poll: </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How familiar are you with Open Educational Resources (OER)?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a:extLst>
                  <a:ext uri="{FF2B5EF4-FFF2-40B4-BE49-F238E27FC236}">
                    <a16:creationId xmlns:a16="http://schemas.microsoft.com/office/drawing/2014/main" id="{E1EBFD47-9C70-F681-D68F-88B5426F7240}"/>
                  </a:ext>
                </a:extLst>
              </p:cNvPr>
              <p:cNvGraphicFramePr>
                <a:graphicFrameLocks noGrp="1"/>
              </p:cNvGraphicFramePr>
              <p:nvPr/>
            </p:nvGraphicFramePr>
            <p:xfrm>
              <a:off x="1809750" y="1017269"/>
              <a:ext cx="8572500" cy="482346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a:extLst>
                  <a:ext uri="{FF2B5EF4-FFF2-40B4-BE49-F238E27FC236}">
                    <a16:creationId xmlns:a16="http://schemas.microsoft.com/office/drawing/2014/main" id="{E1EBFD47-9C70-F681-D68F-88B5426F7240}"/>
                  </a:ext>
                </a:extLst>
              </p:cNvPr>
              <p:cNvPicPr>
                <a:picLocks noGrp="1" noRot="1" noChangeAspect="1" noMove="1" noResize="1" noEditPoints="1" noAdjustHandles="1" noChangeArrowheads="1" noChangeShapeType="1"/>
              </p:cNvPicPr>
              <p:nvPr/>
            </p:nvPicPr>
            <p:blipFill>
              <a:blip r:embed="rId4"/>
              <a:stretch>
                <a:fillRect/>
              </a:stretch>
            </p:blipFill>
            <p:spPr>
              <a:xfrm>
                <a:off x="1809750" y="1017269"/>
                <a:ext cx="8572500" cy="4823460"/>
              </a:xfrm>
              <a:prstGeom prst="rect">
                <a:avLst/>
              </a:prstGeom>
            </p:spPr>
          </p:pic>
        </mc:Fallback>
      </mc:AlternateContent>
    </p:spTree>
    <p:extLst>
      <p:ext uri="{BB962C8B-B14F-4D97-AF65-F5344CB8AC3E}">
        <p14:creationId xmlns:p14="http://schemas.microsoft.com/office/powerpoint/2010/main" val="381678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ink megaphone">
            <a:extLst>
              <a:ext uri="{FF2B5EF4-FFF2-40B4-BE49-F238E27FC236}">
                <a16:creationId xmlns:a16="http://schemas.microsoft.com/office/drawing/2014/main" id="{88C5FF51-3B2A-57A7-0019-3737B680C152}"/>
              </a:ext>
            </a:extLst>
          </p:cNvPr>
          <p:cNvPicPr>
            <a:picLocks noChangeAspect="1"/>
          </p:cNvPicPr>
          <p:nvPr/>
        </p:nvPicPr>
        <p:blipFill>
          <a:blip r:embed="rId3">
            <a:duotone>
              <a:schemeClr val="bg2">
                <a:shade val="45000"/>
                <a:satMod val="135000"/>
              </a:schemeClr>
              <a:prstClr val="white"/>
            </a:duotone>
          </a:blip>
          <a:srcRect t="40982" b="3900"/>
          <a:stretch/>
        </p:blipFill>
        <p:spPr>
          <a:xfrm>
            <a:off x="20" y="1"/>
            <a:ext cx="12191980" cy="3861048"/>
          </a:xfrm>
          <a:prstGeom prst="rect">
            <a:avLst/>
          </a:prstGeom>
        </p:spPr>
      </p:pic>
      <p:sp>
        <p:nvSpPr>
          <p:cNvPr id="15" name="Rectangle 14">
            <a:extLst>
              <a:ext uri="{FF2B5EF4-FFF2-40B4-BE49-F238E27FC236}">
                <a16:creationId xmlns:a16="http://schemas.microsoft.com/office/drawing/2014/main" id="{CBB3C99D-D512-410E-A8DB-63ADC6A1655E}"/>
              </a:ext>
            </a:extLst>
          </p:cNvPr>
          <p:cNvSpPr/>
          <p:nvPr/>
        </p:nvSpPr>
        <p:spPr>
          <a:xfrm>
            <a:off x="0" y="3573016"/>
            <a:ext cx="12192000" cy="208823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itle 1">
            <a:extLst>
              <a:ext uri="{FF2B5EF4-FFF2-40B4-BE49-F238E27FC236}">
                <a16:creationId xmlns:a16="http://schemas.microsoft.com/office/drawing/2014/main" id="{67C499A5-2DDD-F384-5C66-7740483522FD}"/>
              </a:ext>
            </a:extLst>
          </p:cNvPr>
          <p:cNvSpPr>
            <a:spLocks noGrp="1"/>
          </p:cNvSpPr>
          <p:nvPr>
            <p:ph type="title"/>
          </p:nvPr>
        </p:nvSpPr>
        <p:spPr>
          <a:xfrm>
            <a:off x="5303912" y="257476"/>
            <a:ext cx="6435744" cy="2232248"/>
          </a:xfrm>
        </p:spPr>
        <p:txBody>
          <a:bodyPr/>
          <a:lstStyle/>
          <a:p>
            <a:r>
              <a:rPr lang="en-US" dirty="0"/>
              <a:t>Call for 2025-2026 </a:t>
            </a:r>
            <a:br>
              <a:rPr lang="en-US" dirty="0"/>
            </a:br>
            <a:r>
              <a:rPr lang="en-US" dirty="0"/>
              <a:t>Open Press </a:t>
            </a:r>
            <a:br>
              <a:rPr lang="en-US" dirty="0"/>
            </a:br>
            <a:r>
              <a:rPr lang="en-US" dirty="0"/>
              <a:t>Project Proposals</a:t>
            </a:r>
            <a:br>
              <a:rPr lang="en-US" dirty="0"/>
            </a:br>
            <a:r>
              <a:rPr lang="en-US" dirty="0"/>
              <a:t>NOW OPEN!</a:t>
            </a:r>
          </a:p>
        </p:txBody>
      </p:sp>
      <p:sp>
        <p:nvSpPr>
          <p:cNvPr id="21" name="Text Placeholder 3">
            <a:extLst>
              <a:ext uri="{FF2B5EF4-FFF2-40B4-BE49-F238E27FC236}">
                <a16:creationId xmlns:a16="http://schemas.microsoft.com/office/drawing/2014/main" id="{C9F639D3-51EF-5C45-5247-49F4BCEF739B}"/>
              </a:ext>
            </a:extLst>
          </p:cNvPr>
          <p:cNvSpPr>
            <a:spLocks noGrp="1"/>
          </p:cNvSpPr>
          <p:nvPr>
            <p:ph type="body" sz="quarter" idx="12"/>
          </p:nvPr>
        </p:nvSpPr>
        <p:spPr>
          <a:xfrm>
            <a:off x="20" y="3284984"/>
            <a:ext cx="12191980" cy="2566822"/>
          </a:xfrm>
        </p:spPr>
        <p:txBody>
          <a:bodyPr/>
          <a:lstStyle/>
          <a:p>
            <a:r>
              <a:rPr lang="en-US" sz="2400" b="1" dirty="0">
                <a:solidFill>
                  <a:schemeClr val="bg1"/>
                </a:solidFill>
              </a:rPr>
              <a:t>Funding: </a:t>
            </a:r>
            <a:r>
              <a:rPr lang="en-US" sz="2400" dirty="0">
                <a:solidFill>
                  <a:schemeClr val="bg1"/>
                </a:solidFill>
              </a:rPr>
              <a:t>Up to $7500 per project</a:t>
            </a:r>
          </a:p>
          <a:p>
            <a:r>
              <a:rPr lang="en-US" sz="2400" b="1" dirty="0">
                <a:solidFill>
                  <a:schemeClr val="bg1"/>
                </a:solidFill>
              </a:rPr>
              <a:t>Eligibility: </a:t>
            </a:r>
            <a:r>
              <a:rPr lang="en-US" sz="2400" dirty="0">
                <a:solidFill>
                  <a:schemeClr val="bg1"/>
                </a:solidFill>
              </a:rPr>
              <a:t>Faculty, staff, students, and community members</a:t>
            </a:r>
          </a:p>
          <a:p>
            <a:r>
              <a:rPr lang="en-US" sz="2400" b="1" dirty="0">
                <a:solidFill>
                  <a:schemeClr val="bg1"/>
                </a:solidFill>
              </a:rPr>
              <a:t>Deadline: </a:t>
            </a:r>
            <a:r>
              <a:rPr lang="en-US" sz="2400" dirty="0">
                <a:solidFill>
                  <a:schemeClr val="bg1"/>
                </a:solidFill>
              </a:rPr>
              <a:t>March 7</a:t>
            </a:r>
            <a:r>
              <a:rPr lang="en-US" sz="2400" baseline="30000" dirty="0">
                <a:solidFill>
                  <a:schemeClr val="bg1"/>
                </a:solidFill>
              </a:rPr>
              <a:t>th</a:t>
            </a:r>
            <a:r>
              <a:rPr lang="en-US" sz="2400" dirty="0">
                <a:solidFill>
                  <a:schemeClr val="bg1"/>
                </a:solidFill>
              </a:rPr>
              <a:t>, 2025</a:t>
            </a:r>
          </a:p>
          <a:p>
            <a:r>
              <a:rPr lang="en-US" sz="2400" dirty="0">
                <a:solidFill>
                  <a:schemeClr val="bg1"/>
                </a:solidFill>
              </a:rPr>
              <a:t>OP Adjudication Subcommittee to notify project developers by mid-April </a:t>
            </a:r>
          </a:p>
        </p:txBody>
      </p:sp>
      <p:pic>
        <p:nvPicPr>
          <p:cNvPr id="17" name="Picture 16" descr="A blue text on a black background&#10;&#10;AI-generated content may be incorrect.">
            <a:extLst>
              <a:ext uri="{FF2B5EF4-FFF2-40B4-BE49-F238E27FC236}">
                <a16:creationId xmlns:a16="http://schemas.microsoft.com/office/drawing/2014/main" id="{CE61548A-F18C-D79E-505A-3FA4364D00A3}"/>
              </a:ext>
            </a:extLst>
          </p:cNvPr>
          <p:cNvPicPr>
            <a:picLocks noChangeAspect="1"/>
          </p:cNvPicPr>
          <p:nvPr/>
        </p:nvPicPr>
        <p:blipFill>
          <a:blip r:embed="rId4"/>
          <a:stretch>
            <a:fillRect/>
          </a:stretch>
        </p:blipFill>
        <p:spPr>
          <a:xfrm>
            <a:off x="6384032" y="5797838"/>
            <a:ext cx="3431401" cy="684000"/>
          </a:xfrm>
          <a:prstGeom prst="rect">
            <a:avLst/>
          </a:prstGeom>
        </p:spPr>
      </p:pic>
    </p:spTree>
    <p:extLst>
      <p:ext uri="{BB962C8B-B14F-4D97-AF65-F5344CB8AC3E}">
        <p14:creationId xmlns:p14="http://schemas.microsoft.com/office/powerpoint/2010/main" val="1754558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5DA7-2F7E-2C41-8CC3-341121DCA535}"/>
              </a:ext>
            </a:extLst>
          </p:cNvPr>
          <p:cNvSpPr>
            <a:spLocks noGrp="1"/>
          </p:cNvSpPr>
          <p:nvPr>
            <p:ph type="title"/>
          </p:nvPr>
        </p:nvSpPr>
        <p:spPr/>
        <p:txBody>
          <a:bodyPr/>
          <a:lstStyle/>
          <a:p>
            <a:r>
              <a:rPr lang="en-US" dirty="0"/>
              <a:t>Types of Open Press Projects</a:t>
            </a:r>
          </a:p>
        </p:txBody>
      </p:sp>
      <p:sp>
        <p:nvSpPr>
          <p:cNvPr id="4" name="Rectangle 3">
            <a:extLst>
              <a:ext uri="{FF2B5EF4-FFF2-40B4-BE49-F238E27FC236}">
                <a16:creationId xmlns:a16="http://schemas.microsoft.com/office/drawing/2014/main" id="{40D65B30-ECDD-A94F-A701-2097A9096257}"/>
              </a:ext>
            </a:extLst>
          </p:cNvPr>
          <p:cNvSpPr/>
          <p:nvPr/>
        </p:nvSpPr>
        <p:spPr>
          <a:xfrm>
            <a:off x="3623725" y="1844825"/>
            <a:ext cx="2520000" cy="2088231"/>
          </a:xfrm>
          <a:prstGeom prst="rect">
            <a:avLst/>
          </a:prstGeom>
          <a:gradFill>
            <a:gsLst>
              <a:gs pos="52000">
                <a:schemeClr val="tx2">
                  <a:lumMod val="90000"/>
                  <a:lumOff val="10000"/>
                  <a:alpha val="89000"/>
                </a:schemeClr>
              </a:gs>
              <a:gs pos="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mn-lt"/>
              </a:rPr>
              <a:t>Open Pedagogy Projects</a:t>
            </a:r>
          </a:p>
        </p:txBody>
      </p:sp>
      <p:sp>
        <p:nvSpPr>
          <p:cNvPr id="5" name="Rectangle 4">
            <a:extLst>
              <a:ext uri="{FF2B5EF4-FFF2-40B4-BE49-F238E27FC236}">
                <a16:creationId xmlns:a16="http://schemas.microsoft.com/office/drawing/2014/main" id="{46DD1C2D-5CC1-3B4A-8D55-F0CB5B272235}"/>
              </a:ext>
            </a:extLst>
          </p:cNvPr>
          <p:cNvSpPr/>
          <p:nvPr/>
        </p:nvSpPr>
        <p:spPr>
          <a:xfrm>
            <a:off x="6047994" y="1844825"/>
            <a:ext cx="2520000" cy="2088231"/>
          </a:xfrm>
          <a:prstGeom prst="rect">
            <a:avLst/>
          </a:prstGeom>
          <a:gradFill>
            <a:gsLst>
              <a:gs pos="52000">
                <a:schemeClr val="accent1">
                  <a:lumMod val="40000"/>
                  <a:lumOff val="60000"/>
                </a:schemeClr>
              </a:gs>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tx2"/>
                </a:solidFill>
                <a:latin typeface="+mn-lt"/>
              </a:rPr>
              <a:t>Open Scholarship</a:t>
            </a:r>
          </a:p>
          <a:p>
            <a:pPr algn="ctr">
              <a:lnSpc>
                <a:spcPts val="2650"/>
              </a:lnSpc>
            </a:pPr>
            <a:r>
              <a:rPr lang="en-US" sz="1900" b="1" dirty="0">
                <a:solidFill>
                  <a:schemeClr val="tx2"/>
                </a:solidFill>
              </a:rPr>
              <a:t>Research</a:t>
            </a:r>
          </a:p>
        </p:txBody>
      </p:sp>
      <p:sp>
        <p:nvSpPr>
          <p:cNvPr id="7" name="Rectangle 6">
            <a:extLst>
              <a:ext uri="{FF2B5EF4-FFF2-40B4-BE49-F238E27FC236}">
                <a16:creationId xmlns:a16="http://schemas.microsoft.com/office/drawing/2014/main" id="{84117CF2-F137-5140-BD9C-DEF728009ACA}"/>
              </a:ext>
            </a:extLst>
          </p:cNvPr>
          <p:cNvSpPr/>
          <p:nvPr/>
        </p:nvSpPr>
        <p:spPr>
          <a:xfrm>
            <a:off x="1199456" y="1844825"/>
            <a:ext cx="2520000" cy="2088231"/>
          </a:xfrm>
          <a:prstGeom prst="rect">
            <a:avLst/>
          </a:prstGeom>
          <a:gradFill flip="none" rotWithShape="1">
            <a:gsLst>
              <a:gs pos="27000">
                <a:schemeClr val="bg2">
                  <a:lumMod val="94000"/>
                  <a:lumOff val="6000"/>
                </a:schemeClr>
              </a:gs>
              <a:gs pos="75000">
                <a:schemeClr val="bg2">
                  <a:lumMod val="94000"/>
                  <a:lumOff val="6000"/>
                </a:schemeClr>
              </a:gs>
              <a:gs pos="50000">
                <a:schemeClr val="bg2"/>
              </a:gs>
              <a:gs pos="0">
                <a:schemeClr val="bg2">
                  <a:lumMod val="82000"/>
                  <a:lumOff val="18000"/>
                </a:schemeClr>
              </a:gs>
              <a:gs pos="100000">
                <a:schemeClr val="bg2">
                  <a:lumMod val="79000"/>
                  <a:lumOff val="2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rPr>
              <a:t>Open </a:t>
            </a:r>
          </a:p>
          <a:p>
            <a:pPr algn="ctr">
              <a:lnSpc>
                <a:spcPts val="2650"/>
              </a:lnSpc>
            </a:pPr>
            <a:r>
              <a:rPr lang="en-US" sz="1900" b="1" dirty="0">
                <a:solidFill>
                  <a:schemeClr val="bg1"/>
                </a:solidFill>
              </a:rPr>
              <a:t>Educational</a:t>
            </a:r>
          </a:p>
          <a:p>
            <a:pPr algn="ctr">
              <a:lnSpc>
                <a:spcPts val="2650"/>
              </a:lnSpc>
            </a:pPr>
            <a:r>
              <a:rPr lang="en-US" sz="1900" b="1" dirty="0">
                <a:solidFill>
                  <a:schemeClr val="bg1"/>
                </a:solidFill>
              </a:rPr>
              <a:t>Resources (OERs)</a:t>
            </a:r>
          </a:p>
        </p:txBody>
      </p:sp>
      <p:sp>
        <p:nvSpPr>
          <p:cNvPr id="8" name="Rectangle 7">
            <a:extLst>
              <a:ext uri="{FF2B5EF4-FFF2-40B4-BE49-F238E27FC236}">
                <a16:creationId xmlns:a16="http://schemas.microsoft.com/office/drawing/2014/main" id="{86C92248-1CEE-B84C-83AF-B693B79B941D}"/>
              </a:ext>
            </a:extLst>
          </p:cNvPr>
          <p:cNvSpPr/>
          <p:nvPr/>
        </p:nvSpPr>
        <p:spPr>
          <a:xfrm>
            <a:off x="6047994" y="4005064"/>
            <a:ext cx="2520000" cy="2088231"/>
          </a:xfrm>
          <a:prstGeom prst="rect">
            <a:avLst/>
          </a:prstGeom>
          <a:solidFill>
            <a:schemeClr val="accent1"/>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tx2"/>
                </a:solidFill>
              </a:rPr>
              <a:t>Equity, Access, Indigenization, and Localization</a:t>
            </a:r>
          </a:p>
        </p:txBody>
      </p:sp>
      <p:sp>
        <p:nvSpPr>
          <p:cNvPr id="9" name="Rectangle 8">
            <a:extLst>
              <a:ext uri="{FF2B5EF4-FFF2-40B4-BE49-F238E27FC236}">
                <a16:creationId xmlns:a16="http://schemas.microsoft.com/office/drawing/2014/main" id="{076A8554-4E1B-3149-8EFC-5D8E734A1613}"/>
              </a:ext>
            </a:extLst>
          </p:cNvPr>
          <p:cNvSpPr/>
          <p:nvPr/>
        </p:nvSpPr>
        <p:spPr>
          <a:xfrm>
            <a:off x="3623725" y="4005064"/>
            <a:ext cx="2520000" cy="2088231"/>
          </a:xfrm>
          <a:prstGeom prst="rect">
            <a:avLst/>
          </a:prstGeom>
          <a:solidFill>
            <a:schemeClr val="tx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rPr>
              <a:t>Significance and Contribution</a:t>
            </a:r>
          </a:p>
        </p:txBody>
      </p:sp>
      <p:sp>
        <p:nvSpPr>
          <p:cNvPr id="10" name="Rectangle 9">
            <a:extLst>
              <a:ext uri="{FF2B5EF4-FFF2-40B4-BE49-F238E27FC236}">
                <a16:creationId xmlns:a16="http://schemas.microsoft.com/office/drawing/2014/main" id="{1F9B0348-EDA3-5644-A929-FE03D1275CB3}"/>
              </a:ext>
            </a:extLst>
          </p:cNvPr>
          <p:cNvSpPr/>
          <p:nvPr/>
        </p:nvSpPr>
        <p:spPr>
          <a:xfrm>
            <a:off x="1199456" y="4005064"/>
            <a:ext cx="2520000" cy="2088231"/>
          </a:xfrm>
          <a:prstGeom prst="rect">
            <a:avLst/>
          </a:prstGeom>
          <a:solidFill>
            <a:schemeClr val="bg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rPr>
              <a:t>Student Benefit</a:t>
            </a:r>
          </a:p>
        </p:txBody>
      </p:sp>
      <p:sp>
        <p:nvSpPr>
          <p:cNvPr id="3" name="Rectangle 2">
            <a:extLst>
              <a:ext uri="{FF2B5EF4-FFF2-40B4-BE49-F238E27FC236}">
                <a16:creationId xmlns:a16="http://schemas.microsoft.com/office/drawing/2014/main" id="{843061D4-17C0-8DB0-880F-CF4EF3ED1B21}"/>
              </a:ext>
            </a:extLst>
          </p:cNvPr>
          <p:cNvSpPr/>
          <p:nvPr/>
        </p:nvSpPr>
        <p:spPr>
          <a:xfrm>
            <a:off x="8472264" y="1844825"/>
            <a:ext cx="2520000" cy="2088231"/>
          </a:xfrm>
          <a:prstGeom prst="rect">
            <a:avLst/>
          </a:prstGeom>
          <a:gradFill flip="none" rotWithShape="1">
            <a:gsLst>
              <a:gs pos="27000">
                <a:schemeClr val="bg2">
                  <a:lumMod val="94000"/>
                  <a:lumOff val="6000"/>
                </a:schemeClr>
              </a:gs>
              <a:gs pos="75000">
                <a:schemeClr val="bg2">
                  <a:lumMod val="94000"/>
                  <a:lumOff val="6000"/>
                </a:schemeClr>
              </a:gs>
              <a:gs pos="50000">
                <a:schemeClr val="bg2"/>
              </a:gs>
              <a:gs pos="0">
                <a:schemeClr val="bg2">
                  <a:lumMod val="82000"/>
                  <a:lumOff val="18000"/>
                </a:schemeClr>
              </a:gs>
              <a:gs pos="100000">
                <a:schemeClr val="bg2">
                  <a:lumMod val="79000"/>
                  <a:lumOff val="2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rPr>
              <a:t>Innovative Knowledge Mobilization Strategies</a:t>
            </a:r>
          </a:p>
        </p:txBody>
      </p:sp>
      <p:sp>
        <p:nvSpPr>
          <p:cNvPr id="6" name="Rectangle 5">
            <a:extLst>
              <a:ext uri="{FF2B5EF4-FFF2-40B4-BE49-F238E27FC236}">
                <a16:creationId xmlns:a16="http://schemas.microsoft.com/office/drawing/2014/main" id="{EC3B2ED4-DDE8-CBE3-2707-FFEE001F895E}"/>
              </a:ext>
            </a:extLst>
          </p:cNvPr>
          <p:cNvSpPr/>
          <p:nvPr/>
        </p:nvSpPr>
        <p:spPr>
          <a:xfrm>
            <a:off x="8472264" y="4005064"/>
            <a:ext cx="2520000" cy="2088231"/>
          </a:xfrm>
          <a:prstGeom prst="rect">
            <a:avLst/>
          </a:prstGeom>
          <a:solidFill>
            <a:schemeClr val="bg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rPr>
              <a:t>Innovation</a:t>
            </a:r>
          </a:p>
        </p:txBody>
      </p:sp>
    </p:spTree>
    <p:extLst>
      <p:ext uri="{BB962C8B-B14F-4D97-AF65-F5344CB8AC3E}">
        <p14:creationId xmlns:p14="http://schemas.microsoft.com/office/powerpoint/2010/main" val="3995534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A390-E41C-43B8-8A73-50652515D5B3}"/>
              </a:ext>
            </a:extLst>
          </p:cNvPr>
          <p:cNvSpPr>
            <a:spLocks noGrp="1"/>
          </p:cNvSpPr>
          <p:nvPr>
            <p:ph type="title"/>
          </p:nvPr>
        </p:nvSpPr>
        <p:spPr>
          <a:xfrm>
            <a:off x="887761" y="3451964"/>
            <a:ext cx="6480720" cy="1282500"/>
          </a:xfrm>
        </p:spPr>
        <p:txBody>
          <a:bodyPr/>
          <a:lstStyle/>
          <a:p>
            <a:pPr algn="ctr"/>
            <a:r>
              <a:rPr lang="en-US" dirty="0"/>
              <a:t>Openpress.trubox.ca</a:t>
            </a:r>
            <a:br>
              <a:rPr lang="en-US" dirty="0"/>
            </a:br>
            <a:r>
              <a:rPr lang="en-US" dirty="0"/>
              <a:t>openpress@tru.ca</a:t>
            </a:r>
            <a:endParaRPr lang="en-CA" dirty="0"/>
          </a:p>
        </p:txBody>
      </p:sp>
      <p:pic>
        <p:nvPicPr>
          <p:cNvPr id="4" name="Picture 3" descr="A logo with sun and mountains&#10;&#10;AI-generated content may be incorrect.">
            <a:extLst>
              <a:ext uri="{FF2B5EF4-FFF2-40B4-BE49-F238E27FC236}">
                <a16:creationId xmlns:a16="http://schemas.microsoft.com/office/drawing/2014/main" id="{4FFF63DF-9E1E-D012-E0D4-54D26B8BD8CD}"/>
              </a:ext>
            </a:extLst>
          </p:cNvPr>
          <p:cNvPicPr>
            <a:picLocks noChangeAspect="1"/>
          </p:cNvPicPr>
          <p:nvPr/>
        </p:nvPicPr>
        <p:blipFill>
          <a:blip r:embed="rId2"/>
          <a:stretch>
            <a:fillRect/>
          </a:stretch>
        </p:blipFill>
        <p:spPr>
          <a:xfrm>
            <a:off x="7176121" y="985964"/>
            <a:ext cx="3523846" cy="4932000"/>
          </a:xfrm>
          <a:prstGeom prst="rect">
            <a:avLst/>
          </a:prstGeom>
        </p:spPr>
      </p:pic>
      <p:sp>
        <p:nvSpPr>
          <p:cNvPr id="8" name="TextBox 7">
            <a:extLst>
              <a:ext uri="{FF2B5EF4-FFF2-40B4-BE49-F238E27FC236}">
                <a16:creationId xmlns:a16="http://schemas.microsoft.com/office/drawing/2014/main" id="{945DD79E-CFD6-4D52-F730-097B39B35596}"/>
              </a:ext>
            </a:extLst>
          </p:cNvPr>
          <p:cNvSpPr txBox="1"/>
          <p:nvPr/>
        </p:nvSpPr>
        <p:spPr>
          <a:xfrm>
            <a:off x="1080121" y="1700808"/>
            <a:ext cx="6096000" cy="1569660"/>
          </a:xfrm>
          <a:prstGeom prst="rect">
            <a:avLst/>
          </a:prstGeom>
          <a:noFill/>
        </p:spPr>
        <p:txBody>
          <a:bodyPr wrap="square">
            <a:spAutoFit/>
          </a:bodyPr>
          <a:lstStyle/>
          <a:p>
            <a:pPr algn="ctr"/>
            <a:r>
              <a:rPr lang="en-US" sz="9600" b="1" dirty="0">
                <a:solidFill>
                  <a:srgbClr val="00B0B9"/>
                </a:solidFill>
                <a:latin typeface="Cochocib Script Latin Pro" panose="02000503000000020003" pitchFamily="2" charset="0"/>
                <a:ea typeface="Roboto" panose="02000000000000000000" pitchFamily="2" charset="0"/>
                <a:cs typeface="Arial" panose="020B0604020202020204" pitchFamily="34" charset="0"/>
              </a:rPr>
              <a:t>Thank you! </a:t>
            </a:r>
            <a:endParaRPr lang="en-CA" sz="9600" b="1" dirty="0">
              <a:solidFill>
                <a:srgbClr val="00B0B9"/>
              </a:solidFill>
              <a:latin typeface="Cochocib Script Latin Pro" panose="02000503000000020003"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903646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D4D9-E310-8F07-B8BE-4C9B64B4C827}"/>
              </a:ext>
            </a:extLst>
          </p:cNvPr>
          <p:cNvSpPr>
            <a:spLocks noGrp="1"/>
          </p:cNvSpPr>
          <p:nvPr>
            <p:ph type="title"/>
          </p:nvPr>
        </p:nvSpPr>
        <p:spPr>
          <a:xfrm>
            <a:off x="1054800" y="864000"/>
            <a:ext cx="10081760" cy="692776"/>
          </a:xfrm>
        </p:spPr>
        <p:txBody>
          <a:bodyPr anchor="t">
            <a:normAutofit/>
          </a:bodyPr>
          <a:lstStyle/>
          <a:p>
            <a:r>
              <a:rPr lang="en-US" dirty="0"/>
              <a:t>References</a:t>
            </a:r>
            <a:endParaRPr lang="en-CA" dirty="0"/>
          </a:p>
        </p:txBody>
      </p:sp>
      <p:graphicFrame>
        <p:nvGraphicFramePr>
          <p:cNvPr id="5" name="Content Placeholder 2">
            <a:extLst>
              <a:ext uri="{FF2B5EF4-FFF2-40B4-BE49-F238E27FC236}">
                <a16:creationId xmlns:a16="http://schemas.microsoft.com/office/drawing/2014/main" id="{4AA91523-E60A-6061-ACED-77AD773478F8}"/>
              </a:ext>
            </a:extLst>
          </p:cNvPr>
          <p:cNvGraphicFramePr>
            <a:graphicFrameLocks noGrp="1"/>
          </p:cNvGraphicFramePr>
          <p:nvPr>
            <p:ph idx="11"/>
            <p:extLst>
              <p:ext uri="{D42A27DB-BD31-4B8C-83A1-F6EECF244321}">
                <p14:modId xmlns:p14="http://schemas.microsoft.com/office/powerpoint/2010/main" val="2204023479"/>
              </p:ext>
            </p:extLst>
          </p:nvPr>
        </p:nvGraphicFramePr>
        <p:xfrm>
          <a:off x="971265" y="1556776"/>
          <a:ext cx="10081760" cy="4824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770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92776"/>
          </a:xfrm>
        </p:spPr>
        <p:txBody>
          <a:bodyPr anchor="t">
            <a:normAutofit/>
          </a:bodyPr>
          <a:lstStyle/>
          <a:p>
            <a:r>
              <a:rPr lang="en-US"/>
              <a:t>Agenda</a:t>
            </a:r>
          </a:p>
        </p:txBody>
      </p:sp>
      <p:pic>
        <p:nvPicPr>
          <p:cNvPr id="7" name="Picture 6" descr="A logo with sun and mountains&#10;&#10;AI-generated content may be incorrect.">
            <a:extLst>
              <a:ext uri="{FF2B5EF4-FFF2-40B4-BE49-F238E27FC236}">
                <a16:creationId xmlns:a16="http://schemas.microsoft.com/office/drawing/2014/main" id="{DF61FE54-1656-7C24-2800-10E518E9B3FD}"/>
              </a:ext>
            </a:extLst>
          </p:cNvPr>
          <p:cNvPicPr>
            <a:picLocks noChangeAspect="1"/>
          </p:cNvPicPr>
          <p:nvPr/>
        </p:nvPicPr>
        <p:blipFill>
          <a:blip r:embed="rId3"/>
          <a:stretch>
            <a:fillRect/>
          </a:stretch>
        </p:blipFill>
        <p:spPr>
          <a:xfrm>
            <a:off x="623392" y="1700808"/>
            <a:ext cx="3161190" cy="4424402"/>
          </a:xfrm>
          <a:prstGeom prst="rect">
            <a:avLst/>
          </a:prstGeom>
        </p:spPr>
      </p:pic>
      <p:sp>
        <p:nvSpPr>
          <p:cNvPr id="4" name="Content Placeholder 3">
            <a:extLst>
              <a:ext uri="{FF2B5EF4-FFF2-40B4-BE49-F238E27FC236}">
                <a16:creationId xmlns:a16="http://schemas.microsoft.com/office/drawing/2014/main" id="{AC4DE260-CBC0-C458-D918-2E628534C718}"/>
              </a:ext>
            </a:extLst>
          </p:cNvPr>
          <p:cNvSpPr>
            <a:spLocks noGrp="1"/>
          </p:cNvSpPr>
          <p:nvPr>
            <p:ph idx="11"/>
          </p:nvPr>
        </p:nvSpPr>
        <p:spPr>
          <a:xfrm>
            <a:off x="4729608" y="1094817"/>
            <a:ext cx="6839000" cy="4995233"/>
          </a:xfrm>
        </p:spPr>
        <p:txBody>
          <a:bodyPr/>
          <a:lstStyle/>
          <a:p>
            <a:r>
              <a:rPr lang="en-US" dirty="0"/>
              <a:t>Welcome &amp; Introduction</a:t>
            </a:r>
          </a:p>
          <a:p>
            <a:r>
              <a:rPr lang="en-US" dirty="0"/>
              <a:t>What are OERs?</a:t>
            </a:r>
          </a:p>
          <a:p>
            <a:r>
              <a:rPr lang="en-US" dirty="0"/>
              <a:t>Impacts of OERs</a:t>
            </a:r>
          </a:p>
          <a:p>
            <a:r>
              <a:rPr lang="en-US" dirty="0"/>
              <a:t>Open Press Overview</a:t>
            </a:r>
          </a:p>
          <a:p>
            <a:r>
              <a:rPr lang="en-US" dirty="0"/>
              <a:t>Open Press Project Showcase</a:t>
            </a:r>
          </a:p>
          <a:p>
            <a:r>
              <a:rPr lang="en-US" dirty="0"/>
              <a:t>Call for Project Proposals (2025-2026)</a:t>
            </a:r>
          </a:p>
          <a:p>
            <a:r>
              <a:rPr lang="en-US" dirty="0"/>
              <a:t>Future Directions for Open Education</a:t>
            </a:r>
          </a:p>
          <a:p>
            <a:r>
              <a:rPr lang="en-US" dirty="0"/>
              <a:t>Conclusion &amp; Q&amp;A</a:t>
            </a:r>
          </a:p>
        </p:txBody>
      </p:sp>
    </p:spTree>
    <p:extLst>
      <p:ext uri="{BB962C8B-B14F-4D97-AF65-F5344CB8AC3E}">
        <p14:creationId xmlns:p14="http://schemas.microsoft.com/office/powerpoint/2010/main" val="123380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bg2"/>
                </a:solidFill>
              </a:rPr>
              <a:t>Introduction to Open Press</a:t>
            </a:r>
          </a:p>
        </p:txBody>
      </p:sp>
      <p:sp>
        <p:nvSpPr>
          <p:cNvPr id="2" name="Content Placeholder 1">
            <a:extLst>
              <a:ext uri="{FF2B5EF4-FFF2-40B4-BE49-F238E27FC236}">
                <a16:creationId xmlns:a16="http://schemas.microsoft.com/office/drawing/2014/main" id="{B9B95B53-CB3D-D642-BF7F-ACFB98682324}"/>
              </a:ext>
            </a:extLst>
          </p:cNvPr>
          <p:cNvSpPr>
            <a:spLocks noGrp="1"/>
          </p:cNvSpPr>
          <p:nvPr>
            <p:ph idx="11"/>
          </p:nvPr>
        </p:nvSpPr>
        <p:spPr/>
        <p:txBody>
          <a:bodyPr/>
          <a:lstStyle/>
          <a:p>
            <a:pPr algn="l" rtl="0" fontAlgn="base">
              <a:lnSpc>
                <a:spcPts val="2175"/>
              </a:lnSpc>
            </a:pPr>
            <a:r>
              <a:rPr lang="en-CA" sz="1800" b="0" i="0" dirty="0">
                <a:solidFill>
                  <a:srgbClr val="000000"/>
                </a:solidFill>
                <a:effectLst/>
                <a:latin typeface="Aptos" panose="020B0004020202020204" pitchFamily="34" charset="0"/>
              </a:rPr>
              <a: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298811D-A4E1-5342-AE1E-9F8D1C4C0539}"/>
              </a:ext>
            </a:extLst>
          </p:cNvPr>
          <p:cNvSpPr/>
          <p:nvPr/>
        </p:nvSpPr>
        <p:spPr>
          <a:xfrm>
            <a:off x="6816080" y="1735743"/>
            <a:ext cx="4320480" cy="3960000"/>
          </a:xfrm>
          <a:prstGeom prst="rect">
            <a:avLst/>
          </a:prstGeom>
          <a:gradFill flip="none" rotWithShape="1">
            <a:gsLst>
              <a:gs pos="27000">
                <a:schemeClr val="bg2">
                  <a:lumMod val="94000"/>
                  <a:lumOff val="6000"/>
                </a:schemeClr>
              </a:gs>
              <a:gs pos="75000">
                <a:schemeClr val="bg2">
                  <a:lumMod val="94000"/>
                  <a:lumOff val="6000"/>
                </a:schemeClr>
              </a:gs>
              <a:gs pos="50000">
                <a:schemeClr val="bg2"/>
              </a:gs>
              <a:gs pos="0">
                <a:schemeClr val="bg2">
                  <a:lumMod val="82000"/>
                  <a:lumOff val="18000"/>
                </a:schemeClr>
              </a:gs>
              <a:gs pos="100000">
                <a:schemeClr val="bg2">
                  <a:lumMod val="79000"/>
                  <a:lumOff val="2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r>
              <a:rPr lang="en-US" sz="2000" b="0" i="0" dirty="0">
                <a:solidFill>
                  <a:schemeClr val="bg1"/>
                </a:solidFill>
                <a:effectLst/>
                <a:latin typeface="Lora" pitchFamily="2" charset="0"/>
              </a:rPr>
              <a:t>Mission: “[To] offer wrap-around supports for the creation and development of open educational resources, open scholarship, and open pedagogy projects.”</a:t>
            </a:r>
          </a:p>
        </p:txBody>
      </p:sp>
      <p:pic>
        <p:nvPicPr>
          <p:cNvPr id="1026" name="Picture 2">
            <a:extLst>
              <a:ext uri="{FF2B5EF4-FFF2-40B4-BE49-F238E27FC236}">
                <a16:creationId xmlns:a16="http://schemas.microsoft.com/office/drawing/2014/main" id="{FDBC7942-D644-9B6C-A98A-E4C98964A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64" y="1735743"/>
            <a:ext cx="5119567"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83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D68830-60E0-544D-8259-41DA0FC4FD38}"/>
              </a:ext>
            </a:extLst>
          </p:cNvPr>
          <p:cNvSpPr>
            <a:spLocks noGrp="1"/>
          </p:cNvSpPr>
          <p:nvPr>
            <p:ph type="body" idx="1"/>
          </p:nvPr>
        </p:nvSpPr>
        <p:spPr/>
        <p:txBody>
          <a:bodyPr/>
          <a:lstStyle/>
          <a:p>
            <a:pPr lvl="0">
              <a:lnSpc>
                <a:spcPct val="107000"/>
              </a:lnSpc>
              <a:spcAft>
                <a:spcPts val="600"/>
              </a:spcAft>
            </a:pPr>
            <a:r>
              <a:rPr lang="en-US" sz="4000" b="1" kern="100" dirty="0">
                <a:latin typeface="Aptos" panose="020B0004020202020204" pitchFamily="34" charset="0"/>
                <a:cs typeface="Times New Roman" panose="02020603050405020304" pitchFamily="18" charset="0"/>
              </a:rPr>
              <a:t>Poll: </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How familiar are you with Open Educational Resources (OER)?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a:extLst>
                  <a:ext uri="{FF2B5EF4-FFF2-40B4-BE49-F238E27FC236}">
                    <a16:creationId xmlns:a16="http://schemas.microsoft.com/office/drawing/2014/main" id="{075CA794-FD13-31F0-6B03-A1694AFAE00B}"/>
                  </a:ext>
                </a:extLst>
              </p:cNvPr>
              <p:cNvGraphicFramePr>
                <a:graphicFrameLocks noGrp="1"/>
              </p:cNvGraphicFramePr>
              <p:nvPr>
                <p:extLst>
                  <p:ext uri="{D42A27DB-BD31-4B8C-83A1-F6EECF244321}">
                    <p14:modId xmlns:p14="http://schemas.microsoft.com/office/powerpoint/2010/main" val="790914624"/>
                  </p:ext>
                </p:extLst>
              </p:nvPr>
            </p:nvGraphicFramePr>
            <p:xfrm>
              <a:off x="1809750" y="1017269"/>
              <a:ext cx="8572500" cy="482346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a:extLst>
                  <a:ext uri="{FF2B5EF4-FFF2-40B4-BE49-F238E27FC236}">
                    <a16:creationId xmlns:a16="http://schemas.microsoft.com/office/drawing/2014/main" id="{075CA794-FD13-31F0-6B03-A1694AFAE00B}"/>
                  </a:ext>
                </a:extLst>
              </p:cNvPr>
              <p:cNvPicPr>
                <a:picLocks noGrp="1" noRot="1" noChangeAspect="1" noMove="1" noResize="1" noEditPoints="1" noAdjustHandles="1" noChangeArrowheads="1" noChangeShapeType="1"/>
              </p:cNvPicPr>
              <p:nvPr/>
            </p:nvPicPr>
            <p:blipFill>
              <a:blip r:embed="rId4"/>
              <a:stretch>
                <a:fillRect/>
              </a:stretch>
            </p:blipFill>
            <p:spPr>
              <a:xfrm>
                <a:off x="1809750" y="1017269"/>
                <a:ext cx="8572500" cy="4823460"/>
              </a:xfrm>
              <a:prstGeom prst="rect">
                <a:avLst/>
              </a:prstGeom>
            </p:spPr>
          </p:pic>
        </mc:Fallback>
      </mc:AlternateContent>
    </p:spTree>
    <p:extLst>
      <p:ext uri="{BB962C8B-B14F-4D97-AF65-F5344CB8AC3E}">
        <p14:creationId xmlns:p14="http://schemas.microsoft.com/office/powerpoint/2010/main" val="81650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B9"/>
                </a:solidFill>
              </a:rPr>
              <a:t>What Are OERs?</a:t>
            </a:r>
            <a:endParaRPr lang="en-US" dirty="0">
              <a:solidFill>
                <a:schemeClr val="bg2"/>
              </a:solidFill>
            </a:endParaRPr>
          </a:p>
        </p:txBody>
      </p:sp>
      <p:sp>
        <p:nvSpPr>
          <p:cNvPr id="3" name="Content Placeholder 2">
            <a:extLst>
              <a:ext uri="{FF2B5EF4-FFF2-40B4-BE49-F238E27FC236}">
                <a16:creationId xmlns:a16="http://schemas.microsoft.com/office/drawing/2014/main" id="{45992F32-3273-0745-9290-1FBD97FFFDD6}"/>
              </a:ext>
            </a:extLst>
          </p:cNvPr>
          <p:cNvSpPr>
            <a:spLocks noGrp="1"/>
          </p:cNvSpPr>
          <p:nvPr>
            <p:ph sz="half" idx="1"/>
          </p:nvPr>
        </p:nvSpPr>
        <p:spPr>
          <a:xfrm>
            <a:off x="1047664" y="1958669"/>
            <a:ext cx="3060000" cy="3861248"/>
          </a:xfrm>
        </p:spPr>
        <p:txBody>
          <a:bodyPr/>
          <a:lstStyle/>
          <a:p>
            <a:pPr marL="342900" indent="-342900">
              <a:buFont typeface="Arial" panose="020B0604020202020204" pitchFamily="34" charset="0"/>
              <a:buChar char="•"/>
            </a:pPr>
            <a:r>
              <a:rPr lang="en-US" dirty="0"/>
              <a:t>Free, adaptable teaching and learning materials </a:t>
            </a:r>
          </a:p>
          <a:p>
            <a:pPr marL="342900" indent="-342900">
              <a:buFont typeface="Arial" panose="020B0604020202020204" pitchFamily="34" charset="0"/>
              <a:buChar char="•"/>
            </a:pPr>
            <a:r>
              <a:rPr lang="en-US" dirty="0"/>
              <a:t>Textbooks, videos, quizzes…</a:t>
            </a:r>
          </a:p>
          <a:p>
            <a:pPr marL="342900" indent="-342900">
              <a:buFont typeface="Arial" panose="020B0604020202020204" pitchFamily="34" charset="0"/>
              <a:buChar char="•"/>
            </a:pPr>
            <a:r>
              <a:rPr lang="en-US" dirty="0"/>
              <a:t>Open Licensing</a:t>
            </a:r>
          </a:p>
          <a:p>
            <a:pPr marL="342900" indent="-342900">
              <a:buFont typeface="Arial" panose="020B0604020202020204" pitchFamily="34" charset="0"/>
              <a:buChar char="•"/>
            </a:pPr>
            <a:r>
              <a:rPr lang="en-US" dirty="0"/>
              <a:t>Modification and redistribution</a:t>
            </a:r>
          </a:p>
        </p:txBody>
      </p:sp>
      <p:pic>
        <p:nvPicPr>
          <p:cNvPr id="17" name="Content Placeholder 16" descr="A graph with yellow bars&#10;&#10;AI-generated content may be incorrect.">
            <a:extLst>
              <a:ext uri="{FF2B5EF4-FFF2-40B4-BE49-F238E27FC236}">
                <a16:creationId xmlns:a16="http://schemas.microsoft.com/office/drawing/2014/main" id="{90631D1B-25EE-D7D3-F6D3-5A5C02DC0291}"/>
              </a:ext>
            </a:extLst>
          </p:cNvPr>
          <p:cNvPicPr>
            <a:picLocks noGrp="1" noChangeAspect="1"/>
          </p:cNvPicPr>
          <p:nvPr>
            <p:ph sz="half" idx="10"/>
          </p:nvPr>
        </p:nvPicPr>
        <p:blipFill>
          <a:blip r:embed="rId3"/>
          <a:stretch>
            <a:fillRect/>
          </a:stretch>
        </p:blipFill>
        <p:spPr>
          <a:xfrm>
            <a:off x="4152168" y="1958669"/>
            <a:ext cx="7187261" cy="4320000"/>
          </a:xfrm>
        </p:spPr>
      </p:pic>
    </p:spTree>
    <p:extLst>
      <p:ext uri="{BB962C8B-B14F-4D97-AF65-F5344CB8AC3E}">
        <p14:creationId xmlns:p14="http://schemas.microsoft.com/office/powerpoint/2010/main" val="131159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E0376-CA41-4813-73A2-214ABF5CED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527C2F-655A-FFEE-4797-DC0A26B61664}"/>
              </a:ext>
            </a:extLst>
          </p:cNvPr>
          <p:cNvSpPr>
            <a:spLocks noGrp="1"/>
          </p:cNvSpPr>
          <p:nvPr>
            <p:ph type="body" idx="1"/>
          </p:nvPr>
        </p:nvSpPr>
        <p:spPr/>
        <p:txBody>
          <a:bodyPr/>
          <a:lstStyle/>
          <a:p>
            <a:pPr lvl="0">
              <a:lnSpc>
                <a:spcPct val="107000"/>
              </a:lnSpc>
              <a:spcAft>
                <a:spcPts val="600"/>
              </a:spcAft>
            </a:pPr>
            <a:r>
              <a:rPr lang="en-US" sz="4000" b="1" kern="100" dirty="0">
                <a:latin typeface="Aptos" panose="020B0004020202020204" pitchFamily="34" charset="0"/>
                <a:cs typeface="Times New Roman" panose="02020603050405020304" pitchFamily="18" charset="0"/>
              </a:rPr>
              <a:t>Poll: </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How familiar are you with Open Educational Resources (OER)?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a:extLst>
                  <a:ext uri="{FF2B5EF4-FFF2-40B4-BE49-F238E27FC236}">
                    <a16:creationId xmlns:a16="http://schemas.microsoft.com/office/drawing/2014/main" id="{1344CBC7-6E2D-EA3E-2E37-CD0C9C7DE330}"/>
                  </a:ext>
                </a:extLst>
              </p:cNvPr>
              <p:cNvGraphicFramePr>
                <a:graphicFrameLocks noGrp="1"/>
              </p:cNvGraphicFramePr>
              <p:nvPr/>
            </p:nvGraphicFramePr>
            <p:xfrm>
              <a:off x="1809750" y="1017269"/>
              <a:ext cx="8572500" cy="482346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a:extLst>
                  <a:ext uri="{FF2B5EF4-FFF2-40B4-BE49-F238E27FC236}">
                    <a16:creationId xmlns:a16="http://schemas.microsoft.com/office/drawing/2014/main" id="{1344CBC7-6E2D-EA3E-2E37-CD0C9C7DE330}"/>
                  </a:ext>
                </a:extLst>
              </p:cNvPr>
              <p:cNvPicPr>
                <a:picLocks noGrp="1" noRot="1" noChangeAspect="1" noMove="1" noResize="1" noEditPoints="1" noAdjustHandles="1" noChangeArrowheads="1" noChangeShapeType="1"/>
              </p:cNvPicPr>
              <p:nvPr/>
            </p:nvPicPr>
            <p:blipFill>
              <a:blip r:embed="rId4"/>
              <a:stretch>
                <a:fillRect/>
              </a:stretch>
            </p:blipFill>
            <p:spPr>
              <a:xfrm>
                <a:off x="1809750" y="1017269"/>
                <a:ext cx="8572500" cy="4823460"/>
              </a:xfrm>
              <a:prstGeom prst="rect">
                <a:avLst/>
              </a:prstGeom>
            </p:spPr>
          </p:pic>
        </mc:Fallback>
      </mc:AlternateContent>
    </p:spTree>
    <p:extLst>
      <p:ext uri="{BB962C8B-B14F-4D97-AF65-F5344CB8AC3E}">
        <p14:creationId xmlns:p14="http://schemas.microsoft.com/office/powerpoint/2010/main" val="299736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C405-0A2C-B905-4F9E-32861AC67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5321A-42C5-5D94-C816-205E0C4D31D3}"/>
              </a:ext>
            </a:extLst>
          </p:cNvPr>
          <p:cNvSpPr>
            <a:spLocks noGrp="1"/>
          </p:cNvSpPr>
          <p:nvPr>
            <p:ph type="title"/>
          </p:nvPr>
        </p:nvSpPr>
        <p:spPr/>
        <p:txBody>
          <a:bodyPr/>
          <a:lstStyle/>
          <a:p>
            <a:r>
              <a:rPr lang="en-US" dirty="0">
                <a:solidFill>
                  <a:srgbClr val="00B0B9"/>
                </a:solidFill>
              </a:rPr>
              <a:t>Textbook Costs at TRU</a:t>
            </a:r>
            <a:endParaRPr lang="en-US" dirty="0">
              <a:solidFill>
                <a:schemeClr val="bg2"/>
              </a:solidFill>
            </a:endParaRPr>
          </a:p>
        </p:txBody>
      </p:sp>
      <p:sp>
        <p:nvSpPr>
          <p:cNvPr id="3" name="Content Placeholder 2">
            <a:extLst>
              <a:ext uri="{FF2B5EF4-FFF2-40B4-BE49-F238E27FC236}">
                <a16:creationId xmlns:a16="http://schemas.microsoft.com/office/drawing/2014/main" id="{5A2A6B29-CC8C-B23E-0C84-E8B766BC5DFD}"/>
              </a:ext>
            </a:extLst>
          </p:cNvPr>
          <p:cNvSpPr>
            <a:spLocks noGrp="1"/>
          </p:cNvSpPr>
          <p:nvPr>
            <p:ph sz="half" idx="1"/>
          </p:nvPr>
        </p:nvSpPr>
        <p:spPr>
          <a:xfrm>
            <a:off x="1080768" y="1908000"/>
            <a:ext cx="1918888" cy="4320000"/>
          </a:xfrm>
        </p:spPr>
        <p:txBody>
          <a:bodyPr/>
          <a:lstStyle/>
          <a:p>
            <a:r>
              <a:rPr lang="en-US" dirty="0"/>
              <a:t>48% of respondents took fewer or alternative courses based on textbook costs (</a:t>
            </a:r>
            <a:r>
              <a:rPr lang="en-US" dirty="0" err="1"/>
              <a:t>Senack</a:t>
            </a:r>
            <a:r>
              <a:rPr lang="en-US" dirty="0"/>
              <a:t>, 2014, p. 12).</a:t>
            </a:r>
          </a:p>
        </p:txBody>
      </p:sp>
      <p:pic>
        <p:nvPicPr>
          <p:cNvPr id="7" name="Content Placeholder 6" descr="A graph of a bar chart&#10;&#10;AI-generated content may be incorrect.">
            <a:extLst>
              <a:ext uri="{FF2B5EF4-FFF2-40B4-BE49-F238E27FC236}">
                <a16:creationId xmlns:a16="http://schemas.microsoft.com/office/drawing/2014/main" id="{ABAAA31C-67B7-1480-CD1D-F8532AC7DCED}"/>
              </a:ext>
            </a:extLst>
          </p:cNvPr>
          <p:cNvPicPr>
            <a:picLocks noGrp="1" noChangeAspect="1"/>
          </p:cNvPicPr>
          <p:nvPr>
            <p:ph sz="half" idx="10"/>
          </p:nvPr>
        </p:nvPicPr>
        <p:blipFill>
          <a:blip r:embed="rId3"/>
          <a:stretch>
            <a:fillRect/>
          </a:stretch>
        </p:blipFill>
        <p:spPr>
          <a:xfrm>
            <a:off x="3287689" y="1908000"/>
            <a:ext cx="7923516" cy="4320000"/>
          </a:xfrm>
        </p:spPr>
      </p:pic>
      <p:sp>
        <p:nvSpPr>
          <p:cNvPr id="9" name="TextBox 8">
            <a:extLst>
              <a:ext uri="{FF2B5EF4-FFF2-40B4-BE49-F238E27FC236}">
                <a16:creationId xmlns:a16="http://schemas.microsoft.com/office/drawing/2014/main" id="{518F8BEC-D83C-BC18-7254-8C5C80125B83}"/>
              </a:ext>
            </a:extLst>
          </p:cNvPr>
          <p:cNvSpPr txBox="1"/>
          <p:nvPr/>
        </p:nvSpPr>
        <p:spPr>
          <a:xfrm>
            <a:off x="6853673" y="1554844"/>
            <a:ext cx="4896543" cy="1477328"/>
          </a:xfrm>
          <a:prstGeom prst="rect">
            <a:avLst/>
          </a:prstGeom>
          <a:solidFill>
            <a:srgbClr val="BEFCFF">
              <a:alpha val="25098"/>
            </a:srgbClr>
          </a:solidFill>
          <a:ln>
            <a:solidFill>
              <a:schemeClr val="bg2">
                <a:lumMod val="20000"/>
                <a:lumOff val="80000"/>
              </a:schemeClr>
            </a:solidFill>
          </a:ln>
        </p:spPr>
        <p:txBody>
          <a:bodyPr wrap="square">
            <a:spAutoFit/>
          </a:bodyPr>
          <a:lstStyle/>
          <a:p>
            <a:r>
              <a:rPr lang="en-US" dirty="0"/>
              <a:t>54% of students did not purchase a required textbook at least once due to cost, and 27% took fewer courses as a result. </a:t>
            </a:r>
            <a:br>
              <a:rPr lang="en-US" dirty="0"/>
            </a:br>
            <a:r>
              <a:rPr lang="en-US" dirty="0"/>
              <a:t>(</a:t>
            </a:r>
            <a:r>
              <a:rPr lang="en-US" sz="1800" i="1" dirty="0" err="1"/>
              <a:t>Jhangiani</a:t>
            </a:r>
            <a:r>
              <a:rPr lang="en-US" sz="1800" i="1" dirty="0"/>
              <a:t> &amp; </a:t>
            </a:r>
            <a:r>
              <a:rPr lang="en-US" sz="1800" i="1" dirty="0" err="1"/>
              <a:t>Jhangiani</a:t>
            </a:r>
            <a:r>
              <a:rPr lang="en-US" sz="1800" i="1" dirty="0"/>
              <a:t>, 2017, p. 178)</a:t>
            </a:r>
            <a:endParaRPr lang="en-CA" dirty="0"/>
          </a:p>
          <a:p>
            <a:endParaRPr lang="en-US" dirty="0"/>
          </a:p>
        </p:txBody>
      </p:sp>
    </p:spTree>
    <p:extLst>
      <p:ext uri="{BB962C8B-B14F-4D97-AF65-F5344CB8AC3E}">
        <p14:creationId xmlns:p14="http://schemas.microsoft.com/office/powerpoint/2010/main" val="168962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82C7-A616-3372-3776-5D40DC2761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A58714-1A2E-8ACC-A7DD-D78953D33C82}"/>
              </a:ext>
            </a:extLst>
          </p:cNvPr>
          <p:cNvSpPr>
            <a:spLocks noGrp="1"/>
          </p:cNvSpPr>
          <p:nvPr>
            <p:ph type="title"/>
          </p:nvPr>
        </p:nvSpPr>
        <p:spPr>
          <a:xfrm>
            <a:off x="1054800" y="864000"/>
            <a:ext cx="10080000" cy="692776"/>
          </a:xfrm>
        </p:spPr>
        <p:txBody>
          <a:bodyPr anchor="t">
            <a:normAutofit/>
          </a:bodyPr>
          <a:lstStyle/>
          <a:p>
            <a:r>
              <a:rPr lang="en-US" dirty="0"/>
              <a:t>Impact on Students </a:t>
            </a:r>
          </a:p>
        </p:txBody>
      </p:sp>
      <p:pic>
        <p:nvPicPr>
          <p:cNvPr id="11" name="Picture 10">
            <a:extLst>
              <a:ext uri="{FF2B5EF4-FFF2-40B4-BE49-F238E27FC236}">
                <a16:creationId xmlns:a16="http://schemas.microsoft.com/office/drawing/2014/main" id="{21F8EB7C-A148-AA63-6F47-FBF9362D9394}"/>
              </a:ext>
            </a:extLst>
          </p:cNvPr>
          <p:cNvPicPr>
            <a:picLocks noChangeAspect="1"/>
          </p:cNvPicPr>
          <p:nvPr/>
        </p:nvPicPr>
        <p:blipFill>
          <a:blip r:embed="rId3"/>
          <a:stretch>
            <a:fillRect/>
          </a:stretch>
        </p:blipFill>
        <p:spPr>
          <a:xfrm>
            <a:off x="4295800" y="3042151"/>
            <a:ext cx="6839000" cy="2051699"/>
          </a:xfrm>
          <a:prstGeom prst="rect">
            <a:avLst/>
          </a:prstGeom>
          <a:ln>
            <a:solidFill>
              <a:schemeClr val="bg2"/>
            </a:solid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3D3CDA8-1AC4-8D12-1053-026BB2608722}"/>
              </a:ext>
            </a:extLst>
          </p:cNvPr>
          <p:cNvSpPr>
            <a:spLocks noGrp="1"/>
          </p:cNvSpPr>
          <p:nvPr>
            <p:ph type="body" sz="half" idx="12"/>
          </p:nvPr>
        </p:nvSpPr>
        <p:spPr>
          <a:xfrm>
            <a:off x="1064752" y="2916001"/>
            <a:ext cx="3060000" cy="3420000"/>
          </a:xfrm>
        </p:spPr>
        <p:txBody>
          <a:bodyPr vert="horz" lIns="91440" tIns="45720" rIns="91440" bIns="45720" rtlCol="0">
            <a:normAutofit/>
          </a:bodyPr>
          <a:lstStyle/>
          <a:p>
            <a:pPr marL="357188" lvl="1" indent="-285750">
              <a:buFont typeface="Arial" panose="020B0604020202020204" pitchFamily="34" charset="0"/>
              <a:buChar char="•"/>
            </a:pPr>
            <a:r>
              <a:rPr lang="en-US" sz="1600" b="0"/>
              <a:t>Reduces or eliminates the need for textbook$</a:t>
            </a:r>
          </a:p>
          <a:p>
            <a:pPr marL="357188" lvl="1" indent="-285750">
              <a:buFont typeface="Arial" panose="020B0604020202020204" pitchFamily="34" charset="0"/>
              <a:buChar char="•"/>
            </a:pPr>
            <a:r>
              <a:rPr lang="en-US" sz="1600" b="0"/>
              <a:t>No access codes or supplementary materials – all included</a:t>
            </a:r>
          </a:p>
          <a:p>
            <a:pPr marL="357188" lvl="1" indent="-285750">
              <a:buFont typeface="Arial" panose="020B0604020202020204" pitchFamily="34" charset="0"/>
              <a:buChar char="•"/>
            </a:pPr>
            <a:r>
              <a:rPr lang="en-US" sz="1600" b="0"/>
              <a:t>Reduce financial burden, removes barriers</a:t>
            </a:r>
          </a:p>
          <a:p>
            <a:pPr marL="357188" lvl="1" indent="-285750">
              <a:buFont typeface="Arial" panose="020B0604020202020204" pitchFamily="34" charset="0"/>
              <a:buChar char="•"/>
            </a:pPr>
            <a:r>
              <a:rPr lang="en-US" sz="1600" b="0"/>
              <a:t>New editions</a:t>
            </a:r>
          </a:p>
          <a:p>
            <a:pPr marL="357188" lvl="1" indent="-285750">
              <a:buFont typeface="Arial" panose="020B0604020202020204" pitchFamily="34" charset="0"/>
              <a:buChar char="•"/>
            </a:pPr>
            <a:endParaRPr lang="en-US" sz="1600" b="0"/>
          </a:p>
        </p:txBody>
      </p:sp>
      <p:sp>
        <p:nvSpPr>
          <p:cNvPr id="5" name="Content Placeholder 4">
            <a:extLst>
              <a:ext uri="{FF2B5EF4-FFF2-40B4-BE49-F238E27FC236}">
                <a16:creationId xmlns:a16="http://schemas.microsoft.com/office/drawing/2014/main" id="{B7E2EF25-D065-A99A-1D34-3ECC13F2C6A8}"/>
              </a:ext>
            </a:extLst>
          </p:cNvPr>
          <p:cNvSpPr>
            <a:spLocks noGrp="1"/>
          </p:cNvSpPr>
          <p:nvPr>
            <p:ph sz="quarter" idx="13"/>
          </p:nvPr>
        </p:nvSpPr>
        <p:spPr>
          <a:xfrm>
            <a:off x="1064752" y="1800000"/>
            <a:ext cx="3060000" cy="997967"/>
          </a:xfrm>
        </p:spPr>
        <p:txBody>
          <a:bodyPr vert="horz" lIns="91440" tIns="45720" rIns="91440" bIns="45720" rtlCol="0">
            <a:normAutofit/>
          </a:bodyPr>
          <a:lstStyle/>
          <a:p>
            <a:pPr>
              <a:spcAft>
                <a:spcPts val="600"/>
              </a:spcAft>
            </a:pPr>
            <a:r>
              <a:rPr lang="en-US" dirty="0"/>
              <a:t>Cost Savings </a:t>
            </a:r>
            <a:endParaRPr lang="en-US"/>
          </a:p>
        </p:txBody>
      </p:sp>
    </p:spTree>
    <p:extLst>
      <p:ext uri="{BB962C8B-B14F-4D97-AF65-F5344CB8AC3E}">
        <p14:creationId xmlns:p14="http://schemas.microsoft.com/office/powerpoint/2010/main" val="4184687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wrijdzo17925z7sidfmp5exz7ucmq"/>
</p:tagLst>
</file>

<file path=ppt/theme/theme1.xml><?xml version="1.0" encoding="utf-8"?>
<a:theme xmlns:a="http://schemas.openxmlformats.org/drawingml/2006/main" name="Office Theme">
  <a:themeElements>
    <a:clrScheme name="TRU 2019">
      <a:dk1>
        <a:srgbClr val="000000"/>
      </a:dk1>
      <a:lt1>
        <a:srgbClr val="FFFFFF"/>
      </a:lt1>
      <a:dk2>
        <a:srgbClr val="003E51"/>
      </a:dk2>
      <a:lt2>
        <a:srgbClr val="00B0B9"/>
      </a:lt2>
      <a:accent1>
        <a:srgbClr val="9AB7C1"/>
      </a:accent1>
      <a:accent2>
        <a:srgbClr val="BAD1BA"/>
      </a:accent2>
      <a:accent3>
        <a:srgbClr val="FFCD00"/>
      </a:accent3>
      <a:accent4>
        <a:srgbClr val="FFF5DE"/>
      </a:accent4>
      <a:accent5>
        <a:srgbClr val="F88F23"/>
      </a:accent5>
      <a:accent6>
        <a:srgbClr val="AF9377"/>
      </a:accent6>
      <a:hlink>
        <a:srgbClr val="007B81"/>
      </a:hlink>
      <a:folHlink>
        <a:srgbClr val="9EE1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_22072_Template_General_PPT_web" id="{F3C83F20-0AEA-4C3C-B0F3-194B42F37900}" vid="{8BC5A048-7C17-4608-81FE-4E2E4779D5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2.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8.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29.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50.png"/></Relationships>
</file>

<file path=ppt/webextensions/webextension1.xml><?xml version="1.0" encoding="utf-8"?>
<we:webextension xmlns:we="http://schemas.microsoft.com/office/webextensions/webextension/2010/11" id="{6AFC8CF3-7679-4C97-B55B-86A058DE4D3D}">
  <we:reference id="wa104379261" version="4.3.0.0" store="en-US" storeType="OMEX"/>
  <we:alternateReferences>
    <we:reference id="WA104379261" version="4.3.0.0" store="" storeType="OMEX"/>
  </we:alternateReferences>
  <we:properties>
    <we:property name="MENTIMETER_QUESTION_ID_KEY" value="&quot;ynhxvfmz36si&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AFC8CF3-7679-4C97-B55B-86A058DE4D3D}">
  <we:reference id="wa104379261" version="4.3.0.0" store="en-US" storeType="OMEX"/>
  <we:alternateReferences>
    <we:reference id="WA104379261" version="4.3.0.0" store="" storeType="OMEX"/>
  </we:alternateReferences>
  <we:properties>
    <we:property name="MENTIMETER_QUESTION_ID_KEY" value="&quot;j6fmhv3pvzis&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6AFC8CF3-7679-4C97-B55B-86A058DE4D3D}">
  <we:reference id="wa104379261" version="4.3.0.0" store="en-US" storeType="OMEX"/>
  <we:alternateReferences>
    <we:reference id="WA104379261" version="4.3.0.0" store="" storeType="OMEX"/>
  </we:alternateReferences>
  <we:properties>
    <we:property name="MENTIMETER_QUESTION_ID_KEY" value="&quot;y9pstkuxb5zv&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6AFC8CF3-7679-4C97-B55B-86A058DE4D3D}">
  <we:reference id="wa104379261" version="4.3.0.0" store="en-US" storeType="OMEX"/>
  <we:alternateReferences>
    <we:reference id="WA104379261" version="4.3.0.0" store="" storeType="OMEX"/>
  </we:alternateReferences>
  <we:properties>
    <we:property name="MENTIMETER_QUESTION_ID_KEY" value="&quot;3scoay1uhyyo&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6AFC8CF3-7679-4C97-B55B-86A058DE4D3D}">
  <we:reference id="wa104379261" version="4.3.0.0" store="en-US" storeType="OMEX"/>
  <we:alternateReferences>
    <we:reference id="WA104379261" version="4.3.0.0" store="" storeType="OMEX"/>
  </we:alternateReferences>
  <we:properties>
    <we:property name="MENTIMETER_QUESTION_ID_KEY" value="&quot;y9pstkuxb5zv&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DE8A65F2904C40805358671F20B4C4" ma:contentTypeVersion="15" ma:contentTypeDescription="Create a new document." ma:contentTypeScope="" ma:versionID="d86d482567468cdf9ed68878e7ff9bf4">
  <xsd:schema xmlns:xsd="http://www.w3.org/2001/XMLSchema" xmlns:xs="http://www.w3.org/2001/XMLSchema" xmlns:p="http://schemas.microsoft.com/office/2006/metadata/properties" xmlns:ns2="1e21625b-642b-4450-a270-b08e97f43298" xmlns:ns3="44abcfe4-3d65-4680-a994-7ac4f196509c" targetNamespace="http://schemas.microsoft.com/office/2006/metadata/properties" ma:root="true" ma:fieldsID="585e126004a0dbbe97c2196055d044d8" ns2:_="" ns3:_="">
    <xsd:import namespace="1e21625b-642b-4450-a270-b08e97f43298"/>
    <xsd:import namespace="44abcfe4-3d65-4680-a994-7ac4f19650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1625b-642b-4450-a270-b08e97f43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d023b0-06f2-48ac-bdf3-902a2de659d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bcfe4-3d65-4680-a994-7ac4f196509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5ef95c-9bc8-4308-ac94-5015114d0376}" ma:internalName="TaxCatchAll" ma:showField="CatchAllData" ma:web="44abcfe4-3d65-4680-a994-7ac4f196509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4abcfe4-3d65-4680-a994-7ac4f196509c" xsi:nil="true"/>
    <lcf76f155ced4ddcb4097134ff3c332f xmlns="1e21625b-642b-4450-a270-b08e97f432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88CCB4-65A6-4B18-A114-4794970AF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21625b-642b-4450-a270-b08e97f43298"/>
    <ds:schemaRef ds:uri="44abcfe4-3d65-4680-a994-7ac4f1965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D441E7-7A61-4825-B7C3-AE2986BE766B}">
  <ds:schemaRefs>
    <ds:schemaRef ds:uri="http://schemas.microsoft.com/sharepoint/v3/contenttype/forms"/>
  </ds:schemaRefs>
</ds:datastoreItem>
</file>

<file path=customXml/itemProps3.xml><?xml version="1.0" encoding="utf-8"?>
<ds:datastoreItem xmlns:ds="http://schemas.openxmlformats.org/officeDocument/2006/customXml" ds:itemID="{162707CB-8734-48A4-B780-978640DD880F}">
  <ds:schemaRefs>
    <ds:schemaRef ds:uri="1e21625b-642b-4450-a270-b08e97f43298"/>
    <ds:schemaRef ds:uri="http://www.w3.org/XML/1998/namespace"/>
    <ds:schemaRef ds:uri="http://purl.org/dc/dcmitype/"/>
    <ds:schemaRef ds:uri="http://schemas.openxmlformats.org/package/2006/metadata/core-properties"/>
    <ds:schemaRef ds:uri="44abcfe4-3d65-4680-a994-7ac4f196509c"/>
    <ds:schemaRef ds:uri="http://schemas.microsoft.com/office/2006/documentManagement/types"/>
    <ds:schemaRef ds:uri="http://purl.org/dc/terms/"/>
    <ds:schemaRef ds:uri="http://schemas.microsoft.com/office/2006/metadata/propertie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powerpoint-template-201947379</Template>
  <TotalTime>2467</TotalTime>
  <Words>5163</Words>
  <Application>Microsoft Office PowerPoint</Application>
  <PresentationFormat>Widescreen</PresentationFormat>
  <Paragraphs>338</Paragraphs>
  <Slides>28</Slides>
  <Notes>26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28</vt:i4>
      </vt:variant>
    </vt:vector>
  </HeadingPairs>
  <TitlesOfParts>
    <vt:vector size="47" baseType="lpstr">
      <vt:lpstr>adelle-sans</vt:lpstr>
      <vt:lpstr>Albert Sans</vt:lpstr>
      <vt:lpstr>-apple-system</vt:lpstr>
      <vt:lpstr>Aptos</vt:lpstr>
      <vt:lpstr>Aptos Narrow</vt:lpstr>
      <vt:lpstr>Arial</vt:lpstr>
      <vt:lpstr>Calibri</vt:lpstr>
      <vt:lpstr>Cochocib Script Latin Pro</vt:lpstr>
      <vt:lpstr>Courier New</vt:lpstr>
      <vt:lpstr>Georgia</vt:lpstr>
      <vt:lpstr>Google Sans</vt:lpstr>
      <vt:lpstr>helvetica</vt:lpstr>
      <vt:lpstr>Lora</vt:lpstr>
      <vt:lpstr>MentiText</vt:lpstr>
      <vt:lpstr>Open Sans</vt:lpstr>
      <vt:lpstr>Symbol</vt:lpstr>
      <vt:lpstr>var(--font-family-body)</vt:lpstr>
      <vt:lpstr>Wingdings</vt:lpstr>
      <vt:lpstr>Office Theme</vt:lpstr>
      <vt:lpstr>Celebrating  Success</vt:lpstr>
      <vt:lpstr>PowerPoint Presentation</vt:lpstr>
      <vt:lpstr>Agenda</vt:lpstr>
      <vt:lpstr>Introduction to Open Press</vt:lpstr>
      <vt:lpstr>PowerPoint Presentation</vt:lpstr>
      <vt:lpstr>What Are OERs?</vt:lpstr>
      <vt:lpstr>PowerPoint Presentation</vt:lpstr>
      <vt:lpstr>Textbook Costs at TRU</vt:lpstr>
      <vt:lpstr>Impact on Students </vt:lpstr>
      <vt:lpstr>Impact on Students </vt:lpstr>
      <vt:lpstr>Impact on Students </vt:lpstr>
      <vt:lpstr>Benefits for Instructors</vt:lpstr>
      <vt:lpstr>PowerPoint Presentation</vt:lpstr>
      <vt:lpstr>Benefits for the Institution</vt:lpstr>
      <vt:lpstr>PowerPoint Presentation</vt:lpstr>
      <vt:lpstr>Open Press Projects </vt:lpstr>
      <vt:lpstr>Open Press Projects </vt:lpstr>
      <vt:lpstr>Open Press Projects </vt:lpstr>
      <vt:lpstr>Open Press Students</vt:lpstr>
      <vt:lpstr>Project Showcase</vt:lpstr>
      <vt:lpstr>Project Showcase</vt:lpstr>
      <vt:lpstr>Project Showcase</vt:lpstr>
      <vt:lpstr>Project Showcase</vt:lpstr>
      <vt:lpstr>PowerPoint Presentation</vt:lpstr>
      <vt:lpstr>Call for 2025-2026  Open Press  Project Proposals NOW OPEN!</vt:lpstr>
      <vt:lpstr>Types of Open Press Projects</vt:lpstr>
      <vt:lpstr>Openpress.trubox.ca openpress@tru.ca</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 Collins</dc:creator>
  <cp:lastModifiedBy>Dani Collins</cp:lastModifiedBy>
  <cp:revision>8</cp:revision>
  <dcterms:created xsi:type="dcterms:W3CDTF">2025-02-11T00:29:52Z</dcterms:created>
  <dcterms:modified xsi:type="dcterms:W3CDTF">2025-02-18T05:48:25Z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0x010100BDDE8A65F2904C40805358671F20B4C4</vt:lpwstr>
  </property>
  <property fmtid="{D5CDD505-2E9C-101B-9397-08002B2CF9AE}" pid="3" name="MediaServiceImageTags">
    <vt:lpwstr/>
  </property>
</Properties>
</file>