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21"/>
  </p:notesMasterIdLst>
  <p:sldIdLst>
    <p:sldId id="264" r:id="rId5"/>
    <p:sldId id="308" r:id="rId6"/>
    <p:sldId id="256" r:id="rId7"/>
    <p:sldId id="299" r:id="rId8"/>
    <p:sldId id="268" r:id="rId9"/>
    <p:sldId id="298" r:id="rId10"/>
    <p:sldId id="302" r:id="rId11"/>
    <p:sldId id="303" r:id="rId12"/>
    <p:sldId id="309" r:id="rId13"/>
    <p:sldId id="270" r:id="rId14"/>
    <p:sldId id="305" r:id="rId15"/>
    <p:sldId id="307" r:id="rId16"/>
    <p:sldId id="277" r:id="rId17"/>
    <p:sldId id="289" r:id="rId18"/>
    <p:sldId id="293" r:id="rId19"/>
    <p:sldId id="29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AFB"/>
    <a:srgbClr val="558BB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956C9-068E-4AE6-86DF-B3345C77E6AE}" v="396" dt="2025-02-05T17:13:19.831"/>
    <p1510:client id="{ADCF953B-3F86-45D0-86DD-2FABFCE309A6}" v="175" dt="2025-02-05T17:19:33.993"/>
    <p1510:client id="{DD6787D9-9225-4C67-8374-3FB3A3F5EF9E}" v="26" dt="2025-02-05T17:25:48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p\Desktop\Copy%20of%20gantt%20chart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p\Desktop\Copy%20of%20gantt%20chart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p\Desktop\Copy%20of%20gantt%20chart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p\Desktop\Copy%20of%20gantt%20chart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000" dirty="0">
                <a:solidFill>
                  <a:schemeClr val="accent1"/>
                </a:solidFill>
              </a:rPr>
              <a:t>Completed OP Projects Timeline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Sheet2!$A$4:$A$30</c:f>
              <c:strCache>
                <c:ptCount val="26"/>
                <c:pt idx="0">
                  <c:v>Indigenous People in Education – Photo Collection</c:v>
                </c:pt>
                <c:pt idx="1">
                  <c:v>Marketing Moments</c:v>
                </c:pt>
                <c:pt idx="2">
                  <c:v>Funding Writing Retreat – From University to Career (Editing v.2)</c:v>
                </c:pt>
                <c:pt idx="3">
                  <c:v>Cancer Care (WP)</c:v>
                </c:pt>
                <c:pt idx="4">
                  <c:v>Cell and Molecular Biology (ZTC) – Open Learning</c:v>
                </c:pt>
                <c:pt idx="5">
                  <c:v>Essential Chemistry for Biologists – Lightboard Vids</c:v>
                </c:pt>
                <c:pt idx="6">
                  <c:v>Essential Chemistry for Biologists – H5P Questions for Vids</c:v>
                </c:pt>
                <c:pt idx="7">
                  <c:v>Provincial Biology Instructor Lab Guide</c:v>
                </c:pt>
                <c:pt idx="8">
                  <c:v>Making Cultures and Resilient Futures</c:v>
                </c:pt>
                <c:pt idx="9">
                  <c:v>Research Methods and Statistics with jamovis (Review)</c:v>
                </c:pt>
                <c:pt idx="10">
                  <c:v>Heuristics &amp; Cognitive Biases in Social Reasoning</c:v>
                </c:pt>
                <c:pt idx="11">
                  <c:v>Lab Equipment Gallery</c:v>
                </c:pt>
                <c:pt idx="12">
                  <c:v>Redo/ Update YouTube Video Tutorials Playlist</c:v>
                </c:pt>
                <c:pt idx="13">
                  <c:v>Case Study Buffet</c:v>
                </c:pt>
                <c:pt idx="14">
                  <c:v>Linking: Nursing Knowledge and Genomics (LINKAGE)</c:v>
                </c:pt>
                <c:pt idx="15">
                  <c:v>The Value of Lakes in the Secwépemc Territory – Open Pedagogy</c:v>
                </c:pt>
                <c:pt idx="16">
                  <c:v>PASSchem – Practice Problems with Guided Solutions</c:v>
                </c:pt>
                <c:pt idx="17">
                  <c:v>Navigating Climate Economics: Policies for a Sustainable Future</c:v>
                </c:pt>
                <c:pt idx="18">
                  <c:v>Shadow of the Hills – Open Pedagogy</c:v>
                </c:pt>
                <c:pt idx="19">
                  <c:v>Ethical Educational Leadership</c:v>
                </c:pt>
                <c:pt idx="20">
                  <c:v>Math 0400 ABE PreAlgebra</c:v>
                </c:pt>
                <c:pt idx="21">
                  <c:v>CMNS 2100 Graphic Novels and Visual Storytelling</c:v>
                </c:pt>
                <c:pt idx="22">
                  <c:v>Simulated Client Chart Database</c:v>
                </c:pt>
                <c:pt idx="23">
                  <c:v>Knowledge Makers Journal Volume 9</c:v>
                </c:pt>
                <c:pt idx="24">
                  <c:v>Introduction to Ethics</c:v>
                </c:pt>
                <c:pt idx="25">
                  <c:v>Great Thinkers</c:v>
                </c:pt>
              </c:strCache>
            </c:strRef>
          </c:cat>
          <c:val>
            <c:numRef>
              <c:f>Sheet2!$B$4:$B$30</c:f>
              <c:numCache>
                <c:formatCode>m/d/yyyy</c:formatCode>
                <c:ptCount val="26"/>
                <c:pt idx="0">
                  <c:v>45231</c:v>
                </c:pt>
                <c:pt idx="1">
                  <c:v>45323</c:v>
                </c:pt>
                <c:pt idx="2">
                  <c:v>45323</c:v>
                </c:pt>
                <c:pt idx="3">
                  <c:v>45352</c:v>
                </c:pt>
                <c:pt idx="4">
                  <c:v>45352</c:v>
                </c:pt>
                <c:pt idx="5">
                  <c:v>45352</c:v>
                </c:pt>
                <c:pt idx="6">
                  <c:v>45352</c:v>
                </c:pt>
                <c:pt idx="7">
                  <c:v>45352</c:v>
                </c:pt>
                <c:pt idx="8">
                  <c:v>45352</c:v>
                </c:pt>
                <c:pt idx="9">
                  <c:v>45352</c:v>
                </c:pt>
                <c:pt idx="10">
                  <c:v>45383</c:v>
                </c:pt>
                <c:pt idx="11">
                  <c:v>45383</c:v>
                </c:pt>
                <c:pt idx="12">
                  <c:v>45413</c:v>
                </c:pt>
                <c:pt idx="13">
                  <c:v>45413</c:v>
                </c:pt>
                <c:pt idx="14">
                  <c:v>45357</c:v>
                </c:pt>
                <c:pt idx="15">
                  <c:v>45444</c:v>
                </c:pt>
                <c:pt idx="16">
                  <c:v>45444</c:v>
                </c:pt>
                <c:pt idx="17">
                  <c:v>45444</c:v>
                </c:pt>
                <c:pt idx="18">
                  <c:v>45444</c:v>
                </c:pt>
                <c:pt idx="19">
                  <c:v>45474</c:v>
                </c:pt>
                <c:pt idx="20">
                  <c:v>45474</c:v>
                </c:pt>
                <c:pt idx="21">
                  <c:v>45505</c:v>
                </c:pt>
                <c:pt idx="22">
                  <c:v>45536</c:v>
                </c:pt>
                <c:pt idx="23">
                  <c:v>45536</c:v>
                </c:pt>
                <c:pt idx="24">
                  <c:v>45566</c:v>
                </c:pt>
                <c:pt idx="25">
                  <c:v>45566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42-4088-A9FE-7F7A1DEF852A}"/>
            </c:ext>
          </c:extLst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# of Days to Completion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Sheet2!$A$4:$A$30</c:f>
              <c:strCache>
                <c:ptCount val="26"/>
                <c:pt idx="0">
                  <c:v>Indigenous People in Education – Photo Collection</c:v>
                </c:pt>
                <c:pt idx="1">
                  <c:v>Marketing Moments</c:v>
                </c:pt>
                <c:pt idx="2">
                  <c:v>Funding Writing Retreat – From University to Career (Editing v.2)</c:v>
                </c:pt>
                <c:pt idx="3">
                  <c:v>Cancer Care (WP)</c:v>
                </c:pt>
                <c:pt idx="4">
                  <c:v>Cell and Molecular Biology (ZTC) – Open Learning</c:v>
                </c:pt>
                <c:pt idx="5">
                  <c:v>Essential Chemistry for Biologists – Lightboard Vids</c:v>
                </c:pt>
                <c:pt idx="6">
                  <c:v>Essential Chemistry for Biologists – H5P Questions for Vids</c:v>
                </c:pt>
                <c:pt idx="7">
                  <c:v>Provincial Biology Instructor Lab Guide</c:v>
                </c:pt>
                <c:pt idx="8">
                  <c:v>Making Cultures and Resilient Futures</c:v>
                </c:pt>
                <c:pt idx="9">
                  <c:v>Research Methods and Statistics with jamovis (Review)</c:v>
                </c:pt>
                <c:pt idx="10">
                  <c:v>Heuristics &amp; Cognitive Biases in Social Reasoning</c:v>
                </c:pt>
                <c:pt idx="11">
                  <c:v>Lab Equipment Gallery</c:v>
                </c:pt>
                <c:pt idx="12">
                  <c:v>Redo/ Update YouTube Video Tutorials Playlist</c:v>
                </c:pt>
                <c:pt idx="13">
                  <c:v>Case Study Buffet</c:v>
                </c:pt>
                <c:pt idx="14">
                  <c:v>Linking: Nursing Knowledge and Genomics (LINKAGE)</c:v>
                </c:pt>
                <c:pt idx="15">
                  <c:v>The Value of Lakes in the Secwépemc Territory – Open Pedagogy</c:v>
                </c:pt>
                <c:pt idx="16">
                  <c:v>PASSchem – Practice Problems with Guided Solutions</c:v>
                </c:pt>
                <c:pt idx="17">
                  <c:v>Navigating Climate Economics: Policies for a Sustainable Future</c:v>
                </c:pt>
                <c:pt idx="18">
                  <c:v>Shadow of the Hills – Open Pedagogy</c:v>
                </c:pt>
                <c:pt idx="19">
                  <c:v>Ethical Educational Leadership</c:v>
                </c:pt>
                <c:pt idx="20">
                  <c:v>Math 0400 ABE PreAlgebra</c:v>
                </c:pt>
                <c:pt idx="21">
                  <c:v>CMNS 2100 Graphic Novels and Visual Storytelling</c:v>
                </c:pt>
                <c:pt idx="22">
                  <c:v>Simulated Client Chart Database</c:v>
                </c:pt>
                <c:pt idx="23">
                  <c:v>Knowledge Makers Journal Volume 9</c:v>
                </c:pt>
                <c:pt idx="24">
                  <c:v>Introduction to Ethics</c:v>
                </c:pt>
                <c:pt idx="25">
                  <c:v>Great Thinkers</c:v>
                </c:pt>
              </c:strCache>
            </c:strRef>
          </c:cat>
          <c:val>
            <c:numRef>
              <c:f>Sheet2!$D$4:$D$30</c:f>
              <c:numCache>
                <c:formatCode>General</c:formatCode>
                <c:ptCount val="26"/>
                <c:pt idx="0">
                  <c:v>29</c:v>
                </c:pt>
                <c:pt idx="1">
                  <c:v>28</c:v>
                </c:pt>
                <c:pt idx="2">
                  <c:v>454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29</c:v>
                </c:pt>
                <c:pt idx="11">
                  <c:v>29</c:v>
                </c:pt>
                <c:pt idx="12">
                  <c:v>30</c:v>
                </c:pt>
                <c:pt idx="13">
                  <c:v>30</c:v>
                </c:pt>
                <c:pt idx="14">
                  <c:v>86</c:v>
                </c:pt>
                <c:pt idx="15">
                  <c:v>29</c:v>
                </c:pt>
                <c:pt idx="16">
                  <c:v>29</c:v>
                </c:pt>
                <c:pt idx="17">
                  <c:v>29</c:v>
                </c:pt>
                <c:pt idx="18">
                  <c:v>29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29</c:v>
                </c:pt>
                <c:pt idx="23">
                  <c:v>60</c:v>
                </c:pt>
                <c:pt idx="24">
                  <c:v>30</c:v>
                </c:pt>
                <c:pt idx="2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42-4088-A9FE-7F7A1DEF8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137599"/>
        <c:axId val="1648140479"/>
      </c:barChart>
      <c:catAx>
        <c:axId val="164813759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140479"/>
        <c:crosses val="autoZero"/>
        <c:auto val="1"/>
        <c:lblAlgn val="ctr"/>
        <c:lblOffset val="100"/>
        <c:noMultiLvlLbl val="0"/>
      </c:catAx>
      <c:valAx>
        <c:axId val="1648140479"/>
        <c:scaling>
          <c:orientation val="minMax"/>
          <c:max val="45717"/>
          <c:min val="452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8137599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000" dirty="0">
                <a:solidFill>
                  <a:schemeClr val="accent1"/>
                </a:solidFill>
              </a:rPr>
              <a:t>2023-2024 Fiscal Year Projects - In Progress</a:t>
            </a:r>
          </a:p>
        </c:rich>
      </c:tx>
      <c:layout>
        <c:manualLayout>
          <c:xMode val="edge"/>
          <c:yMode val="edge"/>
          <c:x val="0.213547918825837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Sheet3!$A$4:$A$14</c:f>
              <c:strCache>
                <c:ptCount val="10"/>
                <c:pt idx="0">
                  <c:v>Natural Capital and Ecosystem Services: Measuring Our Planet’s Value</c:v>
                </c:pt>
                <c:pt idx="1">
                  <c:v>Green Heart of Kamloops</c:v>
                </c:pt>
                <c:pt idx="2">
                  <c:v>Critical Thinking (Psychology)</c:v>
                </c:pt>
                <c:pt idx="3">
                  <c:v>Plumbing Apprentice Level 2 – Block A: Fuel Gas Systems</c:v>
                </c:pt>
                <c:pt idx="4">
                  <c:v>Plumbing Apprentice Level 2 – Block B: Heating and Cooling Systems</c:v>
                </c:pt>
                <c:pt idx="5">
                  <c:v>Plumbing Apprentice Level 2 – Block C: Install Fixtures and Appliances</c:v>
                </c:pt>
                <c:pt idx="6">
                  <c:v>Plumbing Apprentice Level 2 – Block D: Install Sanitary and Storm Drainage Systems</c:v>
                </c:pt>
                <c:pt idx="7">
                  <c:v>Labour Relations in Canada (PB) v1</c:v>
                </c:pt>
                <c:pt idx="8">
                  <c:v>TRU EnviroCollab – Environmental Research and Teaching Collaboration</c:v>
                </c:pt>
                <c:pt idx="9">
                  <c:v>Principles of Multimedia Creation Project (Open Learning Multimedia)</c:v>
                </c:pt>
              </c:strCache>
            </c:strRef>
          </c:cat>
          <c:val>
            <c:numRef>
              <c:f>Sheet3!$B$4:$B$14</c:f>
              <c:numCache>
                <c:formatCode>m/d/yyyy</c:formatCode>
                <c:ptCount val="10"/>
                <c:pt idx="0">
                  <c:v>45200</c:v>
                </c:pt>
                <c:pt idx="1">
                  <c:v>45200</c:v>
                </c:pt>
                <c:pt idx="2">
                  <c:v>45261</c:v>
                </c:pt>
                <c:pt idx="3">
                  <c:v>45352</c:v>
                </c:pt>
                <c:pt idx="4">
                  <c:v>45352</c:v>
                </c:pt>
                <c:pt idx="5">
                  <c:v>45352</c:v>
                </c:pt>
                <c:pt idx="6">
                  <c:v>45352</c:v>
                </c:pt>
                <c:pt idx="7">
                  <c:v>45536</c:v>
                </c:pt>
                <c:pt idx="8">
                  <c:v>45597</c:v>
                </c:pt>
                <c:pt idx="9">
                  <c:v>45261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C-42BE-AD96-7645DBDB0240}"/>
            </c:ext>
          </c:extLst>
        </c:ser>
        <c:ser>
          <c:idx val="1"/>
          <c:order val="1"/>
          <c:tx>
            <c:strRef>
              <c:f>Sheet3!$D$3</c:f>
              <c:strCache>
                <c:ptCount val="1"/>
                <c:pt idx="0">
                  <c:v># of Days to Completion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Sheet3!$A$4:$A$14</c:f>
              <c:strCache>
                <c:ptCount val="10"/>
                <c:pt idx="0">
                  <c:v>Natural Capital and Ecosystem Services: Measuring Our Planet’s Value</c:v>
                </c:pt>
                <c:pt idx="1">
                  <c:v>Green Heart of Kamloops</c:v>
                </c:pt>
                <c:pt idx="2">
                  <c:v>Critical Thinking (Psychology)</c:v>
                </c:pt>
                <c:pt idx="3">
                  <c:v>Plumbing Apprentice Level 2 – Block A: Fuel Gas Systems</c:v>
                </c:pt>
                <c:pt idx="4">
                  <c:v>Plumbing Apprentice Level 2 – Block B: Heating and Cooling Systems</c:v>
                </c:pt>
                <c:pt idx="5">
                  <c:v>Plumbing Apprentice Level 2 – Block C: Install Fixtures and Appliances</c:v>
                </c:pt>
                <c:pt idx="6">
                  <c:v>Plumbing Apprentice Level 2 – Block D: Install Sanitary and Storm Drainage Systems</c:v>
                </c:pt>
                <c:pt idx="7">
                  <c:v>Labour Relations in Canada (PB) v1</c:v>
                </c:pt>
                <c:pt idx="8">
                  <c:v>TRU EnviroCollab – Environmental Research and Teaching Collaboration</c:v>
                </c:pt>
                <c:pt idx="9">
                  <c:v>Principles of Multimedia Creation Project (Open Learning Multimedia)</c:v>
                </c:pt>
              </c:strCache>
            </c:strRef>
          </c:cat>
          <c:val>
            <c:numRef>
              <c:f>Sheet3!$D$4:$D$14</c:f>
              <c:numCache>
                <c:formatCode>General</c:formatCode>
                <c:ptCount val="10"/>
                <c:pt idx="0">
                  <c:v>912</c:v>
                </c:pt>
                <c:pt idx="1">
                  <c:v>912</c:v>
                </c:pt>
                <c:pt idx="2">
                  <c:v>821</c:v>
                </c:pt>
                <c:pt idx="3">
                  <c:v>395</c:v>
                </c:pt>
                <c:pt idx="4">
                  <c:v>395</c:v>
                </c:pt>
                <c:pt idx="5">
                  <c:v>395</c:v>
                </c:pt>
                <c:pt idx="6">
                  <c:v>395</c:v>
                </c:pt>
                <c:pt idx="7">
                  <c:v>394</c:v>
                </c:pt>
                <c:pt idx="8">
                  <c:v>119</c:v>
                </c:pt>
                <c:pt idx="9">
                  <c:v>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2C-42BE-AD96-7645DBDB0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0308064"/>
        <c:axId val="1470304704"/>
      </c:barChart>
      <c:catAx>
        <c:axId val="1470308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04704"/>
        <c:crosses val="autoZero"/>
        <c:auto val="1"/>
        <c:lblAlgn val="ctr"/>
        <c:lblOffset val="100"/>
        <c:noMultiLvlLbl val="0"/>
      </c:catAx>
      <c:valAx>
        <c:axId val="1470304704"/>
        <c:scaling>
          <c:orientation val="minMax"/>
          <c:max val="46082"/>
          <c:min val="4526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0308064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000" dirty="0">
                <a:solidFill>
                  <a:schemeClr val="accent1"/>
                </a:solidFill>
              </a:rPr>
              <a:t>2024-2025 Fiscal Year Projects - Adjudicated – In Progress </a:t>
            </a:r>
          </a:p>
        </c:rich>
      </c:tx>
      <c:layout>
        <c:manualLayout>
          <c:xMode val="edge"/>
          <c:yMode val="edge"/>
          <c:x val="0.18612007309974504"/>
          <c:y val="1.2855120163994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Sheet4!$A$2:$A$11</c:f>
              <c:strCache>
                <c:ptCount val="10"/>
                <c:pt idx="0">
                  <c:v>Indigenous Medicines of the Cayoose Creek Band in Sekw’el’was – Phase I</c:v>
                </c:pt>
                <c:pt idx="1">
                  <c:v>The Marketing Map: Navigating the Principles of Tourism, Hospitality, and Services Marketing</c:v>
                </c:pt>
                <c:pt idx="2">
                  <c:v>Open Education Practices: Case Studies in Ethical Leadership</c:v>
                </c:pt>
                <c:pt idx="3">
                  <c:v>Algebra Essentials: Tools for Success in Precalculus and Beyond [COMING SOON!]</c:v>
                </c:pt>
                <c:pt idx="4">
                  <c:v>SON – Advancing Evidence-Based Research</c:v>
                </c:pt>
                <c:pt idx="5">
                  <c:v>Graphic summary “cheat” sheets to accompany each Chapter in “Introduction to Genetics”</c:v>
                </c:pt>
                <c:pt idx="6">
                  <c:v>Career Exploration (ESTR)</c:v>
                </c:pt>
                <c:pt idx="7">
                  <c:v>PASS Chem to Pressbooks Version 2.0</c:v>
                </c:pt>
                <c:pt idx="8">
                  <c:v>Organic Chemistry Digital Learning Resources for Organic Chemistry 1 &amp; 2</c:v>
                </c:pt>
                <c:pt idx="9">
                  <c:v>Co-design of an innovative genomic nursing educational hub (LINKAGE 2.0)</c:v>
                </c:pt>
              </c:strCache>
            </c:strRef>
          </c:cat>
          <c:val>
            <c:numRef>
              <c:f>Sheet4!$B$2:$B$11</c:f>
              <c:numCache>
                <c:formatCode>m/d/yyyy</c:formatCode>
                <c:ptCount val="10"/>
                <c:pt idx="0">
                  <c:v>45536</c:v>
                </c:pt>
                <c:pt idx="1">
                  <c:v>45536</c:v>
                </c:pt>
                <c:pt idx="2">
                  <c:v>45536</c:v>
                </c:pt>
                <c:pt idx="3">
                  <c:v>45536</c:v>
                </c:pt>
                <c:pt idx="4">
                  <c:v>45658</c:v>
                </c:pt>
                <c:pt idx="5">
                  <c:v>45658</c:v>
                </c:pt>
                <c:pt idx="6">
                  <c:v>45748</c:v>
                </c:pt>
                <c:pt idx="7">
                  <c:v>45931</c:v>
                </c:pt>
                <c:pt idx="8">
                  <c:v>45931</c:v>
                </c:pt>
                <c:pt idx="9">
                  <c:v>45566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3-4728-9DFE-489F81A3CB4A}"/>
            </c:ext>
          </c:extLst>
        </c:ser>
        <c:ser>
          <c:idx val="1"/>
          <c:order val="1"/>
          <c:tx>
            <c:strRef>
              <c:f>Sheet4!$D$1</c:f>
              <c:strCache>
                <c:ptCount val="1"/>
                <c:pt idx="0">
                  <c:v>#of Days to Completion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Sheet4!$A$2:$A$11</c:f>
              <c:strCache>
                <c:ptCount val="10"/>
                <c:pt idx="0">
                  <c:v>Indigenous Medicines of the Cayoose Creek Band in Sekw’el’was – Phase I</c:v>
                </c:pt>
                <c:pt idx="1">
                  <c:v>The Marketing Map: Navigating the Principles of Tourism, Hospitality, and Services Marketing</c:v>
                </c:pt>
                <c:pt idx="2">
                  <c:v>Open Education Practices: Case Studies in Ethical Leadership</c:v>
                </c:pt>
                <c:pt idx="3">
                  <c:v>Algebra Essentials: Tools for Success in Precalculus and Beyond [COMING SOON!]</c:v>
                </c:pt>
                <c:pt idx="4">
                  <c:v>SON – Advancing Evidence-Based Research</c:v>
                </c:pt>
                <c:pt idx="5">
                  <c:v>Graphic summary “cheat” sheets to accompany each Chapter in “Introduction to Genetics”</c:v>
                </c:pt>
                <c:pt idx="6">
                  <c:v>Career Exploration (ESTR)</c:v>
                </c:pt>
                <c:pt idx="7">
                  <c:v>PASS Chem to Pressbooks Version 2.0</c:v>
                </c:pt>
                <c:pt idx="8">
                  <c:v>Organic Chemistry Digital Learning Resources for Organic Chemistry 1 &amp; 2</c:v>
                </c:pt>
                <c:pt idx="9">
                  <c:v>Co-design of an innovative genomic nursing educational hub (LINKAGE 2.0)</c:v>
                </c:pt>
              </c:strCache>
            </c:strRef>
          </c:cat>
          <c:val>
            <c:numRef>
              <c:f>Sheet4!$D$2:$D$11</c:f>
              <c:numCache>
                <c:formatCode>General</c:formatCode>
                <c:ptCount val="10"/>
                <c:pt idx="0">
                  <c:v>211</c:v>
                </c:pt>
                <c:pt idx="1">
                  <c:v>211</c:v>
                </c:pt>
                <c:pt idx="2">
                  <c:v>211</c:v>
                </c:pt>
                <c:pt idx="3">
                  <c:v>211</c:v>
                </c:pt>
                <c:pt idx="4">
                  <c:v>334</c:v>
                </c:pt>
                <c:pt idx="5">
                  <c:v>89</c:v>
                </c:pt>
                <c:pt idx="6">
                  <c:v>29</c:v>
                </c:pt>
                <c:pt idx="7">
                  <c:v>61</c:v>
                </c:pt>
                <c:pt idx="8">
                  <c:v>61</c:v>
                </c:pt>
                <c:pt idx="9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3-4728-9DFE-489F81A3C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1218351"/>
        <c:axId val="1511204431"/>
      </c:barChart>
      <c:catAx>
        <c:axId val="151121835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204431"/>
        <c:crosses val="autoZero"/>
        <c:auto val="1"/>
        <c:lblAlgn val="ctr"/>
        <c:lblOffset val="100"/>
        <c:noMultiLvlLbl val="0"/>
      </c:catAx>
      <c:valAx>
        <c:axId val="1511204431"/>
        <c:scaling>
          <c:orientation val="minMax"/>
          <c:max val="45992"/>
          <c:min val="45536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1218351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000" dirty="0">
                <a:solidFill>
                  <a:schemeClr val="accent1"/>
                </a:solidFill>
              </a:rPr>
              <a:t>Non-Adjudicated – In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Sheet5!$B$2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Sheet5!$A$5:$A$16</c:f>
              <c:strCache>
                <c:ptCount val="12"/>
                <c:pt idx="0">
                  <c:v>Future Earth: A Student Journal on Sustainability and Environment - OJS journal</c:v>
                </c:pt>
                <c:pt idx="1">
                  <c:v>ISP OER Support - PLAR Competency-Based Portfolio</c:v>
                </c:pt>
                <c:pt idx="2">
                  <c:v>ISP OER Support - PLAR Course-Based Portfolio Student</c:v>
                </c:pt>
                <c:pt idx="3">
                  <c:v>ISP OER Support - Decolonizing and Indigenizing PLAR</c:v>
                </c:pt>
                <c:pt idx="4">
                  <c:v>CTS Conference Proceedings - OJS journal</c:v>
                </c:pt>
                <c:pt idx="5">
                  <c:v>Chem Libretext conversion to Pressbooks</c:v>
                </c:pt>
                <c:pt idx="6">
                  <c:v>ISP - Honours College – Course Redesign Institute</c:v>
                </c:pt>
                <c:pt idx="7">
                  <c:v>ISP - Arts Cohort Showcase OER</c:v>
                </c:pt>
                <c:pt idx="8">
                  <c:v>Open Learning - PSYC 3261 &amp; 3271 OER course resources</c:v>
                </c:pt>
                <c:pt idx="9">
                  <c:v>SoTL EdTech book</c:v>
                </c:pt>
                <c:pt idx="10">
                  <c:v>Plumbing Apprentice Level 1</c:v>
                </c:pt>
                <c:pt idx="11">
                  <c:v>Open Learning - Organic Chemistry I (CHEM 2123)</c:v>
                </c:pt>
              </c:strCache>
            </c:strRef>
          </c:cat>
          <c:val>
            <c:numRef>
              <c:f>Sheet5!$B$5:$B$16</c:f>
              <c:numCache>
                <c:formatCode>m/d/yyyy</c:formatCode>
                <c:ptCount val="12"/>
                <c:pt idx="0">
                  <c:v>45536</c:v>
                </c:pt>
                <c:pt idx="1">
                  <c:v>45566</c:v>
                </c:pt>
                <c:pt idx="2">
                  <c:v>45566</c:v>
                </c:pt>
                <c:pt idx="3">
                  <c:v>45566</c:v>
                </c:pt>
                <c:pt idx="4">
                  <c:v>45597</c:v>
                </c:pt>
                <c:pt idx="5">
                  <c:v>45597</c:v>
                </c:pt>
                <c:pt idx="6">
                  <c:v>45627</c:v>
                </c:pt>
                <c:pt idx="7">
                  <c:v>45658</c:v>
                </c:pt>
                <c:pt idx="8">
                  <c:v>45658</c:v>
                </c:pt>
                <c:pt idx="9">
                  <c:v>45689</c:v>
                </c:pt>
                <c:pt idx="10">
                  <c:v>45748</c:v>
                </c:pt>
                <c:pt idx="11">
                  <c:v>45931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7-4E7B-B467-31F8A2B6FACC}"/>
            </c:ext>
          </c:extLst>
        </c:ser>
        <c:ser>
          <c:idx val="1"/>
          <c:order val="1"/>
          <c:tx>
            <c:strRef>
              <c:f>Sheet5!$D$2</c:f>
              <c:strCache>
                <c:ptCount val="1"/>
                <c:pt idx="0">
                  <c:v># of Days to completion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Sheet5!$A$5:$A$16</c:f>
              <c:strCache>
                <c:ptCount val="12"/>
                <c:pt idx="0">
                  <c:v>Future Earth: A Student Journal on Sustainability and Environment - OJS journal</c:v>
                </c:pt>
                <c:pt idx="1">
                  <c:v>ISP OER Support - PLAR Competency-Based Portfolio</c:v>
                </c:pt>
                <c:pt idx="2">
                  <c:v>ISP OER Support - PLAR Course-Based Portfolio Student</c:v>
                </c:pt>
                <c:pt idx="3">
                  <c:v>ISP OER Support - Decolonizing and Indigenizing PLAR</c:v>
                </c:pt>
                <c:pt idx="4">
                  <c:v>CTS Conference Proceedings - OJS journal</c:v>
                </c:pt>
                <c:pt idx="5">
                  <c:v>Chem Libretext conversion to Pressbooks</c:v>
                </c:pt>
                <c:pt idx="6">
                  <c:v>ISP - Honours College – Course Redesign Institute</c:v>
                </c:pt>
                <c:pt idx="7">
                  <c:v>ISP - Arts Cohort Showcase OER</c:v>
                </c:pt>
                <c:pt idx="8">
                  <c:v>Open Learning - PSYC 3261 &amp; 3271 OER course resources</c:v>
                </c:pt>
                <c:pt idx="9">
                  <c:v>SoTL EdTech book</c:v>
                </c:pt>
                <c:pt idx="10">
                  <c:v>Plumbing Apprentice Level 1</c:v>
                </c:pt>
                <c:pt idx="11">
                  <c:v>Open Learning - Organic Chemistry I (CHEM 2123)</c:v>
                </c:pt>
              </c:strCache>
            </c:strRef>
          </c:cat>
          <c:val>
            <c:numRef>
              <c:f>Sheet5!$D$5:$D$16</c:f>
              <c:numCache>
                <c:formatCode>General</c:formatCode>
                <c:ptCount val="12"/>
                <c:pt idx="0">
                  <c:v>576</c:v>
                </c:pt>
                <c:pt idx="1">
                  <c:v>546</c:v>
                </c:pt>
                <c:pt idx="2">
                  <c:v>546</c:v>
                </c:pt>
                <c:pt idx="3">
                  <c:v>546</c:v>
                </c:pt>
                <c:pt idx="4">
                  <c:v>515</c:v>
                </c:pt>
                <c:pt idx="5">
                  <c:v>515</c:v>
                </c:pt>
                <c:pt idx="6">
                  <c:v>485</c:v>
                </c:pt>
                <c:pt idx="7">
                  <c:v>89</c:v>
                </c:pt>
                <c:pt idx="8">
                  <c:v>454</c:v>
                </c:pt>
                <c:pt idx="9">
                  <c:v>423</c:v>
                </c:pt>
                <c:pt idx="10">
                  <c:v>334</c:v>
                </c:pt>
                <c:pt idx="1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57-4E7B-B467-31F8A2B6F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2188576"/>
        <c:axId val="1462186656"/>
      </c:barChart>
      <c:catAx>
        <c:axId val="1462188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186656"/>
        <c:crosses val="autoZero"/>
        <c:auto val="1"/>
        <c:lblAlgn val="ctr"/>
        <c:lblOffset val="100"/>
        <c:noMultiLvlLbl val="0"/>
      </c:catAx>
      <c:valAx>
        <c:axId val="1462186656"/>
        <c:scaling>
          <c:orientation val="minMax"/>
          <c:max val="46112"/>
          <c:min val="45536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188576"/>
        <c:crosses val="autoZero"/>
        <c:crossBetween val="between"/>
        <c:majorUnit val="3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B28BB-2867-420F-83D3-AC483714C05F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081836-2424-4660-8C13-9532EA0CE558}">
      <dgm:prSet/>
      <dgm:spPr/>
      <dgm:t>
        <a:bodyPr/>
        <a:lstStyle/>
        <a:p>
          <a:r>
            <a:rPr lang="en-CA" b="1"/>
            <a:t>Welcome and Acknowledgement</a:t>
          </a:r>
          <a:endParaRPr lang="en-US"/>
        </a:p>
      </dgm:t>
    </dgm:pt>
    <dgm:pt modelId="{DA099B5F-D3BE-41C7-B500-3DDBA01188DC}" type="parTrans" cxnId="{ACAE3B40-C6F2-47B4-B043-AE4E303875D1}">
      <dgm:prSet/>
      <dgm:spPr/>
      <dgm:t>
        <a:bodyPr/>
        <a:lstStyle/>
        <a:p>
          <a:endParaRPr lang="en-US"/>
        </a:p>
      </dgm:t>
    </dgm:pt>
    <dgm:pt modelId="{3A93596E-B975-4123-8E49-F6D97218ED51}" type="sibTrans" cxnId="{ACAE3B40-C6F2-47B4-B043-AE4E303875D1}">
      <dgm:prSet/>
      <dgm:spPr/>
      <dgm:t>
        <a:bodyPr/>
        <a:lstStyle/>
        <a:p>
          <a:endParaRPr lang="en-US"/>
        </a:p>
      </dgm:t>
    </dgm:pt>
    <dgm:pt modelId="{EA8738C9-6152-403D-8B73-4C3A45BF8E7A}">
      <dgm:prSet/>
      <dgm:spPr/>
      <dgm:t>
        <a:bodyPr/>
        <a:lstStyle/>
        <a:p>
          <a:r>
            <a:rPr lang="en-CA" b="1"/>
            <a:t>Approval of Agenda and Previous Meeting Minutes</a:t>
          </a:r>
          <a:endParaRPr lang="en-US"/>
        </a:p>
      </dgm:t>
    </dgm:pt>
    <dgm:pt modelId="{16E37169-0217-47E4-9CAC-4A5D86778821}" type="parTrans" cxnId="{55BEE800-0175-438A-8AB7-B744951F5BAC}">
      <dgm:prSet/>
      <dgm:spPr/>
      <dgm:t>
        <a:bodyPr/>
        <a:lstStyle/>
        <a:p>
          <a:endParaRPr lang="en-US"/>
        </a:p>
      </dgm:t>
    </dgm:pt>
    <dgm:pt modelId="{9350CAF3-0472-4250-927B-4F0EAD81BB24}" type="sibTrans" cxnId="{55BEE800-0175-438A-8AB7-B744951F5BAC}">
      <dgm:prSet/>
      <dgm:spPr/>
      <dgm:t>
        <a:bodyPr/>
        <a:lstStyle/>
        <a:p>
          <a:endParaRPr lang="en-US"/>
        </a:p>
      </dgm:t>
    </dgm:pt>
    <dgm:pt modelId="{ED68C5D0-5333-4FD1-9DCE-928F0887A2D2}">
      <dgm:prSet/>
      <dgm:spPr/>
      <dgm:t>
        <a:bodyPr/>
        <a:lstStyle/>
        <a:p>
          <a:r>
            <a:rPr lang="en-US" b="1"/>
            <a:t>OP Projects – Status &amp; </a:t>
          </a:r>
          <a:r>
            <a:rPr lang="en-CA" b="1"/>
            <a:t>Updates on Ongoing Projects</a:t>
          </a:r>
          <a:endParaRPr lang="en-US"/>
        </a:p>
      </dgm:t>
    </dgm:pt>
    <dgm:pt modelId="{A7A3C46C-308C-4B59-8BA0-8F223DAF5E4B}" type="parTrans" cxnId="{40F3A205-5669-4723-BF10-2B5E64E1DE1A}">
      <dgm:prSet/>
      <dgm:spPr/>
      <dgm:t>
        <a:bodyPr/>
        <a:lstStyle/>
        <a:p>
          <a:endParaRPr lang="en-US"/>
        </a:p>
      </dgm:t>
    </dgm:pt>
    <dgm:pt modelId="{8DE515EE-C8D8-437D-9828-9BFF94C0B827}" type="sibTrans" cxnId="{40F3A205-5669-4723-BF10-2B5E64E1DE1A}">
      <dgm:prSet/>
      <dgm:spPr/>
      <dgm:t>
        <a:bodyPr/>
        <a:lstStyle/>
        <a:p>
          <a:endParaRPr lang="en-US"/>
        </a:p>
      </dgm:t>
    </dgm:pt>
    <dgm:pt modelId="{33BCBAEB-E009-4452-AFFB-36299129B3CA}">
      <dgm:prSet/>
      <dgm:spPr/>
      <dgm:t>
        <a:bodyPr/>
        <a:lstStyle/>
        <a:p>
          <a:r>
            <a:rPr lang="en-CA" b="1"/>
            <a:t>Promotion and Awareness Campaigns</a:t>
          </a:r>
          <a:endParaRPr lang="en-US"/>
        </a:p>
      </dgm:t>
    </dgm:pt>
    <dgm:pt modelId="{C7EA5A46-70AD-4A17-ABDC-9D71224DA925}" type="parTrans" cxnId="{11EFFA23-E8CF-41A1-8AFA-2E2A30EB3A67}">
      <dgm:prSet/>
      <dgm:spPr/>
      <dgm:t>
        <a:bodyPr/>
        <a:lstStyle/>
        <a:p>
          <a:endParaRPr lang="en-US"/>
        </a:p>
      </dgm:t>
    </dgm:pt>
    <dgm:pt modelId="{9F4C0CB0-780F-47EB-B9EA-D665582591ED}" type="sibTrans" cxnId="{11EFFA23-E8CF-41A1-8AFA-2E2A30EB3A67}">
      <dgm:prSet/>
      <dgm:spPr/>
      <dgm:t>
        <a:bodyPr/>
        <a:lstStyle/>
        <a:p>
          <a:endParaRPr lang="en-US"/>
        </a:p>
      </dgm:t>
    </dgm:pt>
    <dgm:pt modelId="{00C6E87D-2370-4A00-A941-995FA41280FF}">
      <dgm:prSet/>
      <dgm:spPr/>
      <dgm:t>
        <a:bodyPr/>
        <a:lstStyle/>
        <a:p>
          <a:r>
            <a:rPr lang="en-CA" b="1"/>
            <a:t>Data Collection and Impact Reporting</a:t>
          </a:r>
          <a:endParaRPr lang="en-US"/>
        </a:p>
      </dgm:t>
    </dgm:pt>
    <dgm:pt modelId="{9B50307A-D350-47D0-B6D2-87A2377398E5}" type="parTrans" cxnId="{7EBE0789-C051-4C8B-8202-E151F7B9EDBC}">
      <dgm:prSet/>
      <dgm:spPr/>
      <dgm:t>
        <a:bodyPr/>
        <a:lstStyle/>
        <a:p>
          <a:endParaRPr lang="en-US"/>
        </a:p>
      </dgm:t>
    </dgm:pt>
    <dgm:pt modelId="{1E380FC7-FB1C-4273-9D20-0335E303582C}" type="sibTrans" cxnId="{7EBE0789-C051-4C8B-8202-E151F7B9EDBC}">
      <dgm:prSet/>
      <dgm:spPr/>
      <dgm:t>
        <a:bodyPr/>
        <a:lstStyle/>
        <a:p>
          <a:endParaRPr lang="en-US"/>
        </a:p>
      </dgm:t>
    </dgm:pt>
    <dgm:pt modelId="{8408C021-A3F5-4072-A0F2-1D9FD99CF6CF}">
      <dgm:prSet/>
      <dgm:spPr/>
      <dgm:t>
        <a:bodyPr/>
        <a:lstStyle/>
        <a:p>
          <a:r>
            <a:rPr lang="en-CA" b="1"/>
            <a:t>Open Discussion &amp; Q&amp;A</a:t>
          </a:r>
          <a:endParaRPr lang="en-US"/>
        </a:p>
      </dgm:t>
    </dgm:pt>
    <dgm:pt modelId="{C1855A89-9661-4C34-9531-135BF086068D}" type="parTrans" cxnId="{D32C92CD-7B8A-4FEC-9F41-2C7EDA50819E}">
      <dgm:prSet/>
      <dgm:spPr/>
      <dgm:t>
        <a:bodyPr/>
        <a:lstStyle/>
        <a:p>
          <a:endParaRPr lang="en-US"/>
        </a:p>
      </dgm:t>
    </dgm:pt>
    <dgm:pt modelId="{0E2C4837-C15C-4C1C-A514-E7EB86A22FCC}" type="sibTrans" cxnId="{D32C92CD-7B8A-4FEC-9F41-2C7EDA50819E}">
      <dgm:prSet/>
      <dgm:spPr/>
      <dgm:t>
        <a:bodyPr/>
        <a:lstStyle/>
        <a:p>
          <a:endParaRPr lang="en-US"/>
        </a:p>
      </dgm:t>
    </dgm:pt>
    <dgm:pt modelId="{2D0A5CF4-8C92-470E-973D-021DD9EDF8D8}">
      <dgm:prSet/>
      <dgm:spPr/>
      <dgm:t>
        <a:bodyPr/>
        <a:lstStyle/>
        <a:p>
          <a:r>
            <a:rPr lang="en-CA" b="1"/>
            <a:t>Action Items Review and Next Steps</a:t>
          </a:r>
          <a:endParaRPr lang="en-US"/>
        </a:p>
      </dgm:t>
    </dgm:pt>
    <dgm:pt modelId="{ADB61722-9726-4100-9AE4-13D883498191}" type="parTrans" cxnId="{31F911A8-3D3D-416C-ADB4-051A3808809C}">
      <dgm:prSet/>
      <dgm:spPr/>
      <dgm:t>
        <a:bodyPr/>
        <a:lstStyle/>
        <a:p>
          <a:endParaRPr lang="en-US"/>
        </a:p>
      </dgm:t>
    </dgm:pt>
    <dgm:pt modelId="{6D099444-0612-4DE2-9E8A-191A32EC6F0F}" type="sibTrans" cxnId="{31F911A8-3D3D-416C-ADB4-051A3808809C}">
      <dgm:prSet/>
      <dgm:spPr/>
      <dgm:t>
        <a:bodyPr/>
        <a:lstStyle/>
        <a:p>
          <a:endParaRPr lang="en-US"/>
        </a:p>
      </dgm:t>
    </dgm:pt>
    <dgm:pt modelId="{E1B20C20-500C-4189-B87C-59542BCAD2A2}">
      <dgm:prSet/>
      <dgm:spPr/>
      <dgm:t>
        <a:bodyPr/>
        <a:lstStyle/>
        <a:p>
          <a:r>
            <a:rPr lang="en-CA" b="1"/>
            <a:t>Adjournment &amp; Closing Remarks</a:t>
          </a:r>
          <a:endParaRPr lang="en-US"/>
        </a:p>
      </dgm:t>
    </dgm:pt>
    <dgm:pt modelId="{A2980F9F-334E-4868-9CF5-EBC4CA28EA0E}" type="parTrans" cxnId="{EB54CA97-22ED-46F3-AD58-FB3B8B9E636B}">
      <dgm:prSet/>
      <dgm:spPr/>
      <dgm:t>
        <a:bodyPr/>
        <a:lstStyle/>
        <a:p>
          <a:endParaRPr lang="en-US"/>
        </a:p>
      </dgm:t>
    </dgm:pt>
    <dgm:pt modelId="{818CAAE9-DFAE-498C-95B1-125D6BBADB3B}" type="sibTrans" cxnId="{EB54CA97-22ED-46F3-AD58-FB3B8B9E636B}">
      <dgm:prSet/>
      <dgm:spPr/>
      <dgm:t>
        <a:bodyPr/>
        <a:lstStyle/>
        <a:p>
          <a:endParaRPr lang="en-US"/>
        </a:p>
      </dgm:t>
    </dgm:pt>
    <dgm:pt modelId="{62FA7501-AE3B-4F00-B738-E61A452396F2}" type="pres">
      <dgm:prSet presAssocID="{332B28BB-2867-420F-83D3-AC483714C05F}" presName="vert0" presStyleCnt="0">
        <dgm:presLayoutVars>
          <dgm:dir/>
          <dgm:animOne val="branch"/>
          <dgm:animLvl val="lvl"/>
        </dgm:presLayoutVars>
      </dgm:prSet>
      <dgm:spPr/>
    </dgm:pt>
    <dgm:pt modelId="{56DF52AC-3AE5-44DE-8384-EC169F8505D6}" type="pres">
      <dgm:prSet presAssocID="{C5081836-2424-4660-8C13-9532EA0CE558}" presName="thickLine" presStyleLbl="alignNode1" presStyleIdx="0" presStyleCnt="8"/>
      <dgm:spPr/>
    </dgm:pt>
    <dgm:pt modelId="{1882734E-72E7-4DE9-A5A1-FE3F1F3A3930}" type="pres">
      <dgm:prSet presAssocID="{C5081836-2424-4660-8C13-9532EA0CE558}" presName="horz1" presStyleCnt="0"/>
      <dgm:spPr/>
    </dgm:pt>
    <dgm:pt modelId="{5F195FF9-425B-4167-93D0-C419954E5B34}" type="pres">
      <dgm:prSet presAssocID="{C5081836-2424-4660-8C13-9532EA0CE558}" presName="tx1" presStyleLbl="revTx" presStyleIdx="0" presStyleCnt="8"/>
      <dgm:spPr/>
    </dgm:pt>
    <dgm:pt modelId="{5183E6C7-A3D6-47DB-A502-875700337F07}" type="pres">
      <dgm:prSet presAssocID="{C5081836-2424-4660-8C13-9532EA0CE558}" presName="vert1" presStyleCnt="0"/>
      <dgm:spPr/>
    </dgm:pt>
    <dgm:pt modelId="{8D92EB25-2C78-4731-89CE-E709A4836A14}" type="pres">
      <dgm:prSet presAssocID="{EA8738C9-6152-403D-8B73-4C3A45BF8E7A}" presName="thickLine" presStyleLbl="alignNode1" presStyleIdx="1" presStyleCnt="8"/>
      <dgm:spPr/>
    </dgm:pt>
    <dgm:pt modelId="{2B2F247C-77E5-4E66-A49F-D13A224C961D}" type="pres">
      <dgm:prSet presAssocID="{EA8738C9-6152-403D-8B73-4C3A45BF8E7A}" presName="horz1" presStyleCnt="0"/>
      <dgm:spPr/>
    </dgm:pt>
    <dgm:pt modelId="{49959DC8-6092-4428-A7B8-3D1D6A150FE6}" type="pres">
      <dgm:prSet presAssocID="{EA8738C9-6152-403D-8B73-4C3A45BF8E7A}" presName="tx1" presStyleLbl="revTx" presStyleIdx="1" presStyleCnt="8"/>
      <dgm:spPr/>
    </dgm:pt>
    <dgm:pt modelId="{E8D48EAC-7934-4826-B54F-698181F77ACF}" type="pres">
      <dgm:prSet presAssocID="{EA8738C9-6152-403D-8B73-4C3A45BF8E7A}" presName="vert1" presStyleCnt="0"/>
      <dgm:spPr/>
    </dgm:pt>
    <dgm:pt modelId="{DF43A19A-FD22-4FD5-A283-909F4AC0F563}" type="pres">
      <dgm:prSet presAssocID="{ED68C5D0-5333-4FD1-9DCE-928F0887A2D2}" presName="thickLine" presStyleLbl="alignNode1" presStyleIdx="2" presStyleCnt="8"/>
      <dgm:spPr/>
    </dgm:pt>
    <dgm:pt modelId="{A20032BA-6740-43C9-B33E-6B245559272D}" type="pres">
      <dgm:prSet presAssocID="{ED68C5D0-5333-4FD1-9DCE-928F0887A2D2}" presName="horz1" presStyleCnt="0"/>
      <dgm:spPr/>
    </dgm:pt>
    <dgm:pt modelId="{D5EE4320-CDED-451A-8FAC-6664143B747A}" type="pres">
      <dgm:prSet presAssocID="{ED68C5D0-5333-4FD1-9DCE-928F0887A2D2}" presName="tx1" presStyleLbl="revTx" presStyleIdx="2" presStyleCnt="8"/>
      <dgm:spPr/>
    </dgm:pt>
    <dgm:pt modelId="{7BE9AC03-F350-453E-8C25-609CAB966813}" type="pres">
      <dgm:prSet presAssocID="{ED68C5D0-5333-4FD1-9DCE-928F0887A2D2}" presName="vert1" presStyleCnt="0"/>
      <dgm:spPr/>
    </dgm:pt>
    <dgm:pt modelId="{354A1CCA-F474-4E98-AD32-FE2440DFA158}" type="pres">
      <dgm:prSet presAssocID="{33BCBAEB-E009-4452-AFFB-36299129B3CA}" presName="thickLine" presStyleLbl="alignNode1" presStyleIdx="3" presStyleCnt="8"/>
      <dgm:spPr/>
    </dgm:pt>
    <dgm:pt modelId="{EB7E7E03-23BD-4134-A3F0-FF1EBDF93CAD}" type="pres">
      <dgm:prSet presAssocID="{33BCBAEB-E009-4452-AFFB-36299129B3CA}" presName="horz1" presStyleCnt="0"/>
      <dgm:spPr/>
    </dgm:pt>
    <dgm:pt modelId="{0ADB4257-618D-41FC-BC20-768400918895}" type="pres">
      <dgm:prSet presAssocID="{33BCBAEB-E009-4452-AFFB-36299129B3CA}" presName="tx1" presStyleLbl="revTx" presStyleIdx="3" presStyleCnt="8"/>
      <dgm:spPr/>
    </dgm:pt>
    <dgm:pt modelId="{A5A9F725-7DF2-4265-8CBF-989AAB26AF2B}" type="pres">
      <dgm:prSet presAssocID="{33BCBAEB-E009-4452-AFFB-36299129B3CA}" presName="vert1" presStyleCnt="0"/>
      <dgm:spPr/>
    </dgm:pt>
    <dgm:pt modelId="{8490CEA6-9377-4213-A977-F296196DABEC}" type="pres">
      <dgm:prSet presAssocID="{00C6E87D-2370-4A00-A941-995FA41280FF}" presName="thickLine" presStyleLbl="alignNode1" presStyleIdx="4" presStyleCnt="8"/>
      <dgm:spPr/>
    </dgm:pt>
    <dgm:pt modelId="{76DCAD8F-536B-4FC8-BF5A-00047C7CB141}" type="pres">
      <dgm:prSet presAssocID="{00C6E87D-2370-4A00-A941-995FA41280FF}" presName="horz1" presStyleCnt="0"/>
      <dgm:spPr/>
    </dgm:pt>
    <dgm:pt modelId="{BED889F9-8024-4D2C-AC3C-80584C9D5F0B}" type="pres">
      <dgm:prSet presAssocID="{00C6E87D-2370-4A00-A941-995FA41280FF}" presName="tx1" presStyleLbl="revTx" presStyleIdx="4" presStyleCnt="8"/>
      <dgm:spPr/>
    </dgm:pt>
    <dgm:pt modelId="{0510958C-0E50-440D-A5F4-A71123E3E772}" type="pres">
      <dgm:prSet presAssocID="{00C6E87D-2370-4A00-A941-995FA41280FF}" presName="vert1" presStyleCnt="0"/>
      <dgm:spPr/>
    </dgm:pt>
    <dgm:pt modelId="{528E28F9-EB1A-4956-BA2A-6C68C9112962}" type="pres">
      <dgm:prSet presAssocID="{8408C021-A3F5-4072-A0F2-1D9FD99CF6CF}" presName="thickLine" presStyleLbl="alignNode1" presStyleIdx="5" presStyleCnt="8"/>
      <dgm:spPr/>
    </dgm:pt>
    <dgm:pt modelId="{47B3459A-24F2-42DB-B55E-C2F65F782AD2}" type="pres">
      <dgm:prSet presAssocID="{8408C021-A3F5-4072-A0F2-1D9FD99CF6CF}" presName="horz1" presStyleCnt="0"/>
      <dgm:spPr/>
    </dgm:pt>
    <dgm:pt modelId="{72F4EABA-DF81-4885-A441-2ADB12807107}" type="pres">
      <dgm:prSet presAssocID="{8408C021-A3F5-4072-A0F2-1D9FD99CF6CF}" presName="tx1" presStyleLbl="revTx" presStyleIdx="5" presStyleCnt="8"/>
      <dgm:spPr/>
    </dgm:pt>
    <dgm:pt modelId="{4E455062-C94E-4F42-8441-71AFAFCE8C79}" type="pres">
      <dgm:prSet presAssocID="{8408C021-A3F5-4072-A0F2-1D9FD99CF6CF}" presName="vert1" presStyleCnt="0"/>
      <dgm:spPr/>
    </dgm:pt>
    <dgm:pt modelId="{15429BD4-BA35-4078-8D70-296517DBC7B1}" type="pres">
      <dgm:prSet presAssocID="{2D0A5CF4-8C92-470E-973D-021DD9EDF8D8}" presName="thickLine" presStyleLbl="alignNode1" presStyleIdx="6" presStyleCnt="8"/>
      <dgm:spPr/>
    </dgm:pt>
    <dgm:pt modelId="{44EC1B4A-D42B-47CD-9DBE-5CA5101166AD}" type="pres">
      <dgm:prSet presAssocID="{2D0A5CF4-8C92-470E-973D-021DD9EDF8D8}" presName="horz1" presStyleCnt="0"/>
      <dgm:spPr/>
    </dgm:pt>
    <dgm:pt modelId="{710E7587-C6A8-4E23-A050-E8F04C59A9CA}" type="pres">
      <dgm:prSet presAssocID="{2D0A5CF4-8C92-470E-973D-021DD9EDF8D8}" presName="tx1" presStyleLbl="revTx" presStyleIdx="6" presStyleCnt="8"/>
      <dgm:spPr/>
    </dgm:pt>
    <dgm:pt modelId="{5FC4D852-2A8E-4B9E-A27F-BA4C94AB3646}" type="pres">
      <dgm:prSet presAssocID="{2D0A5CF4-8C92-470E-973D-021DD9EDF8D8}" presName="vert1" presStyleCnt="0"/>
      <dgm:spPr/>
    </dgm:pt>
    <dgm:pt modelId="{359FF63A-5FC4-4BBC-9663-CA8ACE5166C4}" type="pres">
      <dgm:prSet presAssocID="{E1B20C20-500C-4189-B87C-59542BCAD2A2}" presName="thickLine" presStyleLbl="alignNode1" presStyleIdx="7" presStyleCnt="8"/>
      <dgm:spPr/>
    </dgm:pt>
    <dgm:pt modelId="{242873EF-724A-4EBB-9EDF-55F350C3B091}" type="pres">
      <dgm:prSet presAssocID="{E1B20C20-500C-4189-B87C-59542BCAD2A2}" presName="horz1" presStyleCnt="0"/>
      <dgm:spPr/>
    </dgm:pt>
    <dgm:pt modelId="{EEA09EA0-6514-4FCD-9E28-E45A07B0093E}" type="pres">
      <dgm:prSet presAssocID="{E1B20C20-500C-4189-B87C-59542BCAD2A2}" presName="tx1" presStyleLbl="revTx" presStyleIdx="7" presStyleCnt="8"/>
      <dgm:spPr/>
    </dgm:pt>
    <dgm:pt modelId="{7E5AFB3E-6B1A-425E-85A5-69511EE61468}" type="pres">
      <dgm:prSet presAssocID="{E1B20C20-500C-4189-B87C-59542BCAD2A2}" presName="vert1" presStyleCnt="0"/>
      <dgm:spPr/>
    </dgm:pt>
  </dgm:ptLst>
  <dgm:cxnLst>
    <dgm:cxn modelId="{55BEE800-0175-438A-8AB7-B744951F5BAC}" srcId="{332B28BB-2867-420F-83D3-AC483714C05F}" destId="{EA8738C9-6152-403D-8B73-4C3A45BF8E7A}" srcOrd="1" destOrd="0" parTransId="{16E37169-0217-47E4-9CAC-4A5D86778821}" sibTransId="{9350CAF3-0472-4250-927B-4F0EAD81BB24}"/>
    <dgm:cxn modelId="{ABADE804-F6B8-4905-9EF1-659FF03073AB}" type="presOf" srcId="{00C6E87D-2370-4A00-A941-995FA41280FF}" destId="{BED889F9-8024-4D2C-AC3C-80584C9D5F0B}" srcOrd="0" destOrd="0" presId="urn:microsoft.com/office/officeart/2008/layout/LinedList"/>
    <dgm:cxn modelId="{40F3A205-5669-4723-BF10-2B5E64E1DE1A}" srcId="{332B28BB-2867-420F-83D3-AC483714C05F}" destId="{ED68C5D0-5333-4FD1-9DCE-928F0887A2D2}" srcOrd="2" destOrd="0" parTransId="{A7A3C46C-308C-4B59-8BA0-8F223DAF5E4B}" sibTransId="{8DE515EE-C8D8-437D-9828-9BFF94C0B827}"/>
    <dgm:cxn modelId="{11EFFA23-E8CF-41A1-8AFA-2E2A30EB3A67}" srcId="{332B28BB-2867-420F-83D3-AC483714C05F}" destId="{33BCBAEB-E009-4452-AFFB-36299129B3CA}" srcOrd="3" destOrd="0" parTransId="{C7EA5A46-70AD-4A17-ABDC-9D71224DA925}" sibTransId="{9F4C0CB0-780F-47EB-B9EA-D665582591ED}"/>
    <dgm:cxn modelId="{4B01DA32-5368-4076-BBFE-4C2B2C29534A}" type="presOf" srcId="{EA8738C9-6152-403D-8B73-4C3A45BF8E7A}" destId="{49959DC8-6092-4428-A7B8-3D1D6A150FE6}" srcOrd="0" destOrd="0" presId="urn:microsoft.com/office/officeart/2008/layout/LinedList"/>
    <dgm:cxn modelId="{ACAE3B40-C6F2-47B4-B043-AE4E303875D1}" srcId="{332B28BB-2867-420F-83D3-AC483714C05F}" destId="{C5081836-2424-4660-8C13-9532EA0CE558}" srcOrd="0" destOrd="0" parTransId="{DA099B5F-D3BE-41C7-B500-3DDBA01188DC}" sibTransId="{3A93596E-B975-4123-8E49-F6D97218ED51}"/>
    <dgm:cxn modelId="{7CD0D96A-1098-4E14-B894-093A5DFFCEFF}" type="presOf" srcId="{8408C021-A3F5-4072-A0F2-1D9FD99CF6CF}" destId="{72F4EABA-DF81-4885-A441-2ADB12807107}" srcOrd="0" destOrd="0" presId="urn:microsoft.com/office/officeart/2008/layout/LinedList"/>
    <dgm:cxn modelId="{7EBE0789-C051-4C8B-8202-E151F7B9EDBC}" srcId="{332B28BB-2867-420F-83D3-AC483714C05F}" destId="{00C6E87D-2370-4A00-A941-995FA41280FF}" srcOrd="4" destOrd="0" parTransId="{9B50307A-D350-47D0-B6D2-87A2377398E5}" sibTransId="{1E380FC7-FB1C-4273-9D20-0335E303582C}"/>
    <dgm:cxn modelId="{EB54CA97-22ED-46F3-AD58-FB3B8B9E636B}" srcId="{332B28BB-2867-420F-83D3-AC483714C05F}" destId="{E1B20C20-500C-4189-B87C-59542BCAD2A2}" srcOrd="7" destOrd="0" parTransId="{A2980F9F-334E-4868-9CF5-EBC4CA28EA0E}" sibTransId="{818CAAE9-DFAE-498C-95B1-125D6BBADB3B}"/>
    <dgm:cxn modelId="{31F911A8-3D3D-416C-ADB4-051A3808809C}" srcId="{332B28BB-2867-420F-83D3-AC483714C05F}" destId="{2D0A5CF4-8C92-470E-973D-021DD9EDF8D8}" srcOrd="6" destOrd="0" parTransId="{ADB61722-9726-4100-9AE4-13D883498191}" sibTransId="{6D099444-0612-4DE2-9E8A-191A32EC6F0F}"/>
    <dgm:cxn modelId="{80C0E3B1-2A9E-4ECB-B79F-B1EC0ABF9512}" type="presOf" srcId="{E1B20C20-500C-4189-B87C-59542BCAD2A2}" destId="{EEA09EA0-6514-4FCD-9E28-E45A07B0093E}" srcOrd="0" destOrd="0" presId="urn:microsoft.com/office/officeart/2008/layout/LinedList"/>
    <dgm:cxn modelId="{D32C92CD-7B8A-4FEC-9F41-2C7EDA50819E}" srcId="{332B28BB-2867-420F-83D3-AC483714C05F}" destId="{8408C021-A3F5-4072-A0F2-1D9FD99CF6CF}" srcOrd="5" destOrd="0" parTransId="{C1855A89-9661-4C34-9531-135BF086068D}" sibTransId="{0E2C4837-C15C-4C1C-A514-E7EB86A22FCC}"/>
    <dgm:cxn modelId="{6D411BD6-237A-4A85-AA52-A7CD4ACBD481}" type="presOf" srcId="{332B28BB-2867-420F-83D3-AC483714C05F}" destId="{62FA7501-AE3B-4F00-B738-E61A452396F2}" srcOrd="0" destOrd="0" presId="urn:microsoft.com/office/officeart/2008/layout/LinedList"/>
    <dgm:cxn modelId="{0CC605EA-F876-42F9-8C1F-CED677D3375F}" type="presOf" srcId="{C5081836-2424-4660-8C13-9532EA0CE558}" destId="{5F195FF9-425B-4167-93D0-C419954E5B34}" srcOrd="0" destOrd="0" presId="urn:microsoft.com/office/officeart/2008/layout/LinedList"/>
    <dgm:cxn modelId="{98331BF1-4D22-4E56-AEA0-AE8DBB3E5730}" type="presOf" srcId="{33BCBAEB-E009-4452-AFFB-36299129B3CA}" destId="{0ADB4257-618D-41FC-BC20-768400918895}" srcOrd="0" destOrd="0" presId="urn:microsoft.com/office/officeart/2008/layout/LinedList"/>
    <dgm:cxn modelId="{56A547F7-D55B-4DB8-B3DA-49196979AF84}" type="presOf" srcId="{ED68C5D0-5333-4FD1-9DCE-928F0887A2D2}" destId="{D5EE4320-CDED-451A-8FAC-6664143B747A}" srcOrd="0" destOrd="0" presId="urn:microsoft.com/office/officeart/2008/layout/LinedList"/>
    <dgm:cxn modelId="{335B29F9-3E1E-4BED-BE34-E882B70EF54A}" type="presOf" srcId="{2D0A5CF4-8C92-470E-973D-021DD9EDF8D8}" destId="{710E7587-C6A8-4E23-A050-E8F04C59A9CA}" srcOrd="0" destOrd="0" presId="urn:microsoft.com/office/officeart/2008/layout/LinedList"/>
    <dgm:cxn modelId="{F392F942-AD4F-4A77-B85B-8A2864F3AD0F}" type="presParOf" srcId="{62FA7501-AE3B-4F00-B738-E61A452396F2}" destId="{56DF52AC-3AE5-44DE-8384-EC169F8505D6}" srcOrd="0" destOrd="0" presId="urn:microsoft.com/office/officeart/2008/layout/LinedList"/>
    <dgm:cxn modelId="{62D8198A-6F3C-45A1-A7F0-A164C597E16D}" type="presParOf" srcId="{62FA7501-AE3B-4F00-B738-E61A452396F2}" destId="{1882734E-72E7-4DE9-A5A1-FE3F1F3A3930}" srcOrd="1" destOrd="0" presId="urn:microsoft.com/office/officeart/2008/layout/LinedList"/>
    <dgm:cxn modelId="{64B019FE-C40D-4ABA-B409-E7D295E2F2A6}" type="presParOf" srcId="{1882734E-72E7-4DE9-A5A1-FE3F1F3A3930}" destId="{5F195FF9-425B-4167-93D0-C419954E5B34}" srcOrd="0" destOrd="0" presId="urn:microsoft.com/office/officeart/2008/layout/LinedList"/>
    <dgm:cxn modelId="{711F8FD6-93AD-410A-8666-1C4C4DFB2666}" type="presParOf" srcId="{1882734E-72E7-4DE9-A5A1-FE3F1F3A3930}" destId="{5183E6C7-A3D6-47DB-A502-875700337F07}" srcOrd="1" destOrd="0" presId="urn:microsoft.com/office/officeart/2008/layout/LinedList"/>
    <dgm:cxn modelId="{85E2C848-DB86-4C0E-B7E5-707FB53CD881}" type="presParOf" srcId="{62FA7501-AE3B-4F00-B738-E61A452396F2}" destId="{8D92EB25-2C78-4731-89CE-E709A4836A14}" srcOrd="2" destOrd="0" presId="urn:microsoft.com/office/officeart/2008/layout/LinedList"/>
    <dgm:cxn modelId="{6F13BFDD-C847-4182-AC76-D4273B112C3C}" type="presParOf" srcId="{62FA7501-AE3B-4F00-B738-E61A452396F2}" destId="{2B2F247C-77E5-4E66-A49F-D13A224C961D}" srcOrd="3" destOrd="0" presId="urn:microsoft.com/office/officeart/2008/layout/LinedList"/>
    <dgm:cxn modelId="{E572DA24-2AEC-44A6-AFA3-D7AED8F05C2A}" type="presParOf" srcId="{2B2F247C-77E5-4E66-A49F-D13A224C961D}" destId="{49959DC8-6092-4428-A7B8-3D1D6A150FE6}" srcOrd="0" destOrd="0" presId="urn:microsoft.com/office/officeart/2008/layout/LinedList"/>
    <dgm:cxn modelId="{ED5FAFA3-75B0-4875-A254-9684BFFC7C7B}" type="presParOf" srcId="{2B2F247C-77E5-4E66-A49F-D13A224C961D}" destId="{E8D48EAC-7934-4826-B54F-698181F77ACF}" srcOrd="1" destOrd="0" presId="urn:microsoft.com/office/officeart/2008/layout/LinedList"/>
    <dgm:cxn modelId="{A1EE94EB-7A22-4ADD-A456-044C2E46F27B}" type="presParOf" srcId="{62FA7501-AE3B-4F00-B738-E61A452396F2}" destId="{DF43A19A-FD22-4FD5-A283-909F4AC0F563}" srcOrd="4" destOrd="0" presId="urn:microsoft.com/office/officeart/2008/layout/LinedList"/>
    <dgm:cxn modelId="{E3F3DBC5-B73E-4AEB-9862-BB8BB2D33168}" type="presParOf" srcId="{62FA7501-AE3B-4F00-B738-E61A452396F2}" destId="{A20032BA-6740-43C9-B33E-6B245559272D}" srcOrd="5" destOrd="0" presId="urn:microsoft.com/office/officeart/2008/layout/LinedList"/>
    <dgm:cxn modelId="{3261F439-FE8D-4C08-9E42-A2A5630D495D}" type="presParOf" srcId="{A20032BA-6740-43C9-B33E-6B245559272D}" destId="{D5EE4320-CDED-451A-8FAC-6664143B747A}" srcOrd="0" destOrd="0" presId="urn:microsoft.com/office/officeart/2008/layout/LinedList"/>
    <dgm:cxn modelId="{850CB15A-AFA4-4683-9D81-2D7E4324A0AD}" type="presParOf" srcId="{A20032BA-6740-43C9-B33E-6B245559272D}" destId="{7BE9AC03-F350-453E-8C25-609CAB966813}" srcOrd="1" destOrd="0" presId="urn:microsoft.com/office/officeart/2008/layout/LinedList"/>
    <dgm:cxn modelId="{61374B4D-F3D9-40C7-A6FC-75F77E2FBDBD}" type="presParOf" srcId="{62FA7501-AE3B-4F00-B738-E61A452396F2}" destId="{354A1CCA-F474-4E98-AD32-FE2440DFA158}" srcOrd="6" destOrd="0" presId="urn:microsoft.com/office/officeart/2008/layout/LinedList"/>
    <dgm:cxn modelId="{8DFE8B4F-62FE-40AE-99ED-F4324F817552}" type="presParOf" srcId="{62FA7501-AE3B-4F00-B738-E61A452396F2}" destId="{EB7E7E03-23BD-4134-A3F0-FF1EBDF93CAD}" srcOrd="7" destOrd="0" presId="urn:microsoft.com/office/officeart/2008/layout/LinedList"/>
    <dgm:cxn modelId="{4D3DAF9E-E61A-486B-A067-0616627EBEA4}" type="presParOf" srcId="{EB7E7E03-23BD-4134-A3F0-FF1EBDF93CAD}" destId="{0ADB4257-618D-41FC-BC20-768400918895}" srcOrd="0" destOrd="0" presId="urn:microsoft.com/office/officeart/2008/layout/LinedList"/>
    <dgm:cxn modelId="{7D5A1956-8AED-4712-A348-585AC1148738}" type="presParOf" srcId="{EB7E7E03-23BD-4134-A3F0-FF1EBDF93CAD}" destId="{A5A9F725-7DF2-4265-8CBF-989AAB26AF2B}" srcOrd="1" destOrd="0" presId="urn:microsoft.com/office/officeart/2008/layout/LinedList"/>
    <dgm:cxn modelId="{58D4F276-95DD-4342-9B93-4C0E8069ED0E}" type="presParOf" srcId="{62FA7501-AE3B-4F00-B738-E61A452396F2}" destId="{8490CEA6-9377-4213-A977-F296196DABEC}" srcOrd="8" destOrd="0" presId="urn:microsoft.com/office/officeart/2008/layout/LinedList"/>
    <dgm:cxn modelId="{9A819E72-1A3E-4629-BD0C-26435B79FF37}" type="presParOf" srcId="{62FA7501-AE3B-4F00-B738-E61A452396F2}" destId="{76DCAD8F-536B-4FC8-BF5A-00047C7CB141}" srcOrd="9" destOrd="0" presId="urn:microsoft.com/office/officeart/2008/layout/LinedList"/>
    <dgm:cxn modelId="{52B0D0A1-C025-4121-8C44-B3592AB62FA2}" type="presParOf" srcId="{76DCAD8F-536B-4FC8-BF5A-00047C7CB141}" destId="{BED889F9-8024-4D2C-AC3C-80584C9D5F0B}" srcOrd="0" destOrd="0" presId="urn:microsoft.com/office/officeart/2008/layout/LinedList"/>
    <dgm:cxn modelId="{A3F7D007-358B-482B-B411-792160E33DAD}" type="presParOf" srcId="{76DCAD8F-536B-4FC8-BF5A-00047C7CB141}" destId="{0510958C-0E50-440D-A5F4-A71123E3E772}" srcOrd="1" destOrd="0" presId="urn:microsoft.com/office/officeart/2008/layout/LinedList"/>
    <dgm:cxn modelId="{82DAE5B8-5E57-47E1-8400-BCBAE7BF1B2D}" type="presParOf" srcId="{62FA7501-AE3B-4F00-B738-E61A452396F2}" destId="{528E28F9-EB1A-4956-BA2A-6C68C9112962}" srcOrd="10" destOrd="0" presId="urn:microsoft.com/office/officeart/2008/layout/LinedList"/>
    <dgm:cxn modelId="{73AAE2AD-3241-4E5D-B2C3-516D7742B2A9}" type="presParOf" srcId="{62FA7501-AE3B-4F00-B738-E61A452396F2}" destId="{47B3459A-24F2-42DB-B55E-C2F65F782AD2}" srcOrd="11" destOrd="0" presId="urn:microsoft.com/office/officeart/2008/layout/LinedList"/>
    <dgm:cxn modelId="{BC2F65F0-F242-40BA-9D95-BE389EC6DE47}" type="presParOf" srcId="{47B3459A-24F2-42DB-B55E-C2F65F782AD2}" destId="{72F4EABA-DF81-4885-A441-2ADB12807107}" srcOrd="0" destOrd="0" presId="urn:microsoft.com/office/officeart/2008/layout/LinedList"/>
    <dgm:cxn modelId="{14466BEC-2193-496F-ABEB-5BABA8425626}" type="presParOf" srcId="{47B3459A-24F2-42DB-B55E-C2F65F782AD2}" destId="{4E455062-C94E-4F42-8441-71AFAFCE8C79}" srcOrd="1" destOrd="0" presId="urn:microsoft.com/office/officeart/2008/layout/LinedList"/>
    <dgm:cxn modelId="{7451DCA9-A50E-4261-958A-C152D5B41F35}" type="presParOf" srcId="{62FA7501-AE3B-4F00-B738-E61A452396F2}" destId="{15429BD4-BA35-4078-8D70-296517DBC7B1}" srcOrd="12" destOrd="0" presId="urn:microsoft.com/office/officeart/2008/layout/LinedList"/>
    <dgm:cxn modelId="{20C13ACE-384D-4F51-B5EE-704B6092B38C}" type="presParOf" srcId="{62FA7501-AE3B-4F00-B738-E61A452396F2}" destId="{44EC1B4A-D42B-47CD-9DBE-5CA5101166AD}" srcOrd="13" destOrd="0" presId="urn:microsoft.com/office/officeart/2008/layout/LinedList"/>
    <dgm:cxn modelId="{CC297B15-93AF-45C0-B346-63DACCE6A9B2}" type="presParOf" srcId="{44EC1B4A-D42B-47CD-9DBE-5CA5101166AD}" destId="{710E7587-C6A8-4E23-A050-E8F04C59A9CA}" srcOrd="0" destOrd="0" presId="urn:microsoft.com/office/officeart/2008/layout/LinedList"/>
    <dgm:cxn modelId="{730F170D-CEEF-4902-9E7F-BAAF6B6261AD}" type="presParOf" srcId="{44EC1B4A-D42B-47CD-9DBE-5CA5101166AD}" destId="{5FC4D852-2A8E-4B9E-A27F-BA4C94AB3646}" srcOrd="1" destOrd="0" presId="urn:microsoft.com/office/officeart/2008/layout/LinedList"/>
    <dgm:cxn modelId="{4A794A05-9212-49A3-8B7D-3E092F6E598A}" type="presParOf" srcId="{62FA7501-AE3B-4F00-B738-E61A452396F2}" destId="{359FF63A-5FC4-4BBC-9663-CA8ACE5166C4}" srcOrd="14" destOrd="0" presId="urn:microsoft.com/office/officeart/2008/layout/LinedList"/>
    <dgm:cxn modelId="{2A3A9BEE-3418-41A6-A822-EFE8351E0A23}" type="presParOf" srcId="{62FA7501-AE3B-4F00-B738-E61A452396F2}" destId="{242873EF-724A-4EBB-9EDF-55F350C3B091}" srcOrd="15" destOrd="0" presId="urn:microsoft.com/office/officeart/2008/layout/LinedList"/>
    <dgm:cxn modelId="{3FA27DA0-1843-4A76-BDA6-01E1667A5AC3}" type="presParOf" srcId="{242873EF-724A-4EBB-9EDF-55F350C3B091}" destId="{EEA09EA0-6514-4FCD-9E28-E45A07B0093E}" srcOrd="0" destOrd="0" presId="urn:microsoft.com/office/officeart/2008/layout/LinedList"/>
    <dgm:cxn modelId="{AB63093F-1313-4242-9417-95B048ACA57C}" type="presParOf" srcId="{242873EF-724A-4EBB-9EDF-55F350C3B091}" destId="{7E5AFB3E-6B1A-425E-85A5-69511EE614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15E95-3780-4326-B64B-314EB5BBFD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8E001F-EE1F-443A-96CA-37F0B2F8F904}">
      <dgm:prSet/>
      <dgm:spPr/>
      <dgm:t>
        <a:bodyPr/>
        <a:lstStyle/>
        <a:p>
          <a:r>
            <a:rPr lang="en-US" b="0" i="0" baseline="0" dirty="0"/>
            <a:t>Adjudication Committee</a:t>
          </a:r>
          <a:endParaRPr lang="en-US" dirty="0"/>
        </a:p>
      </dgm:t>
    </dgm:pt>
    <dgm:pt modelId="{C26E0CEE-F969-4A7A-8184-A86E4753CEAB}" type="parTrans" cxnId="{DD0E8531-2343-439F-8655-D5D76B31E3BD}">
      <dgm:prSet/>
      <dgm:spPr/>
      <dgm:t>
        <a:bodyPr/>
        <a:lstStyle/>
        <a:p>
          <a:endParaRPr lang="en-US"/>
        </a:p>
      </dgm:t>
    </dgm:pt>
    <dgm:pt modelId="{E9150E73-6BD8-4567-9954-39EB9D91C85D}" type="sibTrans" cxnId="{DD0E8531-2343-439F-8655-D5D76B31E3BD}">
      <dgm:prSet/>
      <dgm:spPr/>
      <dgm:t>
        <a:bodyPr/>
        <a:lstStyle/>
        <a:p>
          <a:endParaRPr lang="en-US"/>
        </a:p>
      </dgm:t>
    </dgm:pt>
    <dgm:pt modelId="{723328FB-4BC8-4C97-BAF0-712506DA1EFB}">
      <dgm:prSet/>
      <dgm:spPr/>
      <dgm:t>
        <a:bodyPr/>
        <a:lstStyle/>
        <a:p>
          <a:r>
            <a:rPr lang="en-US"/>
            <a:t>All members willing to be on the subcommittee again for the 2025-2026 fiscal year projects? </a:t>
          </a:r>
        </a:p>
      </dgm:t>
    </dgm:pt>
    <dgm:pt modelId="{A3CADF51-17D2-4260-B307-64125099BC9D}" type="parTrans" cxnId="{7FE82C2F-5D23-4066-B7D5-D80DD28CC821}">
      <dgm:prSet/>
      <dgm:spPr/>
      <dgm:t>
        <a:bodyPr/>
        <a:lstStyle/>
        <a:p>
          <a:endParaRPr lang="en-US"/>
        </a:p>
      </dgm:t>
    </dgm:pt>
    <dgm:pt modelId="{68C636CF-5B60-48F7-B06C-8B36B0FAF7DA}" type="sibTrans" cxnId="{7FE82C2F-5D23-4066-B7D5-D80DD28CC821}">
      <dgm:prSet/>
      <dgm:spPr/>
      <dgm:t>
        <a:bodyPr/>
        <a:lstStyle/>
        <a:p>
          <a:endParaRPr lang="en-US"/>
        </a:p>
      </dgm:t>
    </dgm:pt>
    <dgm:pt modelId="{34A538D8-7628-49D9-9A94-E846A2903E62}">
      <dgm:prSet/>
      <dgm:spPr/>
      <dgm:t>
        <a:bodyPr/>
        <a:lstStyle/>
        <a:p>
          <a:r>
            <a:rPr lang="en-US"/>
            <a:t>Bensly available as TRUSU respresentative on Project Adjudication Subcommittee after March 7</a:t>
          </a:r>
          <a:r>
            <a:rPr lang="en-US" baseline="30000"/>
            <a:t>th</a:t>
          </a:r>
          <a:r>
            <a:rPr lang="en-US"/>
            <a:t>? </a:t>
          </a:r>
        </a:p>
      </dgm:t>
    </dgm:pt>
    <dgm:pt modelId="{D8787C74-E190-462A-A219-CAFA3F840882}" type="parTrans" cxnId="{939CC505-1C0B-4D7B-8511-BEEA16773A0E}">
      <dgm:prSet/>
      <dgm:spPr/>
      <dgm:t>
        <a:bodyPr/>
        <a:lstStyle/>
        <a:p>
          <a:endParaRPr lang="en-US"/>
        </a:p>
      </dgm:t>
    </dgm:pt>
    <dgm:pt modelId="{D10E0D90-75FA-4263-BC11-A80D7B673B11}" type="sibTrans" cxnId="{939CC505-1C0B-4D7B-8511-BEEA16773A0E}">
      <dgm:prSet/>
      <dgm:spPr/>
      <dgm:t>
        <a:bodyPr/>
        <a:lstStyle/>
        <a:p>
          <a:endParaRPr lang="en-US"/>
        </a:p>
      </dgm:t>
    </dgm:pt>
    <dgm:pt modelId="{63AF2E6A-E649-409B-B5D9-857C7AD7EB89}">
      <dgm:prSet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/>
            <a:t>Adjudication Process</a:t>
          </a:r>
        </a:p>
      </dgm:t>
    </dgm:pt>
    <dgm:pt modelId="{3A0C14B6-C010-4F82-9409-0E38AF609760}" type="parTrans" cxnId="{36B9E24E-D9B3-471A-8D1A-BEB9138F30D1}">
      <dgm:prSet/>
      <dgm:spPr/>
      <dgm:t>
        <a:bodyPr/>
        <a:lstStyle/>
        <a:p>
          <a:endParaRPr lang="en-US"/>
        </a:p>
      </dgm:t>
    </dgm:pt>
    <dgm:pt modelId="{DAEB6898-CEF3-4E93-807A-6C3C3E5938CF}" type="sibTrans" cxnId="{36B9E24E-D9B3-471A-8D1A-BEB9138F30D1}">
      <dgm:prSet/>
      <dgm:spPr/>
      <dgm:t>
        <a:bodyPr/>
        <a:lstStyle/>
        <a:p>
          <a:endParaRPr lang="en-US"/>
        </a:p>
      </dgm:t>
    </dgm:pt>
    <dgm:pt modelId="{C37A68A2-A754-48AD-A0A9-60DFFE7BBC7A}">
      <dgm:prSet/>
      <dgm:spPr/>
      <dgm:t>
        <a:bodyPr/>
        <a:lstStyle/>
        <a:p>
          <a:r>
            <a:rPr lang="en-US" b="0" i="0" baseline="0"/>
            <a:t>Developer feedback</a:t>
          </a:r>
          <a:endParaRPr lang="en-US"/>
        </a:p>
      </dgm:t>
    </dgm:pt>
    <dgm:pt modelId="{F7799348-7626-46D4-9655-4BBD26632955}" type="parTrans" cxnId="{E8CF9D21-BFB3-4A6C-8EC9-9EAA2034C87D}">
      <dgm:prSet/>
      <dgm:spPr/>
      <dgm:t>
        <a:bodyPr/>
        <a:lstStyle/>
        <a:p>
          <a:endParaRPr lang="en-US"/>
        </a:p>
      </dgm:t>
    </dgm:pt>
    <dgm:pt modelId="{0C9AD200-6632-422F-984A-B7CF96B7C125}" type="sibTrans" cxnId="{E8CF9D21-BFB3-4A6C-8EC9-9EAA2034C87D}">
      <dgm:prSet/>
      <dgm:spPr/>
      <dgm:t>
        <a:bodyPr/>
        <a:lstStyle/>
        <a:p>
          <a:endParaRPr lang="en-US"/>
        </a:p>
      </dgm:t>
    </dgm:pt>
    <dgm:pt modelId="{EDC42C69-4881-42E4-81F6-223091DF8F02}">
      <dgm:prSet/>
      <dgm:spPr/>
      <dgm:t>
        <a:bodyPr/>
        <a:lstStyle/>
        <a:p>
          <a:r>
            <a:rPr lang="en-US" dirty="0"/>
            <a:t>New submission form</a:t>
          </a:r>
        </a:p>
      </dgm:t>
    </dgm:pt>
    <dgm:pt modelId="{D06F65D4-F971-4000-B869-B08F44A35F1A}" type="parTrans" cxnId="{6F15A1CE-E7EA-4BA3-BFCC-7540BB237D92}">
      <dgm:prSet/>
      <dgm:spPr/>
      <dgm:t>
        <a:bodyPr/>
        <a:lstStyle/>
        <a:p>
          <a:endParaRPr lang="en-US"/>
        </a:p>
      </dgm:t>
    </dgm:pt>
    <dgm:pt modelId="{C6B85EAA-F7D7-4222-8077-CAA1AE963960}" type="sibTrans" cxnId="{6F15A1CE-E7EA-4BA3-BFCC-7540BB237D92}">
      <dgm:prSet/>
      <dgm:spPr/>
      <dgm:t>
        <a:bodyPr/>
        <a:lstStyle/>
        <a:p>
          <a:endParaRPr lang="en-US"/>
        </a:p>
      </dgm:t>
    </dgm:pt>
    <dgm:pt modelId="{CA79FF54-0F7C-43FC-BB2C-6210EED7BAF0}">
      <dgm:prSet/>
      <dgm:spPr/>
      <dgm:t>
        <a:bodyPr/>
        <a:lstStyle/>
        <a:p>
          <a:r>
            <a:rPr lang="en-US" dirty="0"/>
            <a:t>Project Proposal submission deadline is March 7, 2025</a:t>
          </a:r>
        </a:p>
      </dgm:t>
    </dgm:pt>
    <dgm:pt modelId="{65060191-D510-4BCA-BBF6-EDE18568B07D}" type="parTrans" cxnId="{4CA5B2C0-1435-4554-8D36-A5C885A2F44C}">
      <dgm:prSet/>
      <dgm:spPr/>
      <dgm:t>
        <a:bodyPr/>
        <a:lstStyle/>
        <a:p>
          <a:endParaRPr lang="en-CA"/>
        </a:p>
      </dgm:t>
    </dgm:pt>
    <dgm:pt modelId="{B0DA7A4F-90B6-4F89-BE08-B45C0ECC2DE9}" type="sibTrans" cxnId="{4CA5B2C0-1435-4554-8D36-A5C885A2F44C}">
      <dgm:prSet/>
      <dgm:spPr/>
      <dgm:t>
        <a:bodyPr/>
        <a:lstStyle/>
        <a:p>
          <a:endParaRPr lang="en-CA"/>
        </a:p>
      </dgm:t>
    </dgm:pt>
    <dgm:pt modelId="{C9CD6D37-2C57-44B5-BBD4-B4F5BAFE3DC9}">
      <dgm:prSet/>
      <dgm:spPr/>
      <dgm:t>
        <a:bodyPr/>
        <a:lstStyle/>
        <a:p>
          <a:r>
            <a:rPr lang="en-US" dirty="0"/>
            <a:t>Adjudication before April 2025</a:t>
          </a:r>
        </a:p>
      </dgm:t>
    </dgm:pt>
    <dgm:pt modelId="{6026C242-5EDD-4DA6-9C72-C94CE2CBBF76}" type="parTrans" cxnId="{8B74F75F-E5F9-4DEE-8D9E-5175E647CE22}">
      <dgm:prSet/>
      <dgm:spPr/>
      <dgm:t>
        <a:bodyPr/>
        <a:lstStyle/>
        <a:p>
          <a:endParaRPr lang="en-CA"/>
        </a:p>
      </dgm:t>
    </dgm:pt>
    <dgm:pt modelId="{7FABBA7A-6D1C-4ACD-957E-9E9C82034F3C}" type="sibTrans" cxnId="{8B74F75F-E5F9-4DEE-8D9E-5175E647CE22}">
      <dgm:prSet/>
      <dgm:spPr/>
      <dgm:t>
        <a:bodyPr/>
        <a:lstStyle/>
        <a:p>
          <a:endParaRPr lang="en-CA"/>
        </a:p>
      </dgm:t>
    </dgm:pt>
    <dgm:pt modelId="{C2A0C0CE-0237-4CD2-8FB0-A510457B2678}">
      <dgm:prSet/>
      <dgm:spPr/>
      <dgm:t>
        <a:bodyPr/>
        <a:lstStyle/>
        <a:p>
          <a:r>
            <a:rPr lang="en-US" dirty="0"/>
            <a:t>Funds awarded by April to successful project developers</a:t>
          </a:r>
        </a:p>
      </dgm:t>
    </dgm:pt>
    <dgm:pt modelId="{E6739F43-D33E-4487-A599-ED9466631841}" type="parTrans" cxnId="{0B8D8459-5EDD-4532-A3C3-A7F654F3BB95}">
      <dgm:prSet/>
      <dgm:spPr/>
      <dgm:t>
        <a:bodyPr/>
        <a:lstStyle/>
        <a:p>
          <a:endParaRPr lang="en-CA"/>
        </a:p>
      </dgm:t>
    </dgm:pt>
    <dgm:pt modelId="{97E1D7E5-D7A2-4602-B510-57090EDA3E75}" type="sibTrans" cxnId="{0B8D8459-5EDD-4532-A3C3-A7F654F3BB95}">
      <dgm:prSet/>
      <dgm:spPr/>
      <dgm:t>
        <a:bodyPr/>
        <a:lstStyle/>
        <a:p>
          <a:endParaRPr lang="en-CA"/>
        </a:p>
      </dgm:t>
    </dgm:pt>
    <dgm:pt modelId="{779984AC-7814-4A1F-B233-2494B9A659D9}" type="pres">
      <dgm:prSet presAssocID="{6D915E95-3780-4326-B64B-314EB5BBFDEC}" presName="linear" presStyleCnt="0">
        <dgm:presLayoutVars>
          <dgm:dir/>
          <dgm:animLvl val="lvl"/>
          <dgm:resizeHandles val="exact"/>
        </dgm:presLayoutVars>
      </dgm:prSet>
      <dgm:spPr/>
    </dgm:pt>
    <dgm:pt modelId="{CE8E869B-5468-4A6D-8AB1-BFC28751962A}" type="pres">
      <dgm:prSet presAssocID="{2F8E001F-EE1F-443A-96CA-37F0B2F8F904}" presName="parentLin" presStyleCnt="0"/>
      <dgm:spPr/>
    </dgm:pt>
    <dgm:pt modelId="{F7814BFD-6574-43C1-AEF8-7B891D2572F6}" type="pres">
      <dgm:prSet presAssocID="{2F8E001F-EE1F-443A-96CA-37F0B2F8F904}" presName="parentLeftMargin" presStyleLbl="node1" presStyleIdx="0" presStyleCnt="2"/>
      <dgm:spPr/>
    </dgm:pt>
    <dgm:pt modelId="{9B33E82F-7384-442B-8267-928633542351}" type="pres">
      <dgm:prSet presAssocID="{2F8E001F-EE1F-443A-96CA-37F0B2F8F90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40B2F3-91F5-4618-BF7E-AA9DC64C8D8F}" type="pres">
      <dgm:prSet presAssocID="{2F8E001F-EE1F-443A-96CA-37F0B2F8F904}" presName="negativeSpace" presStyleCnt="0"/>
      <dgm:spPr/>
    </dgm:pt>
    <dgm:pt modelId="{2AD4B50D-BECE-421F-9D77-54980D37A399}" type="pres">
      <dgm:prSet presAssocID="{2F8E001F-EE1F-443A-96CA-37F0B2F8F904}" presName="childText" presStyleLbl="conFgAcc1" presStyleIdx="0" presStyleCnt="2">
        <dgm:presLayoutVars>
          <dgm:bulletEnabled val="1"/>
        </dgm:presLayoutVars>
      </dgm:prSet>
      <dgm:spPr/>
    </dgm:pt>
    <dgm:pt modelId="{8F1CC2D6-A0F4-43FD-BFB3-39A23270765A}" type="pres">
      <dgm:prSet presAssocID="{E9150E73-6BD8-4567-9954-39EB9D91C85D}" presName="spaceBetweenRectangles" presStyleCnt="0"/>
      <dgm:spPr/>
    </dgm:pt>
    <dgm:pt modelId="{CBDE5B65-D3F1-498A-BED2-FBC9F1788880}" type="pres">
      <dgm:prSet presAssocID="{63AF2E6A-E649-409B-B5D9-857C7AD7EB89}" presName="parentLin" presStyleCnt="0"/>
      <dgm:spPr/>
    </dgm:pt>
    <dgm:pt modelId="{AE646D34-9FFD-49C7-BD3A-C5421CDA3AF2}" type="pres">
      <dgm:prSet presAssocID="{63AF2E6A-E649-409B-B5D9-857C7AD7EB89}" presName="parentLeftMargin" presStyleLbl="node1" presStyleIdx="0" presStyleCnt="2"/>
      <dgm:spPr/>
    </dgm:pt>
    <dgm:pt modelId="{FBE5B59F-6DC0-4270-8331-F26C5E608CBD}" type="pres">
      <dgm:prSet presAssocID="{63AF2E6A-E649-409B-B5D9-857C7AD7EB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9726BA7-9962-4066-BB60-C96C266577A6}" type="pres">
      <dgm:prSet presAssocID="{63AF2E6A-E649-409B-B5D9-857C7AD7EB89}" presName="negativeSpace" presStyleCnt="0"/>
      <dgm:spPr/>
    </dgm:pt>
    <dgm:pt modelId="{6650A3F6-FD2A-4001-B19A-91D2F3E53454}" type="pres">
      <dgm:prSet presAssocID="{63AF2E6A-E649-409B-B5D9-857C7AD7EB8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9CC505-1C0B-4D7B-8511-BEEA16773A0E}" srcId="{2F8E001F-EE1F-443A-96CA-37F0B2F8F904}" destId="{34A538D8-7628-49D9-9A94-E846A2903E62}" srcOrd="1" destOrd="0" parTransId="{D8787C74-E190-462A-A219-CAFA3F840882}" sibTransId="{D10E0D90-75FA-4263-BC11-A80D7B673B11}"/>
    <dgm:cxn modelId="{E8CF9D21-BFB3-4A6C-8EC9-9EAA2034C87D}" srcId="{63AF2E6A-E649-409B-B5D9-857C7AD7EB89}" destId="{C37A68A2-A754-48AD-A0A9-60DFFE7BBC7A}" srcOrd="0" destOrd="0" parTransId="{F7799348-7626-46D4-9655-4BBD26632955}" sibTransId="{0C9AD200-6632-422F-984A-B7CF96B7C125}"/>
    <dgm:cxn modelId="{7FE82C2F-5D23-4066-B7D5-D80DD28CC821}" srcId="{2F8E001F-EE1F-443A-96CA-37F0B2F8F904}" destId="{723328FB-4BC8-4C97-BAF0-712506DA1EFB}" srcOrd="0" destOrd="0" parTransId="{A3CADF51-17D2-4260-B307-64125099BC9D}" sibTransId="{68C636CF-5B60-48F7-B06C-8B36B0FAF7DA}"/>
    <dgm:cxn modelId="{DD0E8531-2343-439F-8655-D5D76B31E3BD}" srcId="{6D915E95-3780-4326-B64B-314EB5BBFDEC}" destId="{2F8E001F-EE1F-443A-96CA-37F0B2F8F904}" srcOrd="0" destOrd="0" parTransId="{C26E0CEE-F969-4A7A-8184-A86E4753CEAB}" sibTransId="{E9150E73-6BD8-4567-9954-39EB9D91C85D}"/>
    <dgm:cxn modelId="{8B74F75F-E5F9-4DEE-8D9E-5175E647CE22}" srcId="{63AF2E6A-E649-409B-B5D9-857C7AD7EB89}" destId="{C9CD6D37-2C57-44B5-BBD4-B4F5BAFE3DC9}" srcOrd="3" destOrd="0" parTransId="{6026C242-5EDD-4DA6-9C72-C94CE2CBBF76}" sibTransId="{7FABBA7A-6D1C-4ACD-957E-9E9C82034F3C}"/>
    <dgm:cxn modelId="{4294A143-B4F3-48B0-AD87-BB6EE8D0C8A3}" type="presOf" srcId="{723328FB-4BC8-4C97-BAF0-712506DA1EFB}" destId="{2AD4B50D-BECE-421F-9D77-54980D37A399}" srcOrd="0" destOrd="0" presId="urn:microsoft.com/office/officeart/2005/8/layout/list1"/>
    <dgm:cxn modelId="{340D4D49-32D9-402A-804A-662508CA501F}" type="presOf" srcId="{63AF2E6A-E649-409B-B5D9-857C7AD7EB89}" destId="{FBE5B59F-6DC0-4270-8331-F26C5E608CBD}" srcOrd="1" destOrd="0" presId="urn:microsoft.com/office/officeart/2005/8/layout/list1"/>
    <dgm:cxn modelId="{8FF2CC6C-F4D8-420B-BBC1-94B2AD2B0797}" type="presOf" srcId="{C2A0C0CE-0237-4CD2-8FB0-A510457B2678}" destId="{6650A3F6-FD2A-4001-B19A-91D2F3E53454}" srcOrd="0" destOrd="4" presId="urn:microsoft.com/office/officeart/2005/8/layout/list1"/>
    <dgm:cxn modelId="{36B9E24E-D9B3-471A-8D1A-BEB9138F30D1}" srcId="{6D915E95-3780-4326-B64B-314EB5BBFDEC}" destId="{63AF2E6A-E649-409B-B5D9-857C7AD7EB89}" srcOrd="1" destOrd="0" parTransId="{3A0C14B6-C010-4F82-9409-0E38AF609760}" sibTransId="{DAEB6898-CEF3-4E93-807A-6C3C3E5938CF}"/>
    <dgm:cxn modelId="{719A3377-01E9-4271-99BE-E07353D4248D}" type="presOf" srcId="{34A538D8-7628-49D9-9A94-E846A2903E62}" destId="{2AD4B50D-BECE-421F-9D77-54980D37A399}" srcOrd="0" destOrd="1" presId="urn:microsoft.com/office/officeart/2005/8/layout/list1"/>
    <dgm:cxn modelId="{0B8D8459-5EDD-4532-A3C3-A7F654F3BB95}" srcId="{63AF2E6A-E649-409B-B5D9-857C7AD7EB89}" destId="{C2A0C0CE-0237-4CD2-8FB0-A510457B2678}" srcOrd="4" destOrd="0" parTransId="{E6739F43-D33E-4487-A599-ED9466631841}" sibTransId="{97E1D7E5-D7A2-4602-B510-57090EDA3E75}"/>
    <dgm:cxn modelId="{8C616E7B-9597-4E85-A7A7-C1C9383E3C90}" type="presOf" srcId="{63AF2E6A-E649-409B-B5D9-857C7AD7EB89}" destId="{AE646D34-9FFD-49C7-BD3A-C5421CDA3AF2}" srcOrd="0" destOrd="0" presId="urn:microsoft.com/office/officeart/2005/8/layout/list1"/>
    <dgm:cxn modelId="{CDDA1EAF-EFBA-41FD-A28F-AE709A973001}" type="presOf" srcId="{2F8E001F-EE1F-443A-96CA-37F0B2F8F904}" destId="{9B33E82F-7384-442B-8267-928633542351}" srcOrd="1" destOrd="0" presId="urn:microsoft.com/office/officeart/2005/8/layout/list1"/>
    <dgm:cxn modelId="{6E78D1B0-D22B-4EF1-9AC9-A3B2F78FA6D7}" type="presOf" srcId="{C37A68A2-A754-48AD-A0A9-60DFFE7BBC7A}" destId="{6650A3F6-FD2A-4001-B19A-91D2F3E53454}" srcOrd="0" destOrd="0" presId="urn:microsoft.com/office/officeart/2005/8/layout/list1"/>
    <dgm:cxn modelId="{4CA5B2C0-1435-4554-8D36-A5C885A2F44C}" srcId="{63AF2E6A-E649-409B-B5D9-857C7AD7EB89}" destId="{CA79FF54-0F7C-43FC-BB2C-6210EED7BAF0}" srcOrd="2" destOrd="0" parTransId="{65060191-D510-4BCA-BBF6-EDE18568B07D}" sibTransId="{B0DA7A4F-90B6-4F89-BE08-B45C0ECC2DE9}"/>
    <dgm:cxn modelId="{5B216FCB-DF06-482E-8F02-A8B5F3AA9324}" type="presOf" srcId="{CA79FF54-0F7C-43FC-BB2C-6210EED7BAF0}" destId="{6650A3F6-FD2A-4001-B19A-91D2F3E53454}" srcOrd="0" destOrd="2" presId="urn:microsoft.com/office/officeart/2005/8/layout/list1"/>
    <dgm:cxn modelId="{6F15A1CE-E7EA-4BA3-BFCC-7540BB237D92}" srcId="{63AF2E6A-E649-409B-B5D9-857C7AD7EB89}" destId="{EDC42C69-4881-42E4-81F6-223091DF8F02}" srcOrd="1" destOrd="0" parTransId="{D06F65D4-F971-4000-B869-B08F44A35F1A}" sibTransId="{C6B85EAA-F7D7-4222-8077-CAA1AE963960}"/>
    <dgm:cxn modelId="{FE104FD5-39D8-49E6-B980-49954D0C63C7}" type="presOf" srcId="{EDC42C69-4881-42E4-81F6-223091DF8F02}" destId="{6650A3F6-FD2A-4001-B19A-91D2F3E53454}" srcOrd="0" destOrd="1" presId="urn:microsoft.com/office/officeart/2005/8/layout/list1"/>
    <dgm:cxn modelId="{3190D6E2-F1E1-4C36-81F5-0B6CE1098B80}" type="presOf" srcId="{2F8E001F-EE1F-443A-96CA-37F0B2F8F904}" destId="{F7814BFD-6574-43C1-AEF8-7B891D2572F6}" srcOrd="0" destOrd="0" presId="urn:microsoft.com/office/officeart/2005/8/layout/list1"/>
    <dgm:cxn modelId="{CDFC2AF7-6AB4-4699-92B7-1B41ACD9A26B}" type="presOf" srcId="{6D915E95-3780-4326-B64B-314EB5BBFDEC}" destId="{779984AC-7814-4A1F-B233-2494B9A659D9}" srcOrd="0" destOrd="0" presId="urn:microsoft.com/office/officeart/2005/8/layout/list1"/>
    <dgm:cxn modelId="{94F1C4FC-CB15-45A6-BA6A-C19B7E4C5C74}" type="presOf" srcId="{C9CD6D37-2C57-44B5-BBD4-B4F5BAFE3DC9}" destId="{6650A3F6-FD2A-4001-B19A-91D2F3E53454}" srcOrd="0" destOrd="3" presId="urn:microsoft.com/office/officeart/2005/8/layout/list1"/>
    <dgm:cxn modelId="{CE9437A7-291E-4B24-ACAB-661916F6F588}" type="presParOf" srcId="{779984AC-7814-4A1F-B233-2494B9A659D9}" destId="{CE8E869B-5468-4A6D-8AB1-BFC28751962A}" srcOrd="0" destOrd="0" presId="urn:microsoft.com/office/officeart/2005/8/layout/list1"/>
    <dgm:cxn modelId="{8108DA22-A3F6-4EB4-B705-872E280EF442}" type="presParOf" srcId="{CE8E869B-5468-4A6D-8AB1-BFC28751962A}" destId="{F7814BFD-6574-43C1-AEF8-7B891D2572F6}" srcOrd="0" destOrd="0" presId="urn:microsoft.com/office/officeart/2005/8/layout/list1"/>
    <dgm:cxn modelId="{B5A2822C-1AA4-4B28-BA20-A8E5B9AD25C0}" type="presParOf" srcId="{CE8E869B-5468-4A6D-8AB1-BFC28751962A}" destId="{9B33E82F-7384-442B-8267-928633542351}" srcOrd="1" destOrd="0" presId="urn:microsoft.com/office/officeart/2005/8/layout/list1"/>
    <dgm:cxn modelId="{AABCA39E-259A-4433-9B8E-8F40E3A00A42}" type="presParOf" srcId="{779984AC-7814-4A1F-B233-2494B9A659D9}" destId="{A940B2F3-91F5-4618-BF7E-AA9DC64C8D8F}" srcOrd="1" destOrd="0" presId="urn:microsoft.com/office/officeart/2005/8/layout/list1"/>
    <dgm:cxn modelId="{C0A62EC0-1457-4E3F-93DE-55D868AAA681}" type="presParOf" srcId="{779984AC-7814-4A1F-B233-2494B9A659D9}" destId="{2AD4B50D-BECE-421F-9D77-54980D37A399}" srcOrd="2" destOrd="0" presId="urn:microsoft.com/office/officeart/2005/8/layout/list1"/>
    <dgm:cxn modelId="{4F575A1F-0752-4B5E-AEC8-5C854A980510}" type="presParOf" srcId="{779984AC-7814-4A1F-B233-2494B9A659D9}" destId="{8F1CC2D6-A0F4-43FD-BFB3-39A23270765A}" srcOrd="3" destOrd="0" presId="urn:microsoft.com/office/officeart/2005/8/layout/list1"/>
    <dgm:cxn modelId="{9E05EACE-063D-4798-9117-9C6ADE44D731}" type="presParOf" srcId="{779984AC-7814-4A1F-B233-2494B9A659D9}" destId="{CBDE5B65-D3F1-498A-BED2-FBC9F1788880}" srcOrd="4" destOrd="0" presId="urn:microsoft.com/office/officeart/2005/8/layout/list1"/>
    <dgm:cxn modelId="{B7D3ED3D-B9F7-42C2-A700-43BA0CAFE0E0}" type="presParOf" srcId="{CBDE5B65-D3F1-498A-BED2-FBC9F1788880}" destId="{AE646D34-9FFD-49C7-BD3A-C5421CDA3AF2}" srcOrd="0" destOrd="0" presId="urn:microsoft.com/office/officeart/2005/8/layout/list1"/>
    <dgm:cxn modelId="{709393F4-A963-4EF3-813A-2C5838BAB558}" type="presParOf" srcId="{CBDE5B65-D3F1-498A-BED2-FBC9F1788880}" destId="{FBE5B59F-6DC0-4270-8331-F26C5E608CBD}" srcOrd="1" destOrd="0" presId="urn:microsoft.com/office/officeart/2005/8/layout/list1"/>
    <dgm:cxn modelId="{9CFFD810-EF19-4678-BEB5-10E7D0A27719}" type="presParOf" srcId="{779984AC-7814-4A1F-B233-2494B9A659D9}" destId="{F9726BA7-9962-4066-BB60-C96C266577A6}" srcOrd="5" destOrd="0" presId="urn:microsoft.com/office/officeart/2005/8/layout/list1"/>
    <dgm:cxn modelId="{71B7DDAE-8381-4AA1-BDB9-B0A11FCB959C}" type="presParOf" srcId="{779984AC-7814-4A1F-B233-2494B9A659D9}" destId="{6650A3F6-FD2A-4001-B19A-91D2F3E5345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F52AC-3AE5-44DE-8384-EC169F8505D6}">
      <dsp:nvSpPr>
        <dsp:cNvPr id="0" name=""/>
        <dsp:cNvSpPr/>
      </dsp:nvSpPr>
      <dsp:spPr>
        <a:xfrm>
          <a:off x="0" y="0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195FF9-425B-4167-93D0-C419954E5B34}">
      <dsp:nvSpPr>
        <dsp:cNvPr id="0" name=""/>
        <dsp:cNvSpPr/>
      </dsp:nvSpPr>
      <dsp:spPr>
        <a:xfrm>
          <a:off x="0" y="0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Welcome and Acknowledgement</a:t>
          </a:r>
          <a:endParaRPr lang="en-US" sz="2000" kern="1200"/>
        </a:p>
      </dsp:txBody>
      <dsp:txXfrm>
        <a:off x="0" y="0"/>
        <a:ext cx="6251110" cy="435482"/>
      </dsp:txXfrm>
    </dsp:sp>
    <dsp:sp modelId="{8D92EB25-2C78-4731-89CE-E709A4836A14}">
      <dsp:nvSpPr>
        <dsp:cNvPr id="0" name=""/>
        <dsp:cNvSpPr/>
      </dsp:nvSpPr>
      <dsp:spPr>
        <a:xfrm>
          <a:off x="0" y="435483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959DC8-6092-4428-A7B8-3D1D6A150FE6}">
      <dsp:nvSpPr>
        <dsp:cNvPr id="0" name=""/>
        <dsp:cNvSpPr/>
      </dsp:nvSpPr>
      <dsp:spPr>
        <a:xfrm>
          <a:off x="0" y="435482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Approval of Agenda and Previous Meeting Minutes</a:t>
          </a:r>
          <a:endParaRPr lang="en-US" sz="2000" kern="1200"/>
        </a:p>
      </dsp:txBody>
      <dsp:txXfrm>
        <a:off x="0" y="435482"/>
        <a:ext cx="6251110" cy="435482"/>
      </dsp:txXfrm>
    </dsp:sp>
    <dsp:sp modelId="{DF43A19A-FD22-4FD5-A283-909F4AC0F563}">
      <dsp:nvSpPr>
        <dsp:cNvPr id="0" name=""/>
        <dsp:cNvSpPr/>
      </dsp:nvSpPr>
      <dsp:spPr>
        <a:xfrm>
          <a:off x="0" y="870966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EE4320-CDED-451A-8FAC-6664143B747A}">
      <dsp:nvSpPr>
        <dsp:cNvPr id="0" name=""/>
        <dsp:cNvSpPr/>
      </dsp:nvSpPr>
      <dsp:spPr>
        <a:xfrm>
          <a:off x="0" y="870965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OP Projects – Status &amp; </a:t>
          </a:r>
          <a:r>
            <a:rPr lang="en-CA" sz="2000" b="1" kern="1200"/>
            <a:t>Updates on Ongoing Projects</a:t>
          </a:r>
          <a:endParaRPr lang="en-US" sz="2000" kern="1200"/>
        </a:p>
      </dsp:txBody>
      <dsp:txXfrm>
        <a:off x="0" y="870965"/>
        <a:ext cx="6251110" cy="435482"/>
      </dsp:txXfrm>
    </dsp:sp>
    <dsp:sp modelId="{354A1CCA-F474-4E98-AD32-FE2440DFA158}">
      <dsp:nvSpPr>
        <dsp:cNvPr id="0" name=""/>
        <dsp:cNvSpPr/>
      </dsp:nvSpPr>
      <dsp:spPr>
        <a:xfrm>
          <a:off x="0" y="1306448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DB4257-618D-41FC-BC20-768400918895}">
      <dsp:nvSpPr>
        <dsp:cNvPr id="0" name=""/>
        <dsp:cNvSpPr/>
      </dsp:nvSpPr>
      <dsp:spPr>
        <a:xfrm>
          <a:off x="0" y="1306448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Promotion and Awareness Campaigns</a:t>
          </a:r>
          <a:endParaRPr lang="en-US" sz="2000" kern="1200"/>
        </a:p>
      </dsp:txBody>
      <dsp:txXfrm>
        <a:off x="0" y="1306448"/>
        <a:ext cx="6251110" cy="435482"/>
      </dsp:txXfrm>
    </dsp:sp>
    <dsp:sp modelId="{8490CEA6-9377-4213-A977-F296196DABEC}">
      <dsp:nvSpPr>
        <dsp:cNvPr id="0" name=""/>
        <dsp:cNvSpPr/>
      </dsp:nvSpPr>
      <dsp:spPr>
        <a:xfrm>
          <a:off x="0" y="1741932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D889F9-8024-4D2C-AC3C-80584C9D5F0B}">
      <dsp:nvSpPr>
        <dsp:cNvPr id="0" name=""/>
        <dsp:cNvSpPr/>
      </dsp:nvSpPr>
      <dsp:spPr>
        <a:xfrm>
          <a:off x="0" y="1741931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Data Collection and Impact Reporting</a:t>
          </a:r>
          <a:endParaRPr lang="en-US" sz="2000" kern="1200"/>
        </a:p>
      </dsp:txBody>
      <dsp:txXfrm>
        <a:off x="0" y="1741931"/>
        <a:ext cx="6251110" cy="435482"/>
      </dsp:txXfrm>
    </dsp:sp>
    <dsp:sp modelId="{528E28F9-EB1A-4956-BA2A-6C68C9112962}">
      <dsp:nvSpPr>
        <dsp:cNvPr id="0" name=""/>
        <dsp:cNvSpPr/>
      </dsp:nvSpPr>
      <dsp:spPr>
        <a:xfrm>
          <a:off x="0" y="2177414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F4EABA-DF81-4885-A441-2ADB12807107}">
      <dsp:nvSpPr>
        <dsp:cNvPr id="0" name=""/>
        <dsp:cNvSpPr/>
      </dsp:nvSpPr>
      <dsp:spPr>
        <a:xfrm>
          <a:off x="0" y="2177414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Open Discussion &amp; Q&amp;A</a:t>
          </a:r>
          <a:endParaRPr lang="en-US" sz="2000" kern="1200"/>
        </a:p>
      </dsp:txBody>
      <dsp:txXfrm>
        <a:off x="0" y="2177414"/>
        <a:ext cx="6251110" cy="435482"/>
      </dsp:txXfrm>
    </dsp:sp>
    <dsp:sp modelId="{15429BD4-BA35-4078-8D70-296517DBC7B1}">
      <dsp:nvSpPr>
        <dsp:cNvPr id="0" name=""/>
        <dsp:cNvSpPr/>
      </dsp:nvSpPr>
      <dsp:spPr>
        <a:xfrm>
          <a:off x="0" y="2612897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0E7587-C6A8-4E23-A050-E8F04C59A9CA}">
      <dsp:nvSpPr>
        <dsp:cNvPr id="0" name=""/>
        <dsp:cNvSpPr/>
      </dsp:nvSpPr>
      <dsp:spPr>
        <a:xfrm>
          <a:off x="0" y="2612897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Action Items Review and Next Steps</a:t>
          </a:r>
          <a:endParaRPr lang="en-US" sz="2000" kern="1200"/>
        </a:p>
      </dsp:txBody>
      <dsp:txXfrm>
        <a:off x="0" y="2612897"/>
        <a:ext cx="6251110" cy="435482"/>
      </dsp:txXfrm>
    </dsp:sp>
    <dsp:sp modelId="{359FF63A-5FC4-4BBC-9663-CA8ACE5166C4}">
      <dsp:nvSpPr>
        <dsp:cNvPr id="0" name=""/>
        <dsp:cNvSpPr/>
      </dsp:nvSpPr>
      <dsp:spPr>
        <a:xfrm>
          <a:off x="0" y="3048380"/>
          <a:ext cx="6251110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A09EA0-6514-4FCD-9E28-E45A07B0093E}">
      <dsp:nvSpPr>
        <dsp:cNvPr id="0" name=""/>
        <dsp:cNvSpPr/>
      </dsp:nvSpPr>
      <dsp:spPr>
        <a:xfrm>
          <a:off x="0" y="3048380"/>
          <a:ext cx="6251110" cy="43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/>
            <a:t>Adjournment &amp; Closing Remarks</a:t>
          </a:r>
          <a:endParaRPr lang="en-US" sz="2000" kern="1200"/>
        </a:p>
      </dsp:txBody>
      <dsp:txXfrm>
        <a:off x="0" y="3048380"/>
        <a:ext cx="6251110" cy="435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4B50D-BECE-421F-9D77-54980D37A399}">
      <dsp:nvSpPr>
        <dsp:cNvPr id="0" name=""/>
        <dsp:cNvSpPr/>
      </dsp:nvSpPr>
      <dsp:spPr>
        <a:xfrm>
          <a:off x="0" y="283981"/>
          <a:ext cx="10515600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All members willing to be on the subcommittee again for the 2025-2026 fiscal year projects?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Bensly available as TRUSU respresentative on Project Adjudication Subcommittee after March 7</a:t>
          </a:r>
          <a:r>
            <a:rPr lang="en-US" sz="1900" kern="1200" baseline="30000"/>
            <a:t>th</a:t>
          </a:r>
          <a:r>
            <a:rPr lang="en-US" sz="1900" kern="1200"/>
            <a:t>? </a:t>
          </a:r>
        </a:p>
      </dsp:txBody>
      <dsp:txXfrm>
        <a:off x="0" y="283981"/>
        <a:ext cx="10515600" cy="1645875"/>
      </dsp:txXfrm>
    </dsp:sp>
    <dsp:sp modelId="{9B33E82F-7384-442B-8267-928633542351}">
      <dsp:nvSpPr>
        <dsp:cNvPr id="0" name=""/>
        <dsp:cNvSpPr/>
      </dsp:nvSpPr>
      <dsp:spPr>
        <a:xfrm>
          <a:off x="525780" y="3541"/>
          <a:ext cx="736092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Adjudication Committee</a:t>
          </a:r>
          <a:endParaRPr lang="en-US" sz="1900" kern="1200" dirty="0"/>
        </a:p>
      </dsp:txBody>
      <dsp:txXfrm>
        <a:off x="553160" y="30921"/>
        <a:ext cx="7306160" cy="506120"/>
      </dsp:txXfrm>
    </dsp:sp>
    <dsp:sp modelId="{6650A3F6-FD2A-4001-B19A-91D2F3E53454}">
      <dsp:nvSpPr>
        <dsp:cNvPr id="0" name=""/>
        <dsp:cNvSpPr/>
      </dsp:nvSpPr>
      <dsp:spPr>
        <a:xfrm>
          <a:off x="0" y="2312896"/>
          <a:ext cx="105156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95732" rIns="816127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baseline="0"/>
            <a:t>Developer feedback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New submission form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Project Proposal submission deadline is March 7, 2025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Adjudication before April 2025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Funds awarded by April to successful project developers</a:t>
          </a:r>
        </a:p>
      </dsp:txBody>
      <dsp:txXfrm>
        <a:off x="0" y="2312896"/>
        <a:ext cx="10515600" cy="2034900"/>
      </dsp:txXfrm>
    </dsp:sp>
    <dsp:sp modelId="{FBE5B59F-6DC0-4270-8331-F26C5E608CBD}">
      <dsp:nvSpPr>
        <dsp:cNvPr id="0" name=""/>
        <dsp:cNvSpPr/>
      </dsp:nvSpPr>
      <dsp:spPr>
        <a:xfrm>
          <a:off x="525780" y="2032456"/>
          <a:ext cx="7360920" cy="560880"/>
        </a:xfrm>
        <a:prstGeom prst="round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Adjudication Process</a:t>
          </a:r>
        </a:p>
      </dsp:txBody>
      <dsp:txXfrm>
        <a:off x="553160" y="2059836"/>
        <a:ext cx="730616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Research Hub event with students this Spring 2025? (idea carried forward from October 8 meeting)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1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i="0" u="none" strike="noStrike" kern="100" baseline="0" dirty="0">
                <a:latin typeface="Calibri" panose="020F0502020204030204" pitchFamily="34" charset="0"/>
              </a:rPr>
              <a:t>OER Impact Data (Dani Collins)</a:t>
            </a:r>
            <a:r>
              <a:rPr lang="it-IT" b="0" i="0" u="none" strike="noStrike" kern="100" baseline="0" dirty="0"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i="0" u="none" strike="noStrike" kern="100" baseline="0" dirty="0">
                <a:latin typeface="Calibri" panose="020F0502020204030204" pitchFamily="34" charset="0"/>
              </a:rPr>
              <a:t>Adoption metrics, survey insights, usage statistics.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2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Open floor for board members.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Potential new collaborations or project ideas.</a:t>
            </a:r>
          </a:p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Suggested Image:</a:t>
            </a:r>
            <a:r>
              <a:rPr lang="en-US" b="0" i="0" u="none" strike="noStrike" kern="100" baseline="0" dirty="0">
                <a:latin typeface="Calibri" panose="020F0502020204030204" pitchFamily="34" charset="0"/>
              </a:rPr>
              <a:t> Team discussion or brainstorming session.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2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Recap of key action items.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Assign responsibilities and set next meeting date.</a:t>
            </a:r>
          </a:p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Suggested Image:</a:t>
            </a:r>
            <a:r>
              <a:rPr lang="en-US" b="0" i="0" u="none" strike="noStrike" kern="100" baseline="0" dirty="0">
                <a:latin typeface="Calibri" panose="020F0502020204030204" pitchFamily="34" charset="0"/>
              </a:rPr>
              <a:t> Checklist or task management visual, calendar with next meeting date.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alpha val="80000"/>
                  </a:schemeClr>
                </a:solidFill>
              </a:rPr>
              <a:t>Submission to other collections?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7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Thank attendees for their contributions.</a:t>
            </a:r>
          </a:p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Thank you for your dedication and commitment to advancing the mission of TRU Open Press!</a:t>
            </a:r>
            <a:endParaRPr lang="en-US" b="0" i="0" u="none" strike="noStrike" kern="100" baseline="0" dirty="0">
              <a:latin typeface="Calibri" panose="020F0502020204030204" pitchFamily="34" charset="0"/>
            </a:endParaRPr>
          </a:p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Suggested Image:</a:t>
            </a:r>
            <a:r>
              <a:rPr lang="en-US" b="0" i="0" u="none" strike="noStrike" kern="100" baseline="0" dirty="0">
                <a:latin typeface="Calibri" panose="020F0502020204030204" pitchFamily="34" charset="0"/>
              </a:rPr>
              <a:t> "Thank you" slide with TRU branding or a teamwork visual.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2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kern="100" baseline="0" dirty="0">
                <a:latin typeface="Calibri" panose="020F0502020204030204" pitchFamily="34" charset="0"/>
              </a:rPr>
              <a:t>2. Approval of Agenda and Previous Meeting Minutes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Approval of October 8, 2024, meeting minutes.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7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7033B-BB23-1140-196A-6CDD0D47A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3E862-9FD9-CAC4-3986-B253C7670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4A076-9FBE-F2D1-5546-3E61331DE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Recognize New member: Natasha Ramroop Singh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Bensly graduating soon? Thanks for being our TRUSU representative! </a:t>
            </a:r>
          </a:p>
          <a:p>
            <a:endParaRPr lang="en-US" b="0" i="0" u="none" strike="noStrike" kern="100" baseline="0" dirty="0">
              <a:latin typeface="Calibri" panose="020F0502020204030204" pitchFamily="34" charset="0"/>
            </a:endParaRPr>
          </a:p>
          <a:p>
            <a:endParaRPr lang="en-US" b="0" i="0" u="none" strike="noStrike" kern="100" baseline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4916F-AC1D-E7A4-E0BA-C46956055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</a:p>
          <a:p>
            <a:r>
              <a:rPr lang="en-US" b="0" i="0" u="none" strike="noStrike" kern="100" baseline="0" dirty="0">
                <a:latin typeface="Calibri" panose="020F0502020204030204" pitchFamily="34" charset="0"/>
              </a:rPr>
              <a:t>Note from university to Career project funding was in the Spring of 2024, but the subsequent writing was not ready for set up, copy editing, etc. until January 2025.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8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DA83C-510B-1ADF-7EE5-88F0CA25E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A645FE-FFF0-643E-678B-1EE7388D8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3968E-B0C4-E1F5-844C-2AAF2A50D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3B048-8DC7-181C-5FFF-388A49FE15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18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30DDB-EB91-2DB8-01A9-BFDF95ABA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B4384-E730-0F91-558E-4D26599808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B6102-54A4-E705-4CBA-6DE26D515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6F90B3-DD99-6D81-7542-1E6AD1646C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52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2E41B-2770-6CFB-BD08-5223E8EAB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B4012-998D-D597-F7B9-1F0BED467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0DD29C-6780-9F04-2FB9-44EA2F53F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9FCD1-EF44-49A0-E8D6-EEA6B2B32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85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9175-02E6-380E-49AC-6869812D6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1D45E-7C9D-C9AF-0760-975CDEC44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8FE56-475A-D1C0-F61D-2CB047F17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i="0" u="none" strike="noStrike" kern="100" baseline="0" dirty="0">
                <a:latin typeface="Calibri" panose="020F0502020204030204" pitchFamily="34" charset="0"/>
              </a:rPr>
              <a:t>2023-2025 Project Updates (Dani Collins)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  <a:br>
              <a:rPr lang="en-CA" b="0" i="0" u="none" strike="noStrike" kern="100" baseline="0" dirty="0">
                <a:latin typeface="Calibri" panose="020F0502020204030204" pitchFamily="34" charset="0"/>
              </a:rPr>
            </a:br>
            <a:r>
              <a:rPr lang="en-US" b="0" i="0" u="none" strike="noStrike" kern="100" baseline="0" dirty="0">
                <a:latin typeface="Calibri" panose="020F0502020204030204" pitchFamily="34" charset="0"/>
              </a:rPr>
              <a:t>Completed projects, carryovers, and new submissions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7DE1-C6C9-ED36-46F8-036CA91F3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48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timetable did not allow enough time for project developers to spend the funding on RA, etc. and be done by end of fiscal year – not fair </a:t>
            </a:r>
          </a:p>
          <a:p>
            <a:r>
              <a:rPr lang="en-US" dirty="0"/>
              <a:t>New date allows for funding availability for full year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56DE3-4E01-4AFD-AD42-42312842ED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1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0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389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7796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E099-438C-8ED8-937E-D3BF8C87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A68AC-180A-BB43-E2C0-092349F434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82995-52CA-94E8-CF14-4FBAB837E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7E01-2C82-4980-A8BC-E4605BC901D8}" type="datetimeFigureOut">
              <a:rPr lang="en-CA" smtClean="0"/>
              <a:t>2025-02-05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526E9-A98E-D617-A2B8-1743FFA6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90C7-4DB2-06B1-27EE-2CDF8469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B98F-7AA4-4F8F-A1A5-060382C1D0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488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3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3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9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8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3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0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6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limateeconomics.pressbooks.tru.ca/wp-admin/admin.php?page=wps_visitors_page&amp;tab=views&amp;from=2024-03-12&amp;to=2025-02-0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TRU Open Press Advisory Board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Date: February 5, 2025 | Time: 10:00 PM – 11:00 AM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sun and mountains&#10;&#10;AI-generated content may be incorrect.">
            <a:extLst>
              <a:ext uri="{FF2B5EF4-FFF2-40B4-BE49-F238E27FC236}">
                <a16:creationId xmlns:a16="http://schemas.microsoft.com/office/drawing/2014/main" id="{664319A4-4194-AE0B-FDD5-D5EE37680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3910"/>
            <a:ext cx="4899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B55A8-E2A0-37E9-3578-C6682E36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CA" b="1" i="0" u="none" strike="noStrike" kern="100" baseline="0" dirty="0">
                <a:latin typeface="Calibri" panose="020F0502020204030204" pitchFamily="34" charset="0"/>
              </a:rPr>
              <a:t>Project Subcommittee Updates</a:t>
            </a:r>
            <a:r>
              <a:rPr lang="en-CA" b="0" i="0" u="none" strike="noStrike" kern="100" baseline="0" dirty="0"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78F5014-2DB0-961A-780B-032C5FE6B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2921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526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C79392-FA88-3667-6366-4ED8B551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200" b="1" i="0" u="none" strike="noStrike"/>
              <a:t>4. Promotion &amp; Awareness Campaigns</a:t>
            </a:r>
          </a:p>
        </p:txBody>
      </p:sp>
      <p:sp>
        <p:nvSpPr>
          <p:cNvPr id="6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87863C-2E97-2807-F177-3B1551A2E869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/>
              <a:t>2024 December Newsletter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/>
              <a:t>Project Launches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/>
              <a:t>TRU Connect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/>
              <a:t>Student Street OER and OP project showcase, January 8, 2025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/>
              <a:t>Teaching Practices Colloquium (TPC), February 18, 2025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/>
              <a:t>Open Ed Talks 2025, March 2025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/>
              <a:t>Open Ed Talks 2025 Kickoff Event, March 5 – 11:00am to 1:30pm sponsored by Bccampus, featuring talk by Dave Cormier, “What might Open Ed look like?” (actual title TBD)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/>
              <a:t>Open Ed Talk Streaming Lunch’n’Learn and ½ hour facilitated discussions, March 12, 19, and 26, 11-1:00pm</a:t>
            </a:r>
          </a:p>
          <a:p>
            <a:pPr marL="0"/>
            <a:endParaRPr lang="en-US" sz="12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9E45AA-75E9-37B0-9DDB-53B3BF3C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182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957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osters with trees and mountains&#10;&#10;AI-generated content may be incorrect.">
            <a:extLst>
              <a:ext uri="{FF2B5EF4-FFF2-40B4-BE49-F238E27FC236}">
                <a16:creationId xmlns:a16="http://schemas.microsoft.com/office/drawing/2014/main" id="{69DFE4ED-A93F-370A-49DF-871B74EFB0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6" b="10311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0A53D-E5EB-BC10-EC49-6B9C677D1862}"/>
              </a:ext>
            </a:extLst>
          </p:cNvPr>
          <p:cNvSpPr txBox="1"/>
          <p:nvPr/>
        </p:nvSpPr>
        <p:spPr>
          <a:xfrm>
            <a:off x="4654294" y="4777739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i="0" u="none" strike="noStrike" baseline="0"/>
              <a:t>Discussion: </a:t>
            </a:r>
            <a:r>
              <a:rPr lang="en-US" sz="2200" b="0" i="0" u="none" strike="noStrike" baseline="0"/>
              <a:t>Explore ideas for further engaging students, faculty and community in TRU Open Press initiatives.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0" i="0" u="none" strike="noStrike" baseline="0"/>
          </a:p>
        </p:txBody>
      </p:sp>
    </p:spTree>
    <p:extLst>
      <p:ext uri="{BB962C8B-B14F-4D97-AF65-F5344CB8AC3E}">
        <p14:creationId xmlns:p14="http://schemas.microsoft.com/office/powerpoint/2010/main" val="421787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D1970-136E-35AA-C90F-AD23F0F8AD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094" r="18094"/>
          <a:stretch/>
        </p:blipFill>
        <p:spPr>
          <a:xfrm>
            <a:off x="6099048" y="712860"/>
            <a:ext cx="5458968" cy="5432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4EC2A-01C4-15AA-910A-30EC9A4C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200" b="1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Data Collection and Impact Reporting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8EB62-9D80-D349-B9BD-9F489411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200" dirty="0"/>
              <a:t>Impact Stories</a:t>
            </a:r>
          </a:p>
          <a:p>
            <a:r>
              <a:rPr lang="en-US" sz="2200" dirty="0"/>
              <a:t>Impact Summaries (qualitative)/ Project Descriptions (quantitative)</a:t>
            </a:r>
            <a:endParaRPr lang="en-US" sz="22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Calibri"/>
                <a:cs typeface="Calibri"/>
              </a:rPr>
              <a:t>Used in course, when, estimated # of students, average price of textbook or resource replaced, estimated savings</a:t>
            </a:r>
          </a:p>
          <a:p>
            <a:r>
              <a:rPr lang="en-US" sz="2200" dirty="0"/>
              <a:t>Surveys for Students and Instructors/ Project Developers</a:t>
            </a:r>
            <a:endParaRPr lang="en-US" sz="2200" dirty="0">
              <a:ea typeface="Calibri"/>
              <a:cs typeface="Calibri"/>
            </a:endParaRPr>
          </a:p>
          <a:p>
            <a:r>
              <a:rPr lang="en-US" sz="2200" dirty="0">
                <a:ea typeface="Calibri"/>
                <a:cs typeface="Calibri"/>
              </a:rPr>
              <a:t>Metrics attached to every project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Alana's Ethical Education project has </a:t>
            </a:r>
            <a:r>
              <a:rPr lang="en-US" sz="1800" b="1" dirty="0">
                <a:solidFill>
                  <a:srgbClr val="0070C0"/>
                </a:solidFill>
                <a:ea typeface="Calibri" panose="020F0502020204030204"/>
                <a:cs typeface="Calibri" panose="020F0502020204030204"/>
              </a:rPr>
              <a:t>1295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>
                <a:ea typeface="Calibri" panose="020F0502020204030204"/>
                <a:cs typeface="Calibri" panose="020F0502020204030204"/>
              </a:rPr>
              <a:t>total unique visitors to date!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800" dirty="0">
                <a:ea typeface="Calibri" panose="020F0502020204030204"/>
                <a:cs typeface="Calibri" panose="020F0502020204030204"/>
              </a:rPr>
              <a:t>Peter's navigating Climate book has </a:t>
            </a:r>
            <a:r>
              <a:rPr lang="en-US" sz="1800" b="1" dirty="0">
                <a:solidFill>
                  <a:srgbClr val="0070C0"/>
                </a:solidFill>
                <a:ea typeface="Calibri" panose="020F0502020204030204"/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5.2K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sz="1800">
                <a:ea typeface="Calibri" panose="020F0502020204030204"/>
                <a:cs typeface="Calibri" panose="020F0502020204030204"/>
              </a:rPr>
              <a:t>visitors!</a:t>
            </a:r>
            <a:r>
              <a:rPr lang="en-US" sz="1800" dirty="0">
                <a:ea typeface="Calibri" panose="020F0502020204030204"/>
                <a:cs typeface="Calibri" panose="020F0502020204030204"/>
              </a:rPr>
              <a:t> 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endParaRPr lang="en-US" sz="22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632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DFD8C-D257-0CB4-01EC-8E84F53A6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5116529"/>
            <a:ext cx="10592174" cy="1000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/>
            <a:r>
              <a:rPr lang="en-US" sz="4000" b="1" i="0" u="none" strike="noStrike" baseline="0">
                <a:solidFill>
                  <a:schemeClr val="tx2"/>
                </a:solidFill>
              </a:rPr>
              <a:t>8. Open Discussion &amp; Q&amp;A</a:t>
            </a:r>
          </a:p>
        </p:txBody>
      </p:sp>
      <p:pic>
        <p:nvPicPr>
          <p:cNvPr id="6" name="Picture 5" descr="A mountain with trees and text&#10;&#10;AI-generated content may be incorrect.">
            <a:extLst>
              <a:ext uri="{FF2B5EF4-FFF2-40B4-BE49-F238E27FC236}">
                <a16:creationId xmlns:a16="http://schemas.microsoft.com/office/drawing/2014/main" id="{5AFC96AB-CB88-06FB-6FED-B0DCA1EC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56" r="12015" b="-1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57" name="Freeform: Shape 5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0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0FAF-338A-3992-D127-A23C0F05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3600" b="1" i="0" u="none" strike="noStrike" baseline="0" dirty="0"/>
              <a:t>9. Action Items Review and 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C173F-1FE1-A25C-A2F4-8DA5DAB263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04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D09B5-316F-14E1-B086-620402D0F863}"/>
              </a:ext>
            </a:extLst>
          </p:cNvPr>
          <p:cNvSpPr txBox="1"/>
          <p:nvPr/>
        </p:nvSpPr>
        <p:spPr>
          <a:xfrm>
            <a:off x="4223982" y="3752850"/>
            <a:ext cx="7485413" cy="2945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Note: action items from October meeting still in progress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Revised project submission form in progress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person student event @ Research Hub? (Sukh)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Archive OER (Brenda &amp; Dani)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Planning for post 2026 sustainability (Brian and Marie) 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Next OP Advisory Board meeting – May/June 2025</a:t>
            </a:r>
          </a:p>
          <a:p>
            <a:pPr marL="985838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5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69536-16D4-7485-47A4-C391F431B2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529" b="90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0305E-65F3-26A9-C032-D2E44E2F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800" b="1" i="0" u="none" strike="noStrike" baseline="0"/>
              <a:t>10. Adjournment &amp; Closing Remarks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28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C52EF9-6D31-7DD8-1DBF-383B25EABDEC}"/>
              </a:ext>
            </a:extLst>
          </p:cNvPr>
          <p:cNvSpPr txBox="1">
            <a:spLocks/>
          </p:cNvSpPr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/>
              <a:t>1. Welcome and Acknowledgement</a:t>
            </a:r>
          </a:p>
        </p:txBody>
      </p:sp>
      <p:pic>
        <p:nvPicPr>
          <p:cNvPr id="5" name="Picture 4" descr="A city with mountains in the background&#10;&#10;AI-generated content may be incorrect.">
            <a:extLst>
              <a:ext uri="{FF2B5EF4-FFF2-40B4-BE49-F238E27FC236}">
                <a16:creationId xmlns:a16="http://schemas.microsoft.com/office/drawing/2014/main" id="{9CED1CA5-8D2F-B714-1D6D-AF64AD867F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375" r="2969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0126D0-0DA8-D3E9-EA36-0B6DF9C7E66F}"/>
              </a:ext>
            </a:extLst>
          </p:cNvPr>
          <p:cNvSpPr txBox="1">
            <a:spLocks/>
          </p:cNvSpPr>
          <p:nvPr/>
        </p:nvSpPr>
        <p:spPr>
          <a:xfrm>
            <a:off x="5297762" y="3597656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200" i="0" cap="none" dirty="0"/>
              <a:t>The team at the TRU Open Press is grateful to be visitors on </a:t>
            </a:r>
            <a:r>
              <a:rPr lang="en-US" sz="2200" i="0" cap="none" dirty="0" err="1"/>
              <a:t>Tk’emlups</a:t>
            </a:r>
            <a:r>
              <a:rPr lang="en-US" sz="2200" i="0" cap="none" dirty="0"/>
              <a:t> </a:t>
            </a:r>
            <a:r>
              <a:rPr lang="en-US" sz="2200" i="0" cap="none" dirty="0" err="1"/>
              <a:t>te</a:t>
            </a:r>
            <a:r>
              <a:rPr lang="en-US" sz="2200" i="0" cap="none" dirty="0"/>
              <a:t> Secwepemc territory within the unceded traditional lands of </a:t>
            </a:r>
            <a:r>
              <a:rPr lang="en-US" sz="2200" i="0" cap="none" dirty="0" err="1"/>
              <a:t>Secwepemcúl’ecw</a:t>
            </a:r>
            <a:r>
              <a:rPr lang="en-US" sz="2200" i="0" cap="none" dirty="0"/>
              <a:t> (Secwepemc Nation), where knowledge sharing has taken place since time immemorial.</a:t>
            </a:r>
            <a:endParaRPr lang="en-US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E4C632-871C-C0DA-1CC8-78D39D453684}"/>
              </a:ext>
            </a:extLst>
          </p:cNvPr>
          <p:cNvSpPr txBox="1">
            <a:spLocks/>
          </p:cNvSpPr>
          <p:nvPr/>
        </p:nvSpPr>
        <p:spPr>
          <a:xfrm>
            <a:off x="6867722" y="2978131"/>
            <a:ext cx="31108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solidFill>
                  <a:srgbClr val="AF0604"/>
                </a:solidFill>
                <a:latin typeface="+mj-lt"/>
              </a:rPr>
              <a:t>RESPECT | RECIPROCITY | 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F3C87-7CE7-0CA4-4278-B2899CFC9A29}"/>
              </a:ext>
            </a:extLst>
          </p:cNvPr>
          <p:cNvSpPr txBox="1">
            <a:spLocks/>
          </p:cNvSpPr>
          <p:nvPr/>
        </p:nvSpPr>
        <p:spPr>
          <a:xfrm>
            <a:off x="6514164" y="5492430"/>
            <a:ext cx="3817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AF0604"/>
                </a:solidFill>
                <a:latin typeface="+mj-lt"/>
              </a:rPr>
              <a:t>EXPLORATION | DISCOVERY | STEWARDSHIP</a:t>
            </a:r>
          </a:p>
        </p:txBody>
      </p:sp>
    </p:spTree>
    <p:extLst>
      <p:ext uri="{BB962C8B-B14F-4D97-AF65-F5344CB8AC3E}">
        <p14:creationId xmlns:p14="http://schemas.microsoft.com/office/powerpoint/2010/main" val="3848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DC0A7-EDB4-AAD4-4446-B10CB0D15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1"/>
              <a:t>Meeting </a:t>
            </a:r>
            <a:r>
              <a:rPr lang="en-US" sz="5400" b="1" i="0" u="none" strike="noStrike" baseline="0"/>
              <a:t>Agenda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C796C-3016-5391-4180-19F5E3F781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12" r="75477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CF91981-8586-2E2D-25E3-C17DB4017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68906"/>
              </p:ext>
            </p:extLst>
          </p:nvPr>
        </p:nvGraphicFramePr>
        <p:xfrm>
          <a:off x="5297762" y="2706624"/>
          <a:ext cx="6251110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006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571E6-D722-CCBD-72DE-30ACD1BC0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5A109-3C1D-046E-9A45-9DCEC915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5400" b="1" i="0" u="none" strike="noStrike"/>
              <a:t>2. Approval</a:t>
            </a:r>
            <a:br>
              <a:rPr lang="en-US" sz="5400" b="1" i="0" u="none" strike="noStrike"/>
            </a:br>
            <a:r>
              <a:rPr lang="en-US" sz="5400" b="1" i="0" u="none" strike="noStrike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06B86-677E-906D-9E9A-5F1BD6E7B6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7" r="1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54AD8-854E-0CDE-BCC9-012BF02C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595313"/>
            <a:r>
              <a:rPr lang="en-US" sz="2200" b="1" i="0" u="none" strike="noStrike"/>
              <a:t>Agenda for February 5 Agenda</a:t>
            </a:r>
          </a:p>
          <a:p>
            <a:pPr marL="595313"/>
            <a:r>
              <a:rPr lang="en-US" sz="2200" b="1"/>
              <a:t>October 8 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177022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87AC-C547-833B-4A4B-C83CB3C1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 dirty="0">
                <a:latin typeface="Calibri" panose="020F0502020204030204" pitchFamily="34" charset="0"/>
              </a:rPr>
              <a:t>3. OP Projects – Status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603ADD-5821-A236-CB97-CADA442BC4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562237"/>
              </p:ext>
            </p:extLst>
          </p:nvPr>
        </p:nvGraphicFramePr>
        <p:xfrm>
          <a:off x="401320" y="1503680"/>
          <a:ext cx="11389360" cy="522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60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024A4-A72E-F0BA-FE56-BE148657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BDD7-9E53-CAC6-2D98-17969D78A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 dirty="0">
                <a:latin typeface="Calibri" panose="020F0502020204030204" pitchFamily="34" charset="0"/>
              </a:rPr>
              <a:t>3. OP Projects – Status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62F25A4-7BA4-BE0E-4F56-F4805D995C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295957"/>
              </p:ext>
            </p:extLst>
          </p:nvPr>
        </p:nvGraphicFramePr>
        <p:xfrm>
          <a:off x="548640" y="1690688"/>
          <a:ext cx="7682346" cy="439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35C8DAE-02AF-60B6-1BEB-B2873885F1B4}"/>
              </a:ext>
            </a:extLst>
          </p:cNvPr>
          <p:cNvSpPr txBox="1"/>
          <p:nvPr/>
        </p:nvSpPr>
        <p:spPr>
          <a:xfrm>
            <a:off x="8564880" y="2136248"/>
            <a:ext cx="30784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i="0" u="none" strike="noStrike" kern="100" baseline="0" dirty="0">
                <a:latin typeface="Calibri" panose="020F0502020204030204" pitchFamily="34" charset="0"/>
              </a:rPr>
              <a:t>Plumbing Apprenticeship Level 2 books set to launch in March 2025, pending sign off from Skilled Trades BC</a:t>
            </a:r>
            <a:r>
              <a:rPr lang="en-CA" i="0" u="none" strike="noStrike" kern="100" baseline="0" dirty="0">
                <a:latin typeface="Calibri" panose="020F0502020204030204" pitchFamily="34" charset="0"/>
              </a:rPr>
              <a:t> – to be used all over </a:t>
            </a:r>
            <a:r>
              <a:rPr lang="en-CA" kern="100" dirty="0">
                <a:latin typeface="Calibri" panose="020F0502020204030204" pitchFamily="34" charset="0"/>
              </a:rPr>
              <a:t>BC!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kern="100" dirty="0">
                <a:latin typeface="Calibri" panose="020F0502020204030204" pitchFamily="34" charset="0"/>
              </a:rPr>
              <a:t>Some projects still in content development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i="0" u="none" strike="noStrike" kern="100" baseline="0" dirty="0">
                <a:latin typeface="Calibri" panose="020F0502020204030204" pitchFamily="34" charset="0"/>
              </a:rPr>
              <a:t>Some project development </a:t>
            </a:r>
            <a:r>
              <a:rPr lang="en-CA" kern="100" dirty="0">
                <a:latin typeface="Calibri" panose="020F0502020204030204" pitchFamily="34" charset="0"/>
              </a:rPr>
              <a:t>occurring while beta-testing with students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i="0" u="none" strike="noStrike" kern="100" baseline="0" dirty="0">
                <a:latin typeface="Calibri" panose="020F0502020204030204" pitchFamily="34" charset="0"/>
              </a:rPr>
              <a:t>ISP - </a:t>
            </a:r>
            <a:r>
              <a:rPr lang="en-CA" i="0" u="none" strike="noStrike" kern="100" baseline="0" dirty="0" err="1">
                <a:latin typeface="Calibri" panose="020F0502020204030204" pitchFamily="34" charset="0"/>
              </a:rPr>
              <a:t>TruEnviroCollab</a:t>
            </a:r>
            <a:r>
              <a:rPr lang="en-CA" i="0" u="none" strike="noStrike" kern="100" baseline="0" dirty="0">
                <a:latin typeface="Calibri" panose="020F0502020204030204" pitchFamily="34" charset="0"/>
              </a:rPr>
              <a:t> to be launched end of February 2025</a:t>
            </a:r>
            <a:endParaRPr lang="en-US" i="0" u="none" strike="noStrike" kern="100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94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6AC54-2597-7C0C-15E2-9A79E4DE0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4F2D-4207-8506-E888-917241BF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 dirty="0">
                <a:latin typeface="Calibri" panose="020F0502020204030204" pitchFamily="34" charset="0"/>
              </a:rPr>
              <a:t>3. OP Projects – Status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6CD52D4-1F79-7F3C-6A8A-696C17B872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323649"/>
              </p:ext>
            </p:extLst>
          </p:nvPr>
        </p:nvGraphicFramePr>
        <p:xfrm>
          <a:off x="1417479" y="1690688"/>
          <a:ext cx="9357042" cy="499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609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07360-A5ED-6B79-7196-C6707D28B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7E58A-7773-4315-C148-4ABCB4C4F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kern="100" baseline="0" dirty="0">
                <a:latin typeface="Calibri" panose="020F0502020204030204" pitchFamily="34" charset="0"/>
              </a:rPr>
              <a:t>3. OP Projects – Status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DA017E-8813-F0B8-2D2F-240E68CC3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706460"/>
              </p:ext>
            </p:extLst>
          </p:nvPr>
        </p:nvGraphicFramePr>
        <p:xfrm>
          <a:off x="838201" y="1306281"/>
          <a:ext cx="8194039" cy="424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AA5CFE-83FB-828C-6110-E3C15E4DB4AD}"/>
              </a:ext>
            </a:extLst>
          </p:cNvPr>
          <p:cNvSpPr txBox="1"/>
          <p:nvPr/>
        </p:nvSpPr>
        <p:spPr>
          <a:xfrm>
            <a:off x="9032240" y="1437438"/>
            <a:ext cx="273304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i="0" u="none" strike="noStrike" kern="100" baseline="0" dirty="0">
                <a:latin typeface="Calibri" panose="020F0502020204030204" pitchFamily="34" charset="0"/>
              </a:rPr>
              <a:t>Plumbing Apprenticeship Level 1 books set to launch in March 2026, pending sign off from Skilled Trades BC</a:t>
            </a:r>
            <a:r>
              <a:rPr lang="en-CA" i="0" u="none" strike="noStrike" kern="100" baseline="0" dirty="0">
                <a:latin typeface="Calibri" panose="020F0502020204030204" pitchFamily="34" charset="0"/>
              </a:rPr>
              <a:t> – to be used all over </a:t>
            </a:r>
            <a:r>
              <a:rPr lang="en-CA" kern="100" dirty="0">
                <a:latin typeface="Calibri" panose="020F0502020204030204" pitchFamily="34" charset="0"/>
              </a:rPr>
              <a:t>BC!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i="0" u="none" strike="noStrike" kern="100" baseline="0" dirty="0">
                <a:latin typeface="Calibri" panose="020F0502020204030204" pitchFamily="34" charset="0"/>
              </a:rPr>
              <a:t>ISP project support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kern="100" dirty="0">
                <a:latin typeface="Calibri" panose="020F0502020204030204" pitchFamily="34" charset="0"/>
              </a:rPr>
              <a:t>Open Learning project support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i="0" u="none" strike="noStrike" kern="100" baseline="0" dirty="0">
                <a:latin typeface="Calibri" panose="020F0502020204030204" pitchFamily="34" charset="0"/>
              </a:rPr>
              <a:t>Some project developers advised to apply for project funding for RAs, etc. </a:t>
            </a:r>
            <a:endParaRPr lang="en-US" i="0" u="none" strike="noStrike" kern="100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8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CA856-CE03-9116-ACD5-9C7EAFEDD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F9E47-E521-0E28-3BAB-DAEF9FFC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b="1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OP Projects – </a:t>
            </a:r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Students</a:t>
            </a:r>
            <a:r>
              <a:rPr lang="en-US" b="1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D3D9B-989D-5630-3140-66054A16E3FC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Co-op students:</a:t>
            </a:r>
            <a:r>
              <a:rPr lang="en-US" dirty="0"/>
              <a:t> To date, we've hired 7 co-op students from December 2024 to March 2025</a:t>
            </a:r>
          </a:p>
          <a:p>
            <a:pPr marL="742950" lvl="1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2 students for copyediting/ impact stories </a:t>
            </a:r>
            <a:endParaRPr lang="en-US" dirty="0">
              <a:ea typeface="Calibri"/>
              <a:cs typeface="Calibri"/>
            </a:endParaRPr>
          </a:p>
          <a:p>
            <a:pPr marL="742950" lvl="1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5 students in the Production (E-Learning Support Technicians (ELST) positions</a:t>
            </a:r>
            <a:endParaRPr lang="en-US" dirty="0">
              <a:ea typeface="Calibri"/>
              <a:cs typeface="Calibri"/>
            </a:endParaRPr>
          </a:p>
          <a:p>
            <a:pPr marL="742950" lvl="1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3 students had extended contracts</a:t>
            </a:r>
            <a:endParaRPr lang="en-US" dirty="0">
              <a:ea typeface="Calibri"/>
              <a:cs typeface="Calibri"/>
            </a:endParaRPr>
          </a:p>
          <a:p>
            <a:pPr marL="0" lvl="1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Research Assistants (RAs):</a:t>
            </a:r>
            <a:endParaRPr lang="en-US" b="1" dirty="0">
              <a:ea typeface="Calibri"/>
              <a:cs typeface="Calibri"/>
            </a:endParaRPr>
          </a:p>
          <a:p>
            <a:pPr marL="742950" lvl="1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2023-2024</a:t>
            </a:r>
            <a:r>
              <a:rPr lang="en-US" b="1" dirty="0"/>
              <a:t> - </a:t>
            </a:r>
            <a:r>
              <a:rPr lang="en-US" dirty="0"/>
              <a:t>10 students (undergrad and grad)</a:t>
            </a:r>
            <a:endParaRPr lang="en-US" dirty="0">
              <a:ea typeface="Calibri"/>
              <a:cs typeface="Calibri"/>
            </a:endParaRPr>
          </a:p>
          <a:p>
            <a:pPr marL="742950" lvl="1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2024-2025 – 9 students (undergrad and grad)</a:t>
            </a:r>
          </a:p>
        </p:txBody>
      </p:sp>
    </p:spTree>
    <p:extLst>
      <p:ext uri="{BB962C8B-B14F-4D97-AF65-F5344CB8AC3E}">
        <p14:creationId xmlns:p14="http://schemas.microsoft.com/office/powerpoint/2010/main" val="422564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7171</TotalTime>
  <Words>1010</Words>
  <Application>Microsoft Office PowerPoint</Application>
  <PresentationFormat>Widescreen</PresentationFormat>
  <Paragraphs>118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2013 - 2022 Theme</vt:lpstr>
      <vt:lpstr>TRU Open Press Advisory Board Meeting</vt:lpstr>
      <vt:lpstr>PowerPoint Presentation</vt:lpstr>
      <vt:lpstr>Meeting Agenda</vt:lpstr>
      <vt:lpstr>2. Approval  </vt:lpstr>
      <vt:lpstr>3. OP Projects – Status </vt:lpstr>
      <vt:lpstr>3. OP Projects – Status </vt:lpstr>
      <vt:lpstr>3. OP Projects – Status </vt:lpstr>
      <vt:lpstr>3. OP Projects – Status </vt:lpstr>
      <vt:lpstr>3. OP Projects – Students </vt:lpstr>
      <vt:lpstr>Project Subcommittee Updates </vt:lpstr>
      <vt:lpstr>4. Promotion &amp; Awareness Campaigns</vt:lpstr>
      <vt:lpstr>PowerPoint Presentation</vt:lpstr>
      <vt:lpstr>5. Data Collection and Impact Reporting</vt:lpstr>
      <vt:lpstr>8. Open Discussion &amp; Q&amp;A</vt:lpstr>
      <vt:lpstr>9. Action Items Review and Next Steps</vt:lpstr>
      <vt:lpstr>10. Adjournment &amp; 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 Collins</dc:creator>
  <cp:lastModifiedBy>Dani Collins</cp:lastModifiedBy>
  <cp:revision>84</cp:revision>
  <dcterms:created xsi:type="dcterms:W3CDTF">2025-01-30T22:36:45Z</dcterms:created>
  <dcterms:modified xsi:type="dcterms:W3CDTF">2025-02-05T20:02:43Z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