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10"/>
  </p:notesMasterIdLst>
  <p:sldIdLst>
    <p:sldId id="271" r:id="rId2"/>
    <p:sldId id="273" r:id="rId3"/>
    <p:sldId id="274" r:id="rId4"/>
    <p:sldId id="275" r:id="rId5"/>
    <p:sldId id="276" r:id="rId6"/>
    <p:sldId id="278" r:id="rId7"/>
    <p:sldId id="277" r:id="rId8"/>
    <p:sldId id="26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C2CF"/>
    <a:srgbClr val="D2D1A6"/>
    <a:srgbClr val="002A6F"/>
    <a:srgbClr val="003046"/>
    <a:srgbClr val="899559"/>
    <a:srgbClr val="689195"/>
    <a:srgbClr val="609568"/>
    <a:srgbClr val="918485"/>
    <a:srgbClr val="000000"/>
    <a:srgbClr val="927B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DA8AD7-52A7-4AEC-98F7-FE5312A7918E}" type="datetimeFigureOut">
              <a:rPr lang="en-CA" smtClean="0"/>
              <a:t>2024-11-29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21337-E4B8-49BE-9BB4-963E500AE377}" type="slidenum">
              <a:rPr lang="en-CA" smtClean="0"/>
              <a:t>‹#›</a:t>
            </a:fld>
            <a:endParaRPr lang="en-CA"/>
          </a:p>
        </p:txBody>
      </p:sp>
    </p:spTree>
    <p:extLst>
      <p:ext uri="{BB962C8B-B14F-4D97-AF65-F5344CB8AC3E}">
        <p14:creationId xmlns:p14="http://schemas.microsoft.com/office/powerpoint/2010/main" val="1310814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gather for the launch of the Future Earth Student Journal, I want to acknowledge that Thompson Rivers University is located on the traditional and unceded lands of the Secwépemc Nation, specifically the Tk'emlúps </a:t>
            </a:r>
            <a:r>
              <a:rPr lang="en-US" dirty="0" err="1"/>
              <a:t>te</a:t>
            </a:r>
            <a:r>
              <a:rPr lang="en-US" dirty="0"/>
              <a:t> Secwépemc people. This land has been a place of gathering, learning, and stewardship for generations, and it continues to hold profound cultural and spiritual significance.</a:t>
            </a:r>
          </a:p>
          <a:p>
            <a:r>
              <a:rPr lang="en-US" dirty="0"/>
              <a:t>In launching this journal, dedicated to sustainability and environmental solutions, we are inspired by Indigenous values of respect, reciprocity, and balance with the natural world. May this journal honor these values by fostering a space for diverse voices and ideas, contributing to a more inclusive and compassionate understanding of our shared responsibilities to the Earth.</a:t>
            </a:r>
          </a:p>
          <a:p>
            <a:endParaRPr lang="en-US" dirty="0"/>
          </a:p>
        </p:txBody>
      </p:sp>
      <p:sp>
        <p:nvSpPr>
          <p:cNvPr id="4" name="Slide Number Placeholder 3"/>
          <p:cNvSpPr>
            <a:spLocks noGrp="1"/>
          </p:cNvSpPr>
          <p:nvPr>
            <p:ph type="sldNum" sz="quarter" idx="5"/>
          </p:nvPr>
        </p:nvSpPr>
        <p:spPr/>
        <p:txBody>
          <a:bodyPr/>
          <a:lstStyle/>
          <a:p>
            <a:fld id="{18921337-E4B8-49BE-9BB4-963E500AE377}" type="slidenum">
              <a:rPr lang="en-CA" smtClean="0"/>
              <a:t>1</a:t>
            </a:fld>
            <a:endParaRPr lang="en-CA"/>
          </a:p>
        </p:txBody>
      </p:sp>
    </p:spTree>
    <p:extLst>
      <p:ext uri="{BB962C8B-B14F-4D97-AF65-F5344CB8AC3E}">
        <p14:creationId xmlns:p14="http://schemas.microsoft.com/office/powerpoint/2010/main" val="3927553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00" dirty="0">
                <a:effectLst/>
                <a:latin typeface="Calibri" panose="020F0502020204030204" pitchFamily="34" charset="0"/>
                <a:ea typeface="Times New Roman" panose="02020603050405020304" pitchFamily="18" charset="0"/>
                <a:cs typeface="Times New Roman" panose="02020603050405020304" pitchFamily="18" charset="0"/>
              </a:rPr>
              <a:t>About the *Future Earth* Student Journal (5 mins)**</a:t>
            </a:r>
          </a:p>
          <a:p>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Let’s start by diving into the mission and vision behind Future Earth. Future Earth is an engaging new journal created to spotlight innovative research on sustainability and environmental solutions, with a strong focus on student authorship It’s specifically designed to support undergraduate and graduate contributors, offering a platform for diverse voices and inspiring meaningful discussions on global issues.</a:t>
            </a:r>
          </a:p>
          <a:p>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Our goals for Future Earth include:</a:t>
            </a:r>
          </a:p>
          <a:p>
            <a:pPr marL="171450" indent="-171450">
              <a:buFont typeface="Arial" panose="020B0604020202020204" pitchFamily="34" charset="0"/>
              <a:buChar cha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Championing student research that addresses pressing environmental challenges.</a:t>
            </a:r>
          </a:p>
          <a:p>
            <a:pPr marL="171450" indent="-171450">
              <a:buFont typeface="Arial" panose="020B0604020202020204" pitchFamily="34" charset="0"/>
              <a:buChar cha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Embracing a multidisciplinary approach to foster well-rounded, holistic solutions.</a:t>
            </a:r>
          </a:p>
          <a:p>
            <a:pPr marL="171450" indent="-171450">
              <a:buFont typeface="Arial" panose="020B0604020202020204" pitchFamily="34" charset="0"/>
              <a:buChar cha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Creating a launchpad for emerging scholars.</a:t>
            </a:r>
          </a:p>
          <a:p>
            <a:pPr marL="171450" indent="-171450">
              <a:buFont typeface="Arial" panose="020B0604020202020204" pitchFamily="34" charset="0"/>
              <a:buChar cha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And building a network of students, faculty, and professionals who are passionate about making an impact on our planet.</a:t>
            </a:r>
          </a:p>
          <a:p>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Future Earth is all about empowering students to contribute to the sustainability dialogue and drive action on critical environmental issues.</a:t>
            </a:r>
            <a:endParaRPr lang="en-C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18921337-E4B8-49BE-9BB4-963E500AE377}" type="slidenum">
              <a:rPr lang="en-CA" smtClean="0"/>
              <a:t>3</a:t>
            </a:fld>
            <a:endParaRPr lang="en-CA"/>
          </a:p>
        </p:txBody>
      </p:sp>
    </p:spTree>
    <p:extLst>
      <p:ext uri="{BB962C8B-B14F-4D97-AF65-F5344CB8AC3E}">
        <p14:creationId xmlns:p14="http://schemas.microsoft.com/office/powerpoint/2010/main" val="3353503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Thank you to Christina Bergeron for setting this launch presentation up tonight and making sure we’re all fed, Thank you to Sukh </a:t>
            </a:r>
            <a:r>
              <a:rPr lang="en-US" dirty="0" err="1"/>
              <a:t>Matanovich</a:t>
            </a:r>
            <a:r>
              <a:rPr lang="en-US" dirty="0"/>
              <a:t> </a:t>
            </a:r>
          </a:p>
        </p:txBody>
      </p:sp>
      <p:sp>
        <p:nvSpPr>
          <p:cNvPr id="4" name="Slide Number Placeholder 3"/>
          <p:cNvSpPr>
            <a:spLocks noGrp="1"/>
          </p:cNvSpPr>
          <p:nvPr>
            <p:ph type="sldNum" sz="quarter" idx="5"/>
          </p:nvPr>
        </p:nvSpPr>
        <p:spPr/>
        <p:txBody>
          <a:bodyPr/>
          <a:lstStyle/>
          <a:p>
            <a:fld id="{18921337-E4B8-49BE-9BB4-963E500AE377}" type="slidenum">
              <a:rPr lang="en-CA" smtClean="0"/>
              <a:t>8</a:t>
            </a:fld>
            <a:endParaRPr lang="en-CA"/>
          </a:p>
        </p:txBody>
      </p:sp>
    </p:spTree>
    <p:extLst>
      <p:ext uri="{BB962C8B-B14F-4D97-AF65-F5344CB8AC3E}">
        <p14:creationId xmlns:p14="http://schemas.microsoft.com/office/powerpoint/2010/main" val="1562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11/29/2024</a:t>
            </a:fld>
            <a:endParaRPr lang="en-US"/>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500983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F40B7-36AB-4376-BE14-EF7004D79BB9}" type="datetime1">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8606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7CAB8-DCAE-46A5-AADA-B3FAD11A54E0}" type="datetime1">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2501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4600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11/29/2024</a:t>
            </a:fld>
            <a:endParaRPr lang="en-US"/>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05469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92334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802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0244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71451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11/29/2024</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333892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11/29/2024</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4599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11/29/2024</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34603946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10" r:id="rId5"/>
    <p:sldLayoutId id="2147483716" r:id="rId6"/>
    <p:sldLayoutId id="2147483711" r:id="rId7"/>
    <p:sldLayoutId id="2147483712" r:id="rId8"/>
    <p:sldLayoutId id="2147483713" r:id="rId9"/>
    <p:sldLayoutId id="2147483714" r:id="rId10"/>
    <p:sldLayoutId id="2147483715"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creativecommons.org/licenses/by-nc-sa/3.0/" TargetMode="External"/><Relationship Id="rId4" Type="http://schemas.openxmlformats.org/officeDocument/2006/relationships/hyperlink" Target="https://www.flickr.com/photos/thompsonrivers/5160521468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7.jpe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hyperlink" Target="https://creativecommons.org/licenses/by-nc-sa/3.0/" TargetMode="External"/><Relationship Id="rId5" Type="http://schemas.openxmlformats.org/officeDocument/2006/relationships/image" Target="../media/image3.png"/><Relationship Id="rId4" Type="http://schemas.openxmlformats.org/officeDocument/2006/relationships/hyperlink" Target="https://www.flickr.com/photos/time-to-look/2198482035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publishing.bceln.ca/index.php/future-eart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ee with red leaves&#10;&#10;Description automatically generated">
            <a:extLst>
              <a:ext uri="{FF2B5EF4-FFF2-40B4-BE49-F238E27FC236}">
                <a16:creationId xmlns:a16="http://schemas.microsoft.com/office/drawing/2014/main" id="{2A6E3D7D-199F-5F1A-AC00-95DFF3872BF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3365" r="6367" b="41478"/>
          <a:stretch/>
        </p:blipFill>
        <p:spPr>
          <a:xfrm>
            <a:off x="20" y="-1"/>
            <a:ext cx="12191980" cy="6857999"/>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67615" y="253548"/>
            <a:ext cx="6342735"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15447" y="407588"/>
            <a:ext cx="5989641"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7FA546-5F1B-7CAA-56FD-C336B4F17C2C}"/>
              </a:ext>
            </a:extLst>
          </p:cNvPr>
          <p:cNvSpPr>
            <a:spLocks noGrp="1"/>
          </p:cNvSpPr>
          <p:nvPr>
            <p:ph type="title"/>
          </p:nvPr>
        </p:nvSpPr>
        <p:spPr>
          <a:xfrm>
            <a:off x="1131579" y="616126"/>
            <a:ext cx="4602152" cy="1196424"/>
          </a:xfrm>
        </p:spPr>
        <p:txBody>
          <a:bodyPr>
            <a:normAutofit/>
          </a:bodyPr>
          <a:lstStyle/>
          <a:p>
            <a:r>
              <a:rPr lang="en-US" sz="3600" dirty="0"/>
              <a:t>Land Acknowledgment </a:t>
            </a:r>
          </a:p>
        </p:txBody>
      </p:sp>
      <p:sp>
        <p:nvSpPr>
          <p:cNvPr id="3" name="Content Placeholder 2">
            <a:extLst>
              <a:ext uri="{FF2B5EF4-FFF2-40B4-BE49-F238E27FC236}">
                <a16:creationId xmlns:a16="http://schemas.microsoft.com/office/drawing/2014/main" id="{FFDD0C7E-D432-221C-E17F-51980D0ECA8E}"/>
              </a:ext>
            </a:extLst>
          </p:cNvPr>
          <p:cNvSpPr>
            <a:spLocks noGrp="1"/>
          </p:cNvSpPr>
          <p:nvPr>
            <p:ph idx="1"/>
          </p:nvPr>
        </p:nvSpPr>
        <p:spPr>
          <a:xfrm>
            <a:off x="663152" y="1466850"/>
            <a:ext cx="5432848" cy="4392014"/>
          </a:xfrm>
        </p:spPr>
        <p:txBody>
          <a:bodyPr>
            <a:noAutofit/>
          </a:bodyPr>
          <a:lstStyle/>
          <a:p>
            <a:pPr marL="0" indent="0">
              <a:buNone/>
            </a:pPr>
            <a:r>
              <a:rPr lang="en-US" sz="1400" dirty="0"/>
              <a:t>Thompson Rivers University is located on the traditional and unceded territory of the Secwépemc Nation, specifically the Tk'emlúps </a:t>
            </a:r>
            <a:r>
              <a:rPr lang="en-US" sz="1400" dirty="0" err="1"/>
              <a:t>te</a:t>
            </a:r>
            <a:r>
              <a:rPr lang="en-US" sz="1400" dirty="0"/>
              <a:t> Secwépemc people. We honor and respect their deep connection to these lands, waters, and resources, and we recognize the significance of understanding, valuing, and learning from Indigenous histories, cultures, and knowledge systems in all aspects of our work.</a:t>
            </a:r>
          </a:p>
          <a:p>
            <a:pPr marL="0" indent="0">
              <a:buNone/>
            </a:pPr>
            <a:r>
              <a:rPr lang="en-US" sz="1400" dirty="0"/>
              <a:t>As we launch </a:t>
            </a:r>
            <a:r>
              <a:rPr lang="en-US" sz="1400" i="1" dirty="0"/>
              <a:t>Future Earth: A Student Journal on Sustainability and Environment</a:t>
            </a:r>
            <a:r>
              <a:rPr lang="en-US" sz="1400" dirty="0"/>
              <a:t>, we reaffirm our commitment to fostering an inclusive academic community that embraces diverse perspectives and champions sustainability for the benefit of all communities. Our mission is deeply inspired by the Indigenous principles relating to Respect, Reciprocity, Balance, Exploration, Discovery, and Stewardship, which guide us in our efforts to create meaningful, impactful, and ethical student research.</a:t>
            </a:r>
          </a:p>
          <a:p>
            <a:pPr marL="0" indent="0">
              <a:buNone/>
            </a:pPr>
            <a:r>
              <a:rPr lang="en-US" sz="1400" dirty="0"/>
              <a:t>By aligning with these principles, </a:t>
            </a:r>
            <a:r>
              <a:rPr lang="en-US" sz="1400" i="1" dirty="0"/>
              <a:t>Future Earth</a:t>
            </a:r>
            <a:r>
              <a:rPr lang="en-US" sz="1400" dirty="0"/>
              <a:t> seeks to cultivate a space for collaborative learning and inquiry, honouring the interdependence of all living beings and the responsibility we share in caring for our environment. Through this work, we aim to support students in engaging with sustainability research that respects Indigenous knowledge and promotes a harmonious balance between human and ecological systems.</a:t>
            </a:r>
          </a:p>
        </p:txBody>
      </p:sp>
      <p:sp>
        <p:nvSpPr>
          <p:cNvPr id="6" name="TextBox 5">
            <a:extLst>
              <a:ext uri="{FF2B5EF4-FFF2-40B4-BE49-F238E27FC236}">
                <a16:creationId xmlns:a16="http://schemas.microsoft.com/office/drawing/2014/main" id="{6A873DFD-BD25-2737-5705-3931899F2ADE}"/>
              </a:ext>
            </a:extLst>
          </p:cNvPr>
          <p:cNvSpPr txBox="1">
            <a:spLocks/>
          </p:cNvSpPr>
          <p:nvPr/>
        </p:nvSpPr>
        <p:spPr>
          <a:xfrm>
            <a:off x="1810482" y="6657943"/>
            <a:ext cx="249299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www.flickr.com/photos/thompsonrivers/51605214680">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
        <p:nvSpPr>
          <p:cNvPr id="7" name="TextBox 6">
            <a:extLst>
              <a:ext uri="{FF2B5EF4-FFF2-40B4-BE49-F238E27FC236}">
                <a16:creationId xmlns:a16="http://schemas.microsoft.com/office/drawing/2014/main" id="{1A401F51-4A65-F650-E639-5BF1933475E6}"/>
              </a:ext>
            </a:extLst>
          </p:cNvPr>
          <p:cNvSpPr txBox="1">
            <a:spLocks/>
          </p:cNvSpPr>
          <p:nvPr/>
        </p:nvSpPr>
        <p:spPr>
          <a:xfrm>
            <a:off x="1515218" y="5901661"/>
            <a:ext cx="3728713" cy="338554"/>
          </a:xfrm>
          <a:prstGeom prst="rect">
            <a:avLst/>
          </a:prstGeom>
          <a:noFill/>
        </p:spPr>
        <p:txBody>
          <a:bodyPr wrap="none" rtlCol="0">
            <a:spAutoFit/>
          </a:bodyPr>
          <a:lstStyle/>
          <a:p>
            <a:r>
              <a:rPr lang="en-US" sz="1600" dirty="0">
                <a:solidFill>
                  <a:srgbClr val="AF0604"/>
                </a:solidFill>
                <a:latin typeface="+mj-lt"/>
              </a:rPr>
              <a:t>RESPECT | RECIPROCITY | BALANCE</a:t>
            </a:r>
          </a:p>
        </p:txBody>
      </p:sp>
      <p:sp>
        <p:nvSpPr>
          <p:cNvPr id="8" name="TextBox 7">
            <a:extLst>
              <a:ext uri="{FF2B5EF4-FFF2-40B4-BE49-F238E27FC236}">
                <a16:creationId xmlns:a16="http://schemas.microsoft.com/office/drawing/2014/main" id="{AA81181F-F7CE-1A2E-C235-EF1BFC2D902A}"/>
              </a:ext>
            </a:extLst>
          </p:cNvPr>
          <p:cNvSpPr txBox="1">
            <a:spLocks/>
          </p:cNvSpPr>
          <p:nvPr/>
        </p:nvSpPr>
        <p:spPr>
          <a:xfrm>
            <a:off x="1095232" y="632173"/>
            <a:ext cx="4568687" cy="338554"/>
          </a:xfrm>
          <a:prstGeom prst="rect">
            <a:avLst/>
          </a:prstGeom>
          <a:noFill/>
        </p:spPr>
        <p:txBody>
          <a:bodyPr wrap="none" rtlCol="0">
            <a:spAutoFit/>
          </a:bodyPr>
          <a:lstStyle/>
          <a:p>
            <a:r>
              <a:rPr lang="en-US" sz="1600" dirty="0">
                <a:solidFill>
                  <a:srgbClr val="AF0604"/>
                </a:solidFill>
                <a:latin typeface="+mj-lt"/>
              </a:rPr>
              <a:t>EXPLORATION | DISCOVERY | STEWARDSHIP</a:t>
            </a:r>
          </a:p>
        </p:txBody>
      </p:sp>
      <p:grpSp>
        <p:nvGrpSpPr>
          <p:cNvPr id="14" name="Group 13">
            <a:extLst>
              <a:ext uri="{FF2B5EF4-FFF2-40B4-BE49-F238E27FC236}">
                <a16:creationId xmlns:a16="http://schemas.microsoft.com/office/drawing/2014/main" id="{D84851FF-1D79-DFE4-C424-A3B327373F3B}"/>
              </a:ext>
            </a:extLst>
          </p:cNvPr>
          <p:cNvGrpSpPr>
            <a:grpSpLocks noGrp="1" noUngrp="1" noRot="1" noMove="1" noResize="1"/>
          </p:cNvGrpSpPr>
          <p:nvPr/>
        </p:nvGrpSpPr>
        <p:grpSpPr>
          <a:xfrm>
            <a:off x="10993178" y="5629275"/>
            <a:ext cx="981176" cy="1228725"/>
            <a:chOff x="10993178" y="5629275"/>
            <a:chExt cx="981176" cy="1228725"/>
          </a:xfrm>
        </p:grpSpPr>
        <p:sp>
          <p:nvSpPr>
            <p:cNvPr id="16" name="Rectangle: Top Corners Rounded 15">
              <a:extLst>
                <a:ext uri="{FF2B5EF4-FFF2-40B4-BE49-F238E27FC236}">
                  <a16:creationId xmlns:a16="http://schemas.microsoft.com/office/drawing/2014/main" id="{09AD13DF-2342-910E-913D-5201BA8021A5}"/>
                </a:ext>
              </a:extLst>
            </p:cNvPr>
            <p:cNvSpPr>
              <a:spLocks noGrp="1" noRot="1" noMove="1" noResize="1" noEditPoints="1" noAdjustHandles="1" noChangeArrowheads="1" noChangeShapeType="1"/>
            </p:cNvSpPr>
            <p:nvPr/>
          </p:nvSpPr>
          <p:spPr>
            <a:xfrm>
              <a:off x="10993178" y="5629275"/>
              <a:ext cx="981176" cy="1228725"/>
            </a:xfrm>
            <a:prstGeom prst="round2SameRect">
              <a:avLst/>
            </a:prstGeom>
            <a:solidFill>
              <a:srgbClr val="D2D1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logo with sun and mountains&#10;&#10;Description automatically generated">
              <a:extLst>
                <a:ext uri="{FF2B5EF4-FFF2-40B4-BE49-F238E27FC236}">
                  <a16:creationId xmlns:a16="http://schemas.microsoft.com/office/drawing/2014/main" id="{68F606FE-F7AB-40DC-3DC4-AB5D07B75313}"/>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11178865" y="5786437"/>
              <a:ext cx="609802" cy="914400"/>
            </a:xfrm>
            <a:prstGeom prst="rect">
              <a:avLst/>
            </a:prstGeom>
            <a:ln>
              <a:noFill/>
            </a:ln>
          </p:spPr>
        </p:pic>
      </p:grpSp>
    </p:spTree>
    <p:extLst>
      <p:ext uri="{BB962C8B-B14F-4D97-AF65-F5344CB8AC3E}">
        <p14:creationId xmlns:p14="http://schemas.microsoft.com/office/powerpoint/2010/main" val="3293351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41E09-8DEA-D2CC-CA0C-66B235C5EA80}"/>
              </a:ext>
            </a:extLst>
          </p:cNvPr>
          <p:cNvSpPr>
            <a:spLocks noGrp="1"/>
          </p:cNvSpPr>
          <p:nvPr>
            <p:ph type="title"/>
          </p:nvPr>
        </p:nvSpPr>
        <p:spPr>
          <a:xfrm>
            <a:off x="6579450" y="727627"/>
            <a:ext cx="4957553" cy="1645920"/>
          </a:xfrm>
        </p:spPr>
        <p:txBody>
          <a:bodyPr vert="horz" lIns="91440" tIns="45720" rIns="91440" bIns="45720" rtlCol="0" anchor="ctr">
            <a:normAutofit/>
          </a:bodyPr>
          <a:lstStyle/>
          <a:p>
            <a:r>
              <a:rPr lang="en-US" sz="4800" dirty="0">
                <a:solidFill>
                  <a:srgbClr val="003046"/>
                </a:solidFill>
              </a:rPr>
              <a:t>Welcome to </a:t>
            </a:r>
            <a:r>
              <a:rPr lang="en-US" sz="4800" i="1" dirty="0">
                <a:solidFill>
                  <a:srgbClr val="003046"/>
                </a:solidFill>
              </a:rPr>
              <a:t>Future Earth</a:t>
            </a:r>
            <a:r>
              <a:rPr lang="en-US" sz="4800" dirty="0">
                <a:solidFill>
                  <a:srgbClr val="003046"/>
                </a:solidFill>
              </a:rPr>
              <a:t>!</a:t>
            </a:r>
            <a:endParaRPr lang="en-US" dirty="0"/>
          </a:p>
        </p:txBody>
      </p:sp>
      <p:pic>
        <p:nvPicPr>
          <p:cNvPr id="5" name="Picture 4">
            <a:extLst>
              <a:ext uri="{FF2B5EF4-FFF2-40B4-BE49-F238E27FC236}">
                <a16:creationId xmlns:a16="http://schemas.microsoft.com/office/drawing/2014/main" id="{CB9819DF-67BB-68D5-F8AC-A5B585F3948B}"/>
              </a:ext>
            </a:extLst>
          </p:cNvPr>
          <p:cNvPicPr>
            <a:picLocks noChangeAspect="1"/>
          </p:cNvPicPr>
          <p:nvPr/>
        </p:nvPicPr>
        <p:blipFill>
          <a:blip r:embed="rId2">
            <a:extLst>
              <a:ext uri="{28A0092B-C50C-407E-A947-70E740481C1C}">
                <a14:useLocalDpi xmlns:a14="http://schemas.microsoft.com/office/drawing/2010/main" val="0"/>
              </a:ext>
            </a:extLst>
          </a:blip>
          <a:srcRect l="737" r="737"/>
          <a:stretch/>
        </p:blipFill>
        <p:spPr>
          <a:xfrm>
            <a:off x="1214180" y="1206900"/>
            <a:ext cx="4396590" cy="4462365"/>
          </a:xfrm>
          <a:prstGeom prst="rect">
            <a:avLst/>
          </a:prstGeom>
        </p:spPr>
      </p:pic>
      <p:sp>
        <p:nvSpPr>
          <p:cNvPr id="4" name="TextBox 3">
            <a:extLst>
              <a:ext uri="{FF2B5EF4-FFF2-40B4-BE49-F238E27FC236}">
                <a16:creationId xmlns:a16="http://schemas.microsoft.com/office/drawing/2014/main" id="{7A4EE7F0-0BB5-6C94-5794-AD1CC4963B27}"/>
              </a:ext>
            </a:extLst>
          </p:cNvPr>
          <p:cNvSpPr txBox="1"/>
          <p:nvPr/>
        </p:nvSpPr>
        <p:spPr>
          <a:xfrm>
            <a:off x="6579450" y="2538919"/>
            <a:ext cx="4957554" cy="3496120"/>
          </a:xfrm>
          <a:prstGeom prst="rect">
            <a:avLst/>
          </a:prstGeom>
        </p:spPr>
        <p:txBody>
          <a:bodyPr vert="horz" lIns="91440" tIns="45720" rIns="91440" bIns="45720" rtlCol="0">
            <a:normAutofit/>
          </a:bodyPr>
          <a:lstStyle/>
          <a:p>
            <a:pPr>
              <a:buClr>
                <a:schemeClr val="tx1">
                  <a:lumMod val="85000"/>
                  <a:lumOff val="15000"/>
                </a:schemeClr>
              </a:buClr>
            </a:pPr>
            <a:r>
              <a:rPr lang="en-US" b="1" dirty="0"/>
              <a:t>Purpose</a:t>
            </a:r>
          </a:p>
          <a:p>
            <a:pPr>
              <a:spcAft>
                <a:spcPts val="1600"/>
              </a:spcAft>
              <a:buClr>
                <a:schemeClr val="tx1">
                  <a:lumMod val="85000"/>
                  <a:lumOff val="15000"/>
                </a:schemeClr>
              </a:buClr>
            </a:pPr>
            <a:r>
              <a:rPr lang="en-US" dirty="0"/>
              <a:t>Announce the launch and describe the journal's vision to advance sustainability discourse.</a:t>
            </a:r>
          </a:p>
          <a:p>
            <a:pPr>
              <a:buClr>
                <a:schemeClr val="tx1">
                  <a:lumMod val="85000"/>
                  <a:lumOff val="15000"/>
                </a:schemeClr>
              </a:buClr>
            </a:pPr>
            <a:r>
              <a:rPr lang="en-US" b="1" dirty="0"/>
              <a:t>Focus</a:t>
            </a:r>
          </a:p>
          <a:p>
            <a:pPr>
              <a:spcAft>
                <a:spcPts val="1600"/>
              </a:spcAft>
              <a:buClr>
                <a:schemeClr val="tx1">
                  <a:lumMod val="85000"/>
                  <a:lumOff val="15000"/>
                </a:schemeClr>
              </a:buClr>
            </a:pPr>
            <a:r>
              <a:rPr lang="en-US" dirty="0"/>
              <a:t>Sustainability and environmental research from a multidisciplinary student-led perspective</a:t>
            </a:r>
          </a:p>
          <a:p>
            <a:pPr>
              <a:buClr>
                <a:schemeClr val="tx1">
                  <a:lumMod val="85000"/>
                  <a:lumOff val="15000"/>
                </a:schemeClr>
              </a:buClr>
            </a:pPr>
            <a:r>
              <a:rPr lang="en-US" b="1" dirty="0"/>
              <a:t>Platform</a:t>
            </a:r>
          </a:p>
          <a:p>
            <a:pPr>
              <a:spcAft>
                <a:spcPts val="1600"/>
              </a:spcAft>
              <a:buClr>
                <a:schemeClr val="tx1">
                  <a:lumMod val="85000"/>
                  <a:lumOff val="15000"/>
                </a:schemeClr>
              </a:buClr>
            </a:pPr>
            <a:r>
              <a:rPr lang="en-US" dirty="0"/>
              <a:t>Hosted at Thompson Rivers University, featuring a diverse editorial board led by Dr. Peter Tsigaris.</a:t>
            </a:r>
          </a:p>
          <a:p>
            <a:pPr indent="-182880">
              <a:spcAft>
                <a:spcPts val="1600"/>
              </a:spcAft>
              <a:buClr>
                <a:schemeClr val="tx1">
                  <a:lumMod val="85000"/>
                  <a:lumOff val="15000"/>
                </a:schemeClr>
              </a:buClr>
              <a:buFont typeface="Garamond" pitchFamily="18" charset="0"/>
              <a:buChar char="◦"/>
            </a:pPr>
            <a:endParaRPr lang="en-US" dirty="0"/>
          </a:p>
        </p:txBody>
      </p:sp>
      <p:grpSp>
        <p:nvGrpSpPr>
          <p:cNvPr id="3" name="Group 2">
            <a:extLst>
              <a:ext uri="{FF2B5EF4-FFF2-40B4-BE49-F238E27FC236}">
                <a16:creationId xmlns:a16="http://schemas.microsoft.com/office/drawing/2014/main" id="{6CF8E568-B092-B4E2-1F7B-5CBAAFC559B9}"/>
              </a:ext>
            </a:extLst>
          </p:cNvPr>
          <p:cNvGrpSpPr/>
          <p:nvPr/>
        </p:nvGrpSpPr>
        <p:grpSpPr>
          <a:xfrm>
            <a:off x="10993178" y="5629275"/>
            <a:ext cx="981176" cy="1228725"/>
            <a:chOff x="10993178" y="5629275"/>
            <a:chExt cx="981176" cy="1228725"/>
          </a:xfrm>
        </p:grpSpPr>
        <p:sp>
          <p:nvSpPr>
            <p:cNvPr id="6" name="Rectangle: Top Corners Rounded 5">
              <a:extLst>
                <a:ext uri="{FF2B5EF4-FFF2-40B4-BE49-F238E27FC236}">
                  <a16:creationId xmlns:a16="http://schemas.microsoft.com/office/drawing/2014/main" id="{72C6C9B6-7CB2-DE87-9F72-214C98CF0F2F}"/>
                </a:ext>
              </a:extLst>
            </p:cNvPr>
            <p:cNvSpPr/>
            <p:nvPr/>
          </p:nvSpPr>
          <p:spPr>
            <a:xfrm>
              <a:off x="10993178" y="5629275"/>
              <a:ext cx="981176" cy="1228725"/>
            </a:xfrm>
            <a:prstGeom prst="round2SameRect">
              <a:avLst/>
            </a:prstGeom>
            <a:solidFill>
              <a:srgbClr val="D2D1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sun and mountains&#10;&#10;Description automatically generated">
              <a:extLst>
                <a:ext uri="{FF2B5EF4-FFF2-40B4-BE49-F238E27FC236}">
                  <a16:creationId xmlns:a16="http://schemas.microsoft.com/office/drawing/2014/main" id="{92E7ACC7-AD1A-5957-726C-2E30C83C5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8865" y="5786437"/>
              <a:ext cx="609802" cy="914400"/>
            </a:xfrm>
            <a:prstGeom prst="rect">
              <a:avLst/>
            </a:prstGeom>
            <a:ln>
              <a:noFill/>
            </a:ln>
          </p:spPr>
        </p:pic>
      </p:grpSp>
    </p:spTree>
    <p:extLst>
      <p:ext uri="{BB962C8B-B14F-4D97-AF65-F5344CB8AC3E}">
        <p14:creationId xmlns:p14="http://schemas.microsoft.com/office/powerpoint/2010/main" val="4012015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608AA13-5DEF-478F-A286-EA33B7E0A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6306CF9-ED43-47CC-BF50-38B5D2D62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165" y="282258"/>
            <a:ext cx="5617029" cy="632381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58628D-4001-F26D-83C5-DE77F581E3EA}"/>
              </a:ext>
            </a:extLst>
          </p:cNvPr>
          <p:cNvSpPr>
            <a:spLocks noGrp="1" noRot="1" noMove="1" noResize="1" noEditPoints="1" noAdjustHandles="1" noChangeArrowheads="1" noChangeShapeType="1"/>
          </p:cNvSpPr>
          <p:nvPr>
            <p:ph type="title"/>
          </p:nvPr>
        </p:nvSpPr>
        <p:spPr>
          <a:xfrm>
            <a:off x="737486" y="727626"/>
            <a:ext cx="4602152" cy="1718225"/>
          </a:xfrm>
        </p:spPr>
        <p:txBody>
          <a:bodyPr>
            <a:normAutofit/>
          </a:bodyPr>
          <a:lstStyle/>
          <a:p>
            <a:r>
              <a:rPr lang="en-CA" sz="4000" kern="100" dirty="0">
                <a:effectLst/>
                <a:latin typeface="Calibri" panose="020F0502020204030204" pitchFamily="34" charset="0"/>
                <a:ea typeface="Times New Roman" panose="02020603050405020304" pitchFamily="18" charset="0"/>
                <a:cs typeface="Times New Roman" panose="02020603050405020304" pitchFamily="18" charset="0"/>
              </a:rPr>
              <a:t>About </a:t>
            </a:r>
            <a:r>
              <a:rPr lang="en-CA" sz="4000" i="1" kern="100" dirty="0">
                <a:effectLst/>
                <a:latin typeface="Calibri" panose="020F0502020204030204" pitchFamily="34" charset="0"/>
                <a:ea typeface="Times New Roman" panose="02020603050405020304" pitchFamily="18" charset="0"/>
                <a:cs typeface="Times New Roman" panose="02020603050405020304" pitchFamily="18" charset="0"/>
              </a:rPr>
              <a:t>Future Earth</a:t>
            </a:r>
            <a:endParaRPr lang="en-CA" sz="4000" i="1" dirty="0"/>
          </a:p>
        </p:txBody>
      </p:sp>
      <p:sp>
        <p:nvSpPr>
          <p:cNvPr id="3" name="Content Placeholder 2">
            <a:extLst>
              <a:ext uri="{FF2B5EF4-FFF2-40B4-BE49-F238E27FC236}">
                <a16:creationId xmlns:a16="http://schemas.microsoft.com/office/drawing/2014/main" id="{7990AB96-CBA3-90B5-2F27-6E64294B235C}"/>
              </a:ext>
            </a:extLst>
          </p:cNvPr>
          <p:cNvSpPr>
            <a:spLocks noGrp="1" noRot="1" noMove="1" noResize="1" noEditPoints="1" noAdjustHandles="1" noChangeArrowheads="1" noChangeShapeType="1"/>
          </p:cNvSpPr>
          <p:nvPr>
            <p:ph idx="1"/>
          </p:nvPr>
        </p:nvSpPr>
        <p:spPr>
          <a:xfrm>
            <a:off x="737486" y="2538919"/>
            <a:ext cx="4602152" cy="3596880"/>
          </a:xfrm>
        </p:spPr>
        <p:txBody>
          <a:bodyPr vert="horz" lIns="91440" tIns="45720" rIns="91440" bIns="45720" rtlCol="0">
            <a:noAutofit/>
          </a:bodyPr>
          <a:lstStyle/>
          <a:p>
            <a:pPr marL="0" indent="0">
              <a:lnSpc>
                <a:spcPct val="90000"/>
              </a:lnSpc>
              <a:buNone/>
            </a:pPr>
            <a:r>
              <a:rPr lang="en-US" b="1" dirty="0"/>
              <a:t>Mission and Scope</a:t>
            </a:r>
          </a:p>
          <a:p>
            <a:pPr marL="0" indent="0">
              <a:lnSpc>
                <a:spcPct val="90000"/>
              </a:lnSpc>
              <a:buNone/>
            </a:pPr>
            <a:r>
              <a:rPr lang="en-US" i="1" dirty="0"/>
              <a:t>Future Earth</a:t>
            </a:r>
            <a:r>
              <a:rPr lang="en-US" dirty="0"/>
              <a:t> is a vibrant, student-driven journal spotlighting innovative research on sustainability and environmental solutions. Designed for undergraduate and graduate contributors, it amplifies diverse perspectives to inspire dialogue and action on pressing global issues.</a:t>
            </a:r>
          </a:p>
          <a:p>
            <a:pPr marL="0" indent="0">
              <a:lnSpc>
                <a:spcPct val="90000"/>
              </a:lnSpc>
              <a:buNone/>
            </a:pPr>
            <a:endParaRPr lang="en-US" dirty="0"/>
          </a:p>
          <a:p>
            <a:pPr marL="0" indent="0">
              <a:lnSpc>
                <a:spcPct val="90000"/>
              </a:lnSpc>
              <a:buNone/>
            </a:pPr>
            <a:r>
              <a:rPr lang="en-US" b="1" dirty="0"/>
              <a:t>Access: </a:t>
            </a:r>
            <a:r>
              <a:rPr lang="en-US" dirty="0"/>
              <a:t>Open and free of charge</a:t>
            </a:r>
          </a:p>
          <a:p>
            <a:pPr marL="0" indent="0">
              <a:lnSpc>
                <a:spcPct val="90000"/>
              </a:lnSpc>
              <a:buNone/>
            </a:pPr>
            <a:r>
              <a:rPr lang="en-US" b="1" dirty="0"/>
              <a:t>Review:</a:t>
            </a:r>
            <a:r>
              <a:rPr lang="en-US" dirty="0"/>
              <a:t> Blinded by two faculty experts  </a:t>
            </a:r>
          </a:p>
          <a:p>
            <a:pPr marL="0" indent="0">
              <a:lnSpc>
                <a:spcPct val="90000"/>
              </a:lnSpc>
              <a:buNone/>
            </a:pPr>
            <a:r>
              <a:rPr lang="en-US" b="1" dirty="0"/>
              <a:t>Frequency of issues: </a:t>
            </a:r>
            <a:r>
              <a:rPr lang="en-US" dirty="0"/>
              <a:t>Bi-annual; Fall and Spring</a:t>
            </a:r>
          </a:p>
        </p:txBody>
      </p:sp>
      <p:pic>
        <p:nvPicPr>
          <p:cNvPr id="10" name="Picture 9" descr="A deer on a tree branch&#10;&#10;Description automatically generated">
            <a:extLst>
              <a:ext uri="{FF2B5EF4-FFF2-40B4-BE49-F238E27FC236}">
                <a16:creationId xmlns:a16="http://schemas.microsoft.com/office/drawing/2014/main" id="{F85494F8-94E9-94D4-B49F-8B657AE7C0FF}"/>
              </a:ext>
            </a:extLst>
          </p:cNvPr>
          <p:cNvPicPr>
            <a:picLocks noChangeAspect="1"/>
          </p:cNvPicPr>
          <p:nvPr/>
        </p:nvPicPr>
        <p:blipFill>
          <a:blip r:embed="rId3">
            <a:extLst>
              <a:ext uri="{28A0092B-C50C-407E-A947-70E740481C1C}">
                <a14:useLocalDpi xmlns:a14="http://schemas.microsoft.com/office/drawing/2010/main" val="0"/>
              </a:ext>
            </a:extLst>
          </a:blip>
          <a:srcRect l="16396" r="21014" b="-2"/>
          <a:stretch/>
        </p:blipFill>
        <p:spPr>
          <a:xfrm>
            <a:off x="6013957" y="4123527"/>
            <a:ext cx="2071742" cy="2482545"/>
          </a:xfrm>
          <a:prstGeom prst="rect">
            <a:avLst/>
          </a:prstGeom>
        </p:spPr>
      </p:pic>
      <p:pic>
        <p:nvPicPr>
          <p:cNvPr id="5" name="Picture 4">
            <a:extLst>
              <a:ext uri="{FF2B5EF4-FFF2-40B4-BE49-F238E27FC236}">
                <a16:creationId xmlns:a16="http://schemas.microsoft.com/office/drawing/2014/main" id="{8CF3B410-3EB6-F11B-084A-E9BB9E84F5E7}"/>
              </a:ext>
            </a:extLst>
          </p:cNvPr>
          <p:cNvPicPr>
            <a:picLocks noChangeAspect="1"/>
          </p:cNvPicPr>
          <p:nvPr/>
        </p:nvPicPr>
        <p:blipFill>
          <a:blip r:embed="rId4">
            <a:extLst>
              <a:ext uri="{28A0092B-C50C-407E-A947-70E740481C1C}">
                <a14:useLocalDpi xmlns:a14="http://schemas.microsoft.com/office/drawing/2010/main" val="0"/>
              </a:ext>
            </a:extLst>
          </a:blip>
          <a:srcRect l="41" r="41"/>
          <a:stretch/>
        </p:blipFill>
        <p:spPr>
          <a:xfrm>
            <a:off x="8175840" y="3155573"/>
            <a:ext cx="3786002" cy="3450498"/>
          </a:xfrm>
          <a:prstGeom prst="rect">
            <a:avLst/>
          </a:prstGeom>
        </p:spPr>
      </p:pic>
      <p:pic>
        <p:nvPicPr>
          <p:cNvPr id="6" name="Picture 5">
            <a:extLst>
              <a:ext uri="{FF2B5EF4-FFF2-40B4-BE49-F238E27FC236}">
                <a16:creationId xmlns:a16="http://schemas.microsoft.com/office/drawing/2014/main" id="{2AE201FB-198C-9237-91C3-F2E22756D252}"/>
              </a:ext>
            </a:extLst>
          </p:cNvPr>
          <p:cNvPicPr>
            <a:picLocks noChangeAspect="1"/>
          </p:cNvPicPr>
          <p:nvPr/>
        </p:nvPicPr>
        <p:blipFill>
          <a:blip r:embed="rId5">
            <a:extLst>
              <a:ext uri="{28A0092B-C50C-407E-A947-70E740481C1C}">
                <a14:useLocalDpi xmlns:a14="http://schemas.microsoft.com/office/drawing/2010/main" val="0"/>
              </a:ext>
            </a:extLst>
          </a:blip>
          <a:srcRect l="5953" r="15038" b="-3"/>
          <a:stretch/>
        </p:blipFill>
        <p:spPr>
          <a:xfrm>
            <a:off x="6013956"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pic>
        <p:nvPicPr>
          <p:cNvPr id="12" name="Picture 11" descr="A magazine cover with a tree growing in a sphere&#10;&#10;Description automatically generated">
            <a:extLst>
              <a:ext uri="{FF2B5EF4-FFF2-40B4-BE49-F238E27FC236}">
                <a16:creationId xmlns:a16="http://schemas.microsoft.com/office/drawing/2014/main" id="{D66C1FEA-6536-55F5-E1E2-99B64A1FCCBA}"/>
              </a:ext>
            </a:extLst>
          </p:cNvPr>
          <p:cNvPicPr>
            <a:picLocks noChangeAspect="1"/>
          </p:cNvPicPr>
          <p:nvPr/>
        </p:nvPicPr>
        <p:blipFill>
          <a:blip r:embed="rId6">
            <a:extLst>
              <a:ext uri="{28A0092B-C50C-407E-A947-70E740481C1C}">
                <a14:useLocalDpi xmlns:a14="http://schemas.microsoft.com/office/drawing/2010/main" val="0"/>
              </a:ext>
            </a:extLst>
          </a:blip>
          <a:srcRect l="11213" r="20116" b="-3"/>
          <a:stretch/>
        </p:blipFill>
        <p:spPr>
          <a:xfrm>
            <a:off x="10052236" y="282261"/>
            <a:ext cx="1909612" cy="2780881"/>
          </a:xfrm>
          <a:prstGeom prst="rect">
            <a:avLst/>
          </a:prstGeom>
        </p:spPr>
      </p:pic>
      <p:sp>
        <p:nvSpPr>
          <p:cNvPr id="36" name="Rectangle 35">
            <a:extLst>
              <a:ext uri="{FF2B5EF4-FFF2-40B4-BE49-F238E27FC236}">
                <a16:creationId xmlns:a16="http://schemas.microsoft.com/office/drawing/2014/main" id="{7C2329DA-3535-468A-8479-D10BD6653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107" y="390070"/>
            <a:ext cx="5343144"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grpSp>
        <p:nvGrpSpPr>
          <p:cNvPr id="4" name="Group 3">
            <a:extLst>
              <a:ext uri="{FF2B5EF4-FFF2-40B4-BE49-F238E27FC236}">
                <a16:creationId xmlns:a16="http://schemas.microsoft.com/office/drawing/2014/main" id="{2B17366B-78BE-D924-C532-571C2711413D}"/>
              </a:ext>
            </a:extLst>
          </p:cNvPr>
          <p:cNvGrpSpPr/>
          <p:nvPr/>
        </p:nvGrpSpPr>
        <p:grpSpPr>
          <a:xfrm>
            <a:off x="10993178" y="5629275"/>
            <a:ext cx="981176" cy="1228725"/>
            <a:chOff x="10993178" y="5629275"/>
            <a:chExt cx="981176" cy="1228725"/>
          </a:xfrm>
        </p:grpSpPr>
        <p:sp>
          <p:nvSpPr>
            <p:cNvPr id="7" name="Rectangle: Top Corners Rounded 6">
              <a:extLst>
                <a:ext uri="{FF2B5EF4-FFF2-40B4-BE49-F238E27FC236}">
                  <a16:creationId xmlns:a16="http://schemas.microsoft.com/office/drawing/2014/main" id="{7CBE9151-F0ED-7BA5-E60C-23AAB7E316A5}"/>
                </a:ext>
              </a:extLst>
            </p:cNvPr>
            <p:cNvSpPr/>
            <p:nvPr/>
          </p:nvSpPr>
          <p:spPr>
            <a:xfrm>
              <a:off x="10993178" y="5629275"/>
              <a:ext cx="981176" cy="1228725"/>
            </a:xfrm>
            <a:prstGeom prst="round2SameRect">
              <a:avLst/>
            </a:prstGeom>
            <a:solidFill>
              <a:srgbClr val="D2D1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sun and mountains&#10;&#10;Description automatically generated">
              <a:extLst>
                <a:ext uri="{FF2B5EF4-FFF2-40B4-BE49-F238E27FC236}">
                  <a16:creationId xmlns:a16="http://schemas.microsoft.com/office/drawing/2014/main" id="{20861B62-62A1-1911-F0FD-C81EB55E7B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78865" y="5786437"/>
              <a:ext cx="609802" cy="914400"/>
            </a:xfrm>
            <a:prstGeom prst="rect">
              <a:avLst/>
            </a:prstGeom>
            <a:ln>
              <a:noFill/>
            </a:ln>
          </p:spPr>
        </p:pic>
      </p:grpSp>
    </p:spTree>
    <p:extLst>
      <p:ext uri="{BB962C8B-B14F-4D97-AF65-F5344CB8AC3E}">
        <p14:creationId xmlns:p14="http://schemas.microsoft.com/office/powerpoint/2010/main" val="2297330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CC34E14-7009-4770-92C3-8FA9DFFCC13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34" name="Rectangle 33">
            <a:extLst>
              <a:ext uri="{FF2B5EF4-FFF2-40B4-BE49-F238E27FC236}">
                <a16:creationId xmlns:a16="http://schemas.microsoft.com/office/drawing/2014/main" id="{B7F09AB8-ED40-4351-A581-146415B87E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useBgFill="1">
        <p:nvSpPr>
          <p:cNvPr id="36" name="Rectangle 35">
            <a:extLst>
              <a:ext uri="{FF2B5EF4-FFF2-40B4-BE49-F238E27FC236}">
                <a16:creationId xmlns:a16="http://schemas.microsoft.com/office/drawing/2014/main" id="{D5851415-CF4E-4C41-9E36-04E444B517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6" name="Picture 5" descr="A landscape with a dirt path and yellow flowers&#10;&#10;Description automatically generated">
            <a:extLst>
              <a:ext uri="{FF2B5EF4-FFF2-40B4-BE49-F238E27FC236}">
                <a16:creationId xmlns:a16="http://schemas.microsoft.com/office/drawing/2014/main" id="{18938B66-3A06-3EB9-1705-4D0037E21174}"/>
              </a:ext>
            </a:extLst>
          </p:cNvPr>
          <p:cNvPicPr>
            <a:picLocks noChangeAspect="1"/>
          </p:cNvPicPr>
          <p:nvPr/>
        </p:nvPicPr>
        <p:blipFill>
          <a:blip r:embed="rId2">
            <a:extLst>
              <a:ext uri="{28A0092B-C50C-407E-A947-70E740481C1C}">
                <a14:useLocalDpi xmlns:a14="http://schemas.microsoft.com/office/drawing/2010/main" val="0"/>
              </a:ext>
            </a:extLst>
          </a:blip>
          <a:srcRect t="23042" b="1958"/>
          <a:stretch/>
        </p:blipFill>
        <p:spPr>
          <a:xfrm>
            <a:off x="-116712" y="-50259"/>
            <a:ext cx="12191980" cy="6858000"/>
          </a:xfrm>
          <a:prstGeom prst="rect">
            <a:avLst/>
          </a:prstGeom>
        </p:spPr>
      </p:pic>
      <p:sp>
        <p:nvSpPr>
          <p:cNvPr id="38" name="Rectangle 37">
            <a:extLst>
              <a:ext uri="{FF2B5EF4-FFF2-40B4-BE49-F238E27FC236}">
                <a16:creationId xmlns:a16="http://schemas.microsoft.com/office/drawing/2014/main" id="{3EA2D33E-BAA2-467B-80B0-8887D9A99F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45534" y="237744"/>
            <a:ext cx="4621741" cy="6382512"/>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6067C508-2065-42E3-98D2-F3A9B8339BA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10646" y="402336"/>
            <a:ext cx="4220628" cy="605332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741E09-8DEA-D2CC-CA0C-66B235C5EA80}"/>
              </a:ext>
            </a:extLst>
          </p:cNvPr>
          <p:cNvSpPr>
            <a:spLocks noGrp="1"/>
          </p:cNvSpPr>
          <p:nvPr>
            <p:ph type="title"/>
          </p:nvPr>
        </p:nvSpPr>
        <p:spPr>
          <a:xfrm>
            <a:off x="642739" y="3106292"/>
            <a:ext cx="3147693" cy="641516"/>
          </a:xfrm>
        </p:spPr>
        <p:txBody>
          <a:bodyPr vert="horz" lIns="91440" tIns="45720" rIns="91440" bIns="45720" rtlCol="0" anchor="b">
            <a:normAutofit/>
          </a:bodyPr>
          <a:lstStyle/>
          <a:p>
            <a:r>
              <a:rPr lang="en-US" sz="2800" dirty="0"/>
              <a:t>About</a:t>
            </a:r>
            <a:r>
              <a:rPr lang="en-US" sz="2800" i="1" dirty="0"/>
              <a:t> Future Earth</a:t>
            </a:r>
            <a:r>
              <a:rPr lang="en-US" sz="2800" dirty="0"/>
              <a:t>!</a:t>
            </a:r>
          </a:p>
        </p:txBody>
      </p:sp>
      <p:pic>
        <p:nvPicPr>
          <p:cNvPr id="5" name="Picture 4">
            <a:extLst>
              <a:ext uri="{FF2B5EF4-FFF2-40B4-BE49-F238E27FC236}">
                <a16:creationId xmlns:a16="http://schemas.microsoft.com/office/drawing/2014/main" id="{CB9819DF-67BB-68D5-F8AC-A5B585F3948B}"/>
              </a:ext>
            </a:extLst>
          </p:cNvPr>
          <p:cNvPicPr>
            <a:picLocks noChangeAspect="1"/>
          </p:cNvPicPr>
          <p:nvPr/>
        </p:nvPicPr>
        <p:blipFill>
          <a:blip r:embed="rId3">
            <a:extLst>
              <a:ext uri="{28A0092B-C50C-407E-A947-70E740481C1C}">
                <a14:useLocalDpi xmlns:a14="http://schemas.microsoft.com/office/drawing/2010/main" val="0"/>
              </a:ext>
            </a:extLst>
          </a:blip>
          <a:srcRect t="20807" r="2" b="15738"/>
          <a:stretch/>
        </p:blipFill>
        <p:spPr>
          <a:xfrm>
            <a:off x="410646" y="398435"/>
            <a:ext cx="4231466" cy="2685132"/>
          </a:xfrm>
          <a:prstGeom prst="rect">
            <a:avLst/>
          </a:prstGeom>
        </p:spPr>
      </p:pic>
      <p:sp>
        <p:nvSpPr>
          <p:cNvPr id="4" name="TextBox 3">
            <a:extLst>
              <a:ext uri="{FF2B5EF4-FFF2-40B4-BE49-F238E27FC236}">
                <a16:creationId xmlns:a16="http://schemas.microsoft.com/office/drawing/2014/main" id="{7A4EE7F0-0BB5-6C94-5794-AD1CC4963B27}"/>
              </a:ext>
            </a:extLst>
          </p:cNvPr>
          <p:cNvSpPr txBox="1"/>
          <p:nvPr/>
        </p:nvSpPr>
        <p:spPr>
          <a:xfrm>
            <a:off x="660888" y="3747808"/>
            <a:ext cx="3720611" cy="2864224"/>
          </a:xfrm>
          <a:prstGeom prst="rect">
            <a:avLst/>
          </a:prstGeom>
        </p:spPr>
        <p:txBody>
          <a:bodyPr vert="horz" lIns="91440" tIns="45720" rIns="91440" bIns="45720" rtlCol="0">
            <a:noAutofit/>
          </a:bodyPr>
          <a:lstStyle/>
          <a:p>
            <a:pPr>
              <a:lnSpc>
                <a:spcPct val="90000"/>
              </a:lnSpc>
              <a:buClr>
                <a:schemeClr val="tx1">
                  <a:lumMod val="85000"/>
                  <a:lumOff val="15000"/>
                </a:schemeClr>
              </a:buClr>
            </a:pPr>
            <a:r>
              <a:rPr lang="en-US" b="1" dirty="0">
                <a:solidFill>
                  <a:schemeClr val="tx1">
                    <a:lumMod val="85000"/>
                    <a:lumOff val="15000"/>
                  </a:schemeClr>
                </a:solidFill>
              </a:rPr>
              <a:t>Areas of interest: </a:t>
            </a:r>
            <a:r>
              <a:rPr lang="en-US" dirty="0">
                <a:solidFill>
                  <a:schemeClr val="tx1">
                    <a:lumMod val="85000"/>
                    <a:lumOff val="15000"/>
                  </a:schemeClr>
                </a:solidFill>
              </a:rPr>
              <a:t>biodiversity, business research, community-based practices, conservation, ecosystem services, Indigenous research, environmental policy, resource management, social and climate justice, tourism studies, and many other related areas.</a:t>
            </a:r>
          </a:p>
        </p:txBody>
      </p:sp>
      <p:grpSp>
        <p:nvGrpSpPr>
          <p:cNvPr id="3" name="Group 2">
            <a:extLst>
              <a:ext uri="{FF2B5EF4-FFF2-40B4-BE49-F238E27FC236}">
                <a16:creationId xmlns:a16="http://schemas.microsoft.com/office/drawing/2014/main" id="{ED43AE64-5814-B50B-2AA6-0C314D5471C7}"/>
              </a:ext>
            </a:extLst>
          </p:cNvPr>
          <p:cNvGrpSpPr/>
          <p:nvPr/>
        </p:nvGrpSpPr>
        <p:grpSpPr>
          <a:xfrm>
            <a:off x="10993178" y="5629275"/>
            <a:ext cx="981176" cy="1228725"/>
            <a:chOff x="10993178" y="5629275"/>
            <a:chExt cx="981176" cy="1228725"/>
          </a:xfrm>
        </p:grpSpPr>
        <p:sp>
          <p:nvSpPr>
            <p:cNvPr id="7" name="Rectangle: Top Corners Rounded 6">
              <a:extLst>
                <a:ext uri="{FF2B5EF4-FFF2-40B4-BE49-F238E27FC236}">
                  <a16:creationId xmlns:a16="http://schemas.microsoft.com/office/drawing/2014/main" id="{820553E3-2EB4-3D3D-1690-5852175DCB9C}"/>
                </a:ext>
              </a:extLst>
            </p:cNvPr>
            <p:cNvSpPr/>
            <p:nvPr/>
          </p:nvSpPr>
          <p:spPr>
            <a:xfrm>
              <a:off x="10993178" y="5629275"/>
              <a:ext cx="981176" cy="1228725"/>
            </a:xfrm>
            <a:prstGeom prst="round2SameRect">
              <a:avLst/>
            </a:prstGeom>
            <a:solidFill>
              <a:srgbClr val="D2D1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sun and mountains&#10;&#10;Description automatically generated">
              <a:extLst>
                <a:ext uri="{FF2B5EF4-FFF2-40B4-BE49-F238E27FC236}">
                  <a16:creationId xmlns:a16="http://schemas.microsoft.com/office/drawing/2014/main" id="{5D1CC17D-C15F-DCED-A069-E9049F2412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8865" y="5786437"/>
              <a:ext cx="609802" cy="914400"/>
            </a:xfrm>
            <a:prstGeom prst="rect">
              <a:avLst/>
            </a:prstGeom>
            <a:ln>
              <a:noFill/>
            </a:ln>
          </p:spPr>
        </p:pic>
      </p:grpSp>
    </p:spTree>
    <p:extLst>
      <p:ext uri="{BB962C8B-B14F-4D97-AF65-F5344CB8AC3E}">
        <p14:creationId xmlns:p14="http://schemas.microsoft.com/office/powerpoint/2010/main" val="347809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ACC34E14-7009-4770-92C3-8FA9DFFCC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045" name="Rectangle 1044">
            <a:extLst>
              <a:ext uri="{FF2B5EF4-FFF2-40B4-BE49-F238E27FC236}">
                <a16:creationId xmlns:a16="http://schemas.microsoft.com/office/drawing/2014/main" id="{B7F09AB8-ED40-4351-A581-146415B87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useBgFill="1">
        <p:nvSpPr>
          <p:cNvPr id="1046" name="Rectangle 1045">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1046">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48" name="Rectangle 1047">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72F285F-9104-8F8A-C2C3-58D8084C2720}"/>
              </a:ext>
            </a:extLst>
          </p:cNvPr>
          <p:cNvSpPr>
            <a:spLocks noGrp="1"/>
          </p:cNvSpPr>
          <p:nvPr>
            <p:ph type="title"/>
          </p:nvPr>
        </p:nvSpPr>
        <p:spPr>
          <a:xfrm>
            <a:off x="868680" y="642593"/>
            <a:ext cx="6281928" cy="1744183"/>
          </a:xfrm>
        </p:spPr>
        <p:txBody>
          <a:bodyPr vert="horz" lIns="91440" tIns="45720" rIns="91440" bIns="45720" rtlCol="0" anchor="ctr">
            <a:normAutofit/>
          </a:bodyPr>
          <a:lstStyle/>
          <a:p>
            <a:r>
              <a:rPr lang="en-US" dirty="0"/>
              <a:t>About </a:t>
            </a:r>
            <a:r>
              <a:rPr lang="en-US" i="1" dirty="0"/>
              <a:t>Future Earth</a:t>
            </a:r>
            <a:r>
              <a:rPr lang="en-US" dirty="0"/>
              <a:t>!</a:t>
            </a:r>
          </a:p>
        </p:txBody>
      </p:sp>
      <p:sp>
        <p:nvSpPr>
          <p:cNvPr id="4" name="TextBox 3">
            <a:extLst>
              <a:ext uri="{FF2B5EF4-FFF2-40B4-BE49-F238E27FC236}">
                <a16:creationId xmlns:a16="http://schemas.microsoft.com/office/drawing/2014/main" id="{E487A3DD-33F0-255E-F76A-2E07D98875AB}"/>
              </a:ext>
            </a:extLst>
          </p:cNvPr>
          <p:cNvSpPr txBox="1"/>
          <p:nvPr/>
        </p:nvSpPr>
        <p:spPr>
          <a:xfrm>
            <a:off x="868680" y="2386584"/>
            <a:ext cx="6281928" cy="3648456"/>
          </a:xfrm>
          <a:prstGeom prst="rect">
            <a:avLst/>
          </a:prstGeom>
        </p:spPr>
        <p:txBody>
          <a:bodyPr vert="horz" lIns="91440" tIns="45720" rIns="91440" bIns="45720" rtlCol="0">
            <a:normAutofit/>
          </a:bodyPr>
          <a:lstStyle/>
          <a:p>
            <a:pPr>
              <a:buClr>
                <a:schemeClr val="tx1">
                  <a:lumMod val="85000"/>
                  <a:lumOff val="15000"/>
                </a:schemeClr>
              </a:buClr>
            </a:pPr>
            <a:r>
              <a:rPr lang="en-US" b="1" dirty="0"/>
              <a:t>Content Types</a:t>
            </a:r>
          </a:p>
          <a:p>
            <a:pPr>
              <a:spcAft>
                <a:spcPts val="1600"/>
              </a:spcAft>
              <a:buClr>
                <a:schemeClr val="tx1">
                  <a:lumMod val="85000"/>
                  <a:lumOff val="15000"/>
                </a:schemeClr>
              </a:buClr>
            </a:pPr>
            <a:r>
              <a:rPr lang="en-US" dirty="0"/>
              <a:t>Accepts research articles, perspectives, commentaries and opinions, creative non-fiction &amp; literary works, case studies, Indigenous perspectives, and more.</a:t>
            </a:r>
          </a:p>
          <a:p>
            <a:pPr>
              <a:buClr>
                <a:schemeClr val="tx1">
                  <a:lumMod val="85000"/>
                  <a:lumOff val="15000"/>
                </a:schemeClr>
              </a:buClr>
            </a:pPr>
            <a:r>
              <a:rPr lang="en-US" b="1" dirty="0"/>
              <a:t>Quality</a:t>
            </a:r>
          </a:p>
          <a:p>
            <a:pPr>
              <a:spcAft>
                <a:spcPts val="1600"/>
              </a:spcAft>
              <a:buClr>
                <a:schemeClr val="tx1">
                  <a:lumMod val="85000"/>
                  <a:lumOff val="15000"/>
                </a:schemeClr>
              </a:buClr>
            </a:pPr>
            <a:r>
              <a:rPr lang="en-US" dirty="0"/>
              <a:t>Submissions must be well-researched, scientifically rigorous, and innovative. Faculty reviewed.</a:t>
            </a:r>
          </a:p>
          <a:p>
            <a:pPr>
              <a:buClr>
                <a:schemeClr val="tx1">
                  <a:lumMod val="85000"/>
                  <a:lumOff val="15000"/>
                </a:schemeClr>
              </a:buClr>
            </a:pPr>
            <a:r>
              <a:rPr lang="en-US" b="1" dirty="0"/>
              <a:t>Key Dates</a:t>
            </a:r>
          </a:p>
          <a:p>
            <a:pPr>
              <a:spcAft>
                <a:spcPts val="1600"/>
              </a:spcAft>
              <a:buClr>
                <a:schemeClr val="tx1">
                  <a:lumMod val="85000"/>
                  <a:lumOff val="15000"/>
                </a:schemeClr>
              </a:buClr>
            </a:pPr>
            <a:r>
              <a:rPr lang="en-US" dirty="0"/>
              <a:t>Deadline for the inaugural issue: End of January. Faculty and conference submissions are encouraged.</a:t>
            </a:r>
          </a:p>
          <a:p>
            <a:pPr indent="-182880">
              <a:spcAft>
                <a:spcPts val="1600"/>
              </a:spcAft>
              <a:buClr>
                <a:schemeClr val="tx1">
                  <a:lumMod val="85000"/>
                  <a:lumOff val="15000"/>
                </a:schemeClr>
              </a:buClr>
              <a:buFont typeface="Garamond" pitchFamily="18" charset="0"/>
              <a:buChar char="◦"/>
            </a:pPr>
            <a:endParaRPr lang="en-US" dirty="0"/>
          </a:p>
        </p:txBody>
      </p:sp>
      <p:pic>
        <p:nvPicPr>
          <p:cNvPr id="1026" name="Picture 2" descr="TRU recognized nationally and internationally for sustainability – TRU Newsroom">
            <a:extLst>
              <a:ext uri="{FF2B5EF4-FFF2-40B4-BE49-F238E27FC236}">
                <a16:creationId xmlns:a16="http://schemas.microsoft.com/office/drawing/2014/main" id="{1ADEF0D9-78A5-40EA-C2CC-49B08DCC3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69" r="5" b="5"/>
          <a:stretch/>
        </p:blipFill>
        <p:spPr bwMode="auto">
          <a:xfrm>
            <a:off x="7837371" y="237744"/>
            <a:ext cx="4124416" cy="31912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ody of water with trees and mountains in the background">
            <a:extLst>
              <a:ext uri="{FF2B5EF4-FFF2-40B4-BE49-F238E27FC236}">
                <a16:creationId xmlns:a16="http://schemas.microsoft.com/office/drawing/2014/main" id="{217BA843-94FE-9A42-6EAA-11E1EB58613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115"/>
          <a:stretch/>
        </p:blipFill>
        <p:spPr>
          <a:xfrm>
            <a:off x="7835129" y="3416757"/>
            <a:ext cx="4124416" cy="3196496"/>
          </a:xfrm>
          <a:prstGeom prst="rect">
            <a:avLst/>
          </a:prstGeom>
        </p:spPr>
      </p:pic>
      <p:grpSp>
        <p:nvGrpSpPr>
          <p:cNvPr id="3" name="Group 2">
            <a:extLst>
              <a:ext uri="{FF2B5EF4-FFF2-40B4-BE49-F238E27FC236}">
                <a16:creationId xmlns:a16="http://schemas.microsoft.com/office/drawing/2014/main" id="{EC980D2E-758F-BFF5-F489-7BA1C03809AB}"/>
              </a:ext>
            </a:extLst>
          </p:cNvPr>
          <p:cNvGrpSpPr/>
          <p:nvPr/>
        </p:nvGrpSpPr>
        <p:grpSpPr>
          <a:xfrm>
            <a:off x="10993178" y="5629275"/>
            <a:ext cx="981176" cy="1228725"/>
            <a:chOff x="10993178" y="5629275"/>
            <a:chExt cx="981176" cy="1228725"/>
          </a:xfrm>
        </p:grpSpPr>
        <p:sp>
          <p:nvSpPr>
            <p:cNvPr id="6" name="Rectangle: Top Corners Rounded 5">
              <a:extLst>
                <a:ext uri="{FF2B5EF4-FFF2-40B4-BE49-F238E27FC236}">
                  <a16:creationId xmlns:a16="http://schemas.microsoft.com/office/drawing/2014/main" id="{4F864A26-8F7D-180B-C4F0-9AF2FC81D35C}"/>
                </a:ext>
              </a:extLst>
            </p:cNvPr>
            <p:cNvSpPr/>
            <p:nvPr/>
          </p:nvSpPr>
          <p:spPr>
            <a:xfrm>
              <a:off x="10993178" y="5629275"/>
              <a:ext cx="981176" cy="1228725"/>
            </a:xfrm>
            <a:prstGeom prst="round2SameRect">
              <a:avLst/>
            </a:prstGeom>
            <a:solidFill>
              <a:srgbClr val="D2D1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sun and mountains&#10;&#10;Description automatically generated">
              <a:extLst>
                <a:ext uri="{FF2B5EF4-FFF2-40B4-BE49-F238E27FC236}">
                  <a16:creationId xmlns:a16="http://schemas.microsoft.com/office/drawing/2014/main" id="{7689F3BF-3261-F532-1B93-905227473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865" y="5786437"/>
              <a:ext cx="609802" cy="914400"/>
            </a:xfrm>
            <a:prstGeom prst="rect">
              <a:avLst/>
            </a:prstGeom>
            <a:ln>
              <a:noFill/>
            </a:ln>
          </p:spPr>
        </p:pic>
      </p:grpSp>
      <p:sp>
        <p:nvSpPr>
          <p:cNvPr id="10" name="TextBox 9">
            <a:extLst>
              <a:ext uri="{FF2B5EF4-FFF2-40B4-BE49-F238E27FC236}">
                <a16:creationId xmlns:a16="http://schemas.microsoft.com/office/drawing/2014/main" id="{74204BBD-C081-872A-209D-BB36E7093A44}"/>
              </a:ext>
            </a:extLst>
          </p:cNvPr>
          <p:cNvSpPr txBox="1"/>
          <p:nvPr/>
        </p:nvSpPr>
        <p:spPr>
          <a:xfrm>
            <a:off x="1219200" y="5843587"/>
            <a:ext cx="9753600" cy="230832"/>
          </a:xfrm>
          <a:prstGeom prst="rect">
            <a:avLst/>
          </a:prstGeom>
          <a:noFill/>
        </p:spPr>
        <p:txBody>
          <a:bodyPr wrap="square" rtlCol="0">
            <a:spAutoFit/>
          </a:bodyPr>
          <a:lstStyle/>
          <a:p>
            <a:r>
              <a:rPr lang="en-US" sz="900">
                <a:hlinkClick r:id="rId4" tooltip="https://www.flickr.com/photos/time-to-look/21984820350"/>
              </a:rPr>
              <a:t>This Photo</a:t>
            </a:r>
            <a:r>
              <a:rPr lang="en-US" sz="900"/>
              <a:t> by Unknown Author is licensed under </a:t>
            </a:r>
            <a:r>
              <a:rPr lang="en-US" sz="900">
                <a:hlinkClick r:id="rId6" tooltip="https://creativecommons.org/licenses/by-nc-sa/3.0/"/>
              </a:rPr>
              <a:t>CC BY-SA-NC</a:t>
            </a:r>
            <a:endParaRPr lang="en-US" sz="900"/>
          </a:p>
        </p:txBody>
      </p:sp>
    </p:spTree>
    <p:extLst>
      <p:ext uri="{BB962C8B-B14F-4D97-AF65-F5344CB8AC3E}">
        <p14:creationId xmlns:p14="http://schemas.microsoft.com/office/powerpoint/2010/main" val="1533008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9FC2E-53EE-07FD-6E47-3BAF2C0DD4F1}"/>
              </a:ext>
            </a:extLst>
          </p:cNvPr>
          <p:cNvSpPr>
            <a:spLocks noGrp="1"/>
          </p:cNvSpPr>
          <p:nvPr>
            <p:ph type="title"/>
          </p:nvPr>
        </p:nvSpPr>
        <p:spPr>
          <a:xfrm>
            <a:off x="6579450" y="727627"/>
            <a:ext cx="4957553" cy="1645920"/>
          </a:xfrm>
        </p:spPr>
        <p:txBody>
          <a:bodyPr>
            <a:normAutofit/>
          </a:bodyPr>
          <a:lstStyle/>
          <a:p>
            <a:r>
              <a:rPr lang="en-US" sz="4400" dirty="0"/>
              <a:t>Benefits to Reviewers</a:t>
            </a:r>
          </a:p>
        </p:txBody>
      </p:sp>
      <p:sp>
        <p:nvSpPr>
          <p:cNvPr id="1040" name="Rectangle 1039">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txBody>
          <a:bodyPr/>
          <a:lstStyle/>
          <a:p>
            <a:endParaRPr lang="en-US"/>
          </a:p>
        </p:txBody>
      </p:sp>
      <p:sp>
        <p:nvSpPr>
          <p:cNvPr id="1042" name="Rectangle 1041">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txBody>
          <a:bodyPr/>
          <a:lstStyle/>
          <a:p>
            <a:endParaRPr lang="en-US"/>
          </a:p>
        </p:txBody>
      </p:sp>
      <p:pic>
        <p:nvPicPr>
          <p:cNvPr id="1026" name="Picture 2" descr="Document Check Concept Businessman Manager Holding Document Paper Checking Big Magnifying Glass ...">
            <a:extLst>
              <a:ext uri="{FF2B5EF4-FFF2-40B4-BE49-F238E27FC236}">
                <a16:creationId xmlns:a16="http://schemas.microsoft.com/office/drawing/2014/main" id="{80C6731A-9AFA-03E2-8DB3-0FB72E7FF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85"/>
          <a:stretch/>
        </p:blipFill>
        <p:spPr bwMode="auto">
          <a:xfrm>
            <a:off x="1332677" y="1206900"/>
            <a:ext cx="4159596" cy="44623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6EE920A-D516-F583-D1D4-5B99FED1D4D8}"/>
              </a:ext>
            </a:extLst>
          </p:cNvPr>
          <p:cNvSpPr>
            <a:spLocks noGrp="1"/>
          </p:cNvSpPr>
          <p:nvPr>
            <p:ph idx="1"/>
          </p:nvPr>
        </p:nvSpPr>
        <p:spPr>
          <a:xfrm>
            <a:off x="6579450" y="2538919"/>
            <a:ext cx="4957554" cy="3496120"/>
          </a:xfrm>
        </p:spPr>
        <p:txBody>
          <a:bodyPr>
            <a:normAutofit/>
          </a:bodyPr>
          <a:lstStyle/>
          <a:p>
            <a:pPr marL="0" indent="0">
              <a:lnSpc>
                <a:spcPct val="90000"/>
              </a:lnSpc>
              <a:buNone/>
            </a:pPr>
            <a:r>
              <a:rPr lang="en-US" sz="1600" b="1" dirty="0"/>
              <a:t>Career Advancement:</a:t>
            </a:r>
            <a:r>
              <a:rPr lang="en-US" sz="1600" dirty="0"/>
              <a:t> Reviewing manuscripts can be a significant component in tenure and promotion decisions, demonstrating active engagement in your field.</a:t>
            </a:r>
          </a:p>
          <a:p>
            <a:pPr marL="0" indent="0">
              <a:lnSpc>
                <a:spcPct val="90000"/>
              </a:lnSpc>
              <a:buNone/>
            </a:pPr>
            <a:r>
              <a:rPr lang="en-US" sz="1600" b="1" dirty="0"/>
              <a:t>Annual Performance Reviews:</a:t>
            </a:r>
            <a:r>
              <a:rPr lang="en-US" sz="1600" dirty="0"/>
              <a:t> Contributions to peer review can be highlighted in Academic Performance Annual Reviews (APAR), showcasing commitment to the academic community.</a:t>
            </a:r>
          </a:p>
          <a:p>
            <a:pPr marL="0" indent="0">
              <a:lnSpc>
                <a:spcPct val="90000"/>
              </a:lnSpc>
              <a:buNone/>
            </a:pPr>
            <a:r>
              <a:rPr lang="en-US" sz="1600" b="1" dirty="0"/>
              <a:t>Mentorship Opportunities:</a:t>
            </a:r>
            <a:r>
              <a:rPr lang="en-US" sz="1600" dirty="0"/>
              <a:t> Help students and emerging scholars improve their work. Your constructive feedback can guide them to publish high-quality research.</a:t>
            </a:r>
          </a:p>
          <a:p>
            <a:pPr marL="0" indent="0">
              <a:lnSpc>
                <a:spcPct val="90000"/>
              </a:lnSpc>
              <a:buNone/>
            </a:pPr>
            <a:r>
              <a:rPr lang="en-US" sz="1600" b="1" dirty="0"/>
              <a:t>Acknowledgment:</a:t>
            </a:r>
            <a:r>
              <a:rPr lang="en-US" sz="1600" dirty="0"/>
              <a:t> Receive gratitude in publications for your role in guiding research, which enhances your academic portfolio and visibility.</a:t>
            </a:r>
          </a:p>
          <a:p>
            <a:pPr>
              <a:lnSpc>
                <a:spcPct val="90000"/>
              </a:lnSpc>
            </a:pPr>
            <a:endParaRPr lang="en-US" sz="1400" dirty="0"/>
          </a:p>
        </p:txBody>
      </p:sp>
    </p:spTree>
    <p:extLst>
      <p:ext uri="{BB962C8B-B14F-4D97-AF65-F5344CB8AC3E}">
        <p14:creationId xmlns:p14="http://schemas.microsoft.com/office/powerpoint/2010/main" val="642171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txBody>
          <a:bodyPr/>
          <a:lstStyle/>
          <a:p>
            <a:endParaRPr lang="en-US"/>
          </a:p>
        </p:txBody>
      </p:sp>
      <p:sp>
        <p:nvSpPr>
          <p:cNvPr id="2057" name="Rectangle 2056">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txBody>
          <a:bodyPr/>
          <a:lstStyle/>
          <a:p>
            <a:endParaRPr lang="en-US"/>
          </a:p>
        </p:txBody>
      </p:sp>
      <p:pic>
        <p:nvPicPr>
          <p:cNvPr id="2050" name="Picture 2" descr="ICBA Community Terms and Conditions">
            <a:extLst>
              <a:ext uri="{FF2B5EF4-FFF2-40B4-BE49-F238E27FC236}">
                <a16:creationId xmlns:a16="http://schemas.microsoft.com/office/drawing/2014/main" id="{BFA87E80-52EE-0A6C-72AB-A73272376D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5256" y="1230863"/>
            <a:ext cx="4414438" cy="441443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6EE920A-D516-F583-D1D4-5B99FED1D4D8}"/>
              </a:ext>
            </a:extLst>
          </p:cNvPr>
          <p:cNvSpPr>
            <a:spLocks noGrp="1"/>
          </p:cNvSpPr>
          <p:nvPr>
            <p:ph idx="1"/>
          </p:nvPr>
        </p:nvSpPr>
        <p:spPr>
          <a:xfrm>
            <a:off x="6579450" y="2538919"/>
            <a:ext cx="4957554" cy="3496120"/>
          </a:xfrm>
        </p:spPr>
        <p:txBody>
          <a:bodyPr>
            <a:normAutofit/>
          </a:bodyPr>
          <a:lstStyle/>
          <a:p>
            <a:pPr marL="0" indent="0">
              <a:lnSpc>
                <a:spcPct val="90000"/>
              </a:lnSpc>
              <a:buNone/>
            </a:pPr>
            <a:r>
              <a:rPr lang="en-US" b="1" dirty="0"/>
              <a:t>Guest Editor Opportunities:</a:t>
            </a:r>
            <a:r>
              <a:rPr lang="en-US" dirty="0"/>
              <a:t> Engage more deeply by serving as a guest editor, focusing on special topics or standalone issues, which further establishes your expertise and leadership in the field.</a:t>
            </a:r>
          </a:p>
          <a:p>
            <a:pPr marL="0" indent="0">
              <a:lnSpc>
                <a:spcPct val="90000"/>
              </a:lnSpc>
              <a:buNone/>
            </a:pPr>
            <a:r>
              <a:rPr lang="en-US" b="1" dirty="0"/>
              <a:t>Annual Acknowledgment:</a:t>
            </a:r>
            <a:r>
              <a:rPr lang="en-US" dirty="0"/>
              <a:t> The journal will acknowledge the voluntary contributions of its faculty at the end of the academic year, celebrating their dedication and impact on the academic and local community.</a:t>
            </a:r>
          </a:p>
          <a:p>
            <a:pPr>
              <a:lnSpc>
                <a:spcPct val="90000"/>
              </a:lnSpc>
            </a:pPr>
            <a:endParaRPr lang="en-US" dirty="0"/>
          </a:p>
        </p:txBody>
      </p:sp>
      <p:sp>
        <p:nvSpPr>
          <p:cNvPr id="6" name="Title 1">
            <a:extLst>
              <a:ext uri="{FF2B5EF4-FFF2-40B4-BE49-F238E27FC236}">
                <a16:creationId xmlns:a16="http://schemas.microsoft.com/office/drawing/2014/main" id="{8B24E7A4-9A6B-679B-B835-F3CD020F60E9}"/>
              </a:ext>
            </a:extLst>
          </p:cNvPr>
          <p:cNvSpPr>
            <a:spLocks noGrp="1"/>
          </p:cNvSpPr>
          <p:nvPr>
            <p:ph type="title"/>
          </p:nvPr>
        </p:nvSpPr>
        <p:spPr>
          <a:xfrm>
            <a:off x="6579450" y="727627"/>
            <a:ext cx="4957553" cy="1645920"/>
          </a:xfrm>
        </p:spPr>
        <p:txBody>
          <a:bodyPr>
            <a:normAutofit/>
          </a:bodyPr>
          <a:lstStyle/>
          <a:p>
            <a:r>
              <a:rPr lang="en-US" sz="4400" dirty="0"/>
              <a:t>Benefits to Reviewers</a:t>
            </a:r>
          </a:p>
        </p:txBody>
      </p:sp>
    </p:spTree>
    <p:extLst>
      <p:ext uri="{BB962C8B-B14F-4D97-AF65-F5344CB8AC3E}">
        <p14:creationId xmlns:p14="http://schemas.microsoft.com/office/powerpoint/2010/main" val="2618929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 name="Rectangle 78">
            <a:extLst>
              <a:ext uri="{FF2B5EF4-FFF2-40B4-BE49-F238E27FC236}">
                <a16:creationId xmlns:a16="http://schemas.microsoft.com/office/drawing/2014/main" id="{66A413F7-FFE1-42E7-8C6C-E9CCC477F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81" name="Rectangle 80">
            <a:extLst>
              <a:ext uri="{FF2B5EF4-FFF2-40B4-BE49-F238E27FC236}">
                <a16:creationId xmlns:a16="http://schemas.microsoft.com/office/drawing/2014/main" id="{BCE0B0FD-3413-40CC-A7D8-6A5058608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83" name="Rectangle 82">
            <a:extLst>
              <a:ext uri="{FF2B5EF4-FFF2-40B4-BE49-F238E27FC236}">
                <a16:creationId xmlns:a16="http://schemas.microsoft.com/office/drawing/2014/main" id="{50C4C044-5B1C-40C8-8C7B-AA5E6D879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85" name="Group 84">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86" name="Straight Connector 85">
              <a:extLst>
                <a:ext uri="{FF2B5EF4-FFF2-40B4-BE49-F238E27FC236}">
                  <a16:creationId xmlns:a16="http://schemas.microsoft.com/office/drawing/2014/main" id="{00163F5F-1439-4827-8F7A-B08BDDEFB9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A677414-C3D2-4430-876D-9092D633F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9181D20-1D81-447D-9854-10DDB10D54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90" name="Rectangle 89">
            <a:extLst>
              <a:ext uri="{FF2B5EF4-FFF2-40B4-BE49-F238E27FC236}">
                <a16:creationId xmlns:a16="http://schemas.microsoft.com/office/drawing/2014/main" id="{B2BCF07F-4918-4956-B964-550E8D7B8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pic>
        <p:nvPicPr>
          <p:cNvPr id="11" name="Picture 10" descr="A yellow and blue earth on a leaf&#10;&#10;Description automatically generated">
            <a:extLst>
              <a:ext uri="{FF2B5EF4-FFF2-40B4-BE49-F238E27FC236}">
                <a16:creationId xmlns:a16="http://schemas.microsoft.com/office/drawing/2014/main" id="{17AC3B64-DCDF-6849-CA8E-12AE096D1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871" y="1516430"/>
            <a:ext cx="2659640" cy="2646342"/>
          </a:xfrm>
          <a:prstGeom prst="rect">
            <a:avLst/>
          </a:prstGeom>
        </p:spPr>
      </p:pic>
      <p:sp>
        <p:nvSpPr>
          <p:cNvPr id="92" name="Rectangle 91">
            <a:extLst>
              <a:ext uri="{FF2B5EF4-FFF2-40B4-BE49-F238E27FC236}">
                <a16:creationId xmlns:a16="http://schemas.microsoft.com/office/drawing/2014/main" id="{98FC88DF-FC9F-4FC4-9E33-DFD646C2D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6" name="TextBox 5">
            <a:extLst>
              <a:ext uri="{FF2B5EF4-FFF2-40B4-BE49-F238E27FC236}">
                <a16:creationId xmlns:a16="http://schemas.microsoft.com/office/drawing/2014/main" id="{A6E3C20A-A9E4-5C54-318E-2DCA74ABF4EA}"/>
              </a:ext>
            </a:extLst>
          </p:cNvPr>
          <p:cNvSpPr txBox="1"/>
          <p:nvPr/>
        </p:nvSpPr>
        <p:spPr>
          <a:xfrm>
            <a:off x="3600425" y="1406085"/>
            <a:ext cx="5716338" cy="3042706"/>
          </a:xfrm>
          <a:prstGeom prst="rect">
            <a:avLst/>
          </a:prstGeom>
        </p:spPr>
        <p:txBody>
          <a:bodyPr vert="horz" lIns="91440" tIns="45720" rIns="91440" bIns="45720" rtlCol="0" anchor="ctr">
            <a:normAutofit/>
          </a:bodyPr>
          <a:lstStyle/>
          <a:p>
            <a:pPr algn="ctr">
              <a:lnSpc>
                <a:spcPct val="83000"/>
              </a:lnSpc>
              <a:spcBef>
                <a:spcPct val="0"/>
              </a:spcBef>
              <a:spcAft>
                <a:spcPts val="600"/>
              </a:spcAft>
            </a:pPr>
            <a:r>
              <a:rPr lang="en-US" sz="6000" cap="all" spc="-100" dirty="0">
                <a:solidFill>
                  <a:schemeClr val="tx1">
                    <a:lumMod val="85000"/>
                    <a:lumOff val="15000"/>
                  </a:schemeClr>
                </a:solidFill>
                <a:latin typeface="+mj-lt"/>
              </a:rPr>
              <a:t>Thank you! </a:t>
            </a:r>
          </a:p>
        </p:txBody>
      </p:sp>
      <p:sp>
        <p:nvSpPr>
          <p:cNvPr id="8" name="TextBox 7">
            <a:extLst>
              <a:ext uri="{FF2B5EF4-FFF2-40B4-BE49-F238E27FC236}">
                <a16:creationId xmlns:a16="http://schemas.microsoft.com/office/drawing/2014/main" id="{1940CB66-05E8-D9B6-9575-E1C44D72C263}"/>
              </a:ext>
            </a:extLst>
          </p:cNvPr>
          <p:cNvSpPr txBox="1"/>
          <p:nvPr/>
        </p:nvSpPr>
        <p:spPr>
          <a:xfrm>
            <a:off x="3363434" y="3419422"/>
            <a:ext cx="6190319" cy="514403"/>
          </a:xfrm>
          <a:prstGeom prst="rect">
            <a:avLst/>
          </a:prstGeom>
        </p:spPr>
        <p:txBody>
          <a:bodyPr vert="horz" lIns="91440" tIns="45720" rIns="91440" bIns="45720" rtlCol="0">
            <a:normAutofit/>
          </a:bodyPr>
          <a:lstStyle/>
          <a:p>
            <a:pPr algn="ctr">
              <a:spcAft>
                <a:spcPts val="600"/>
              </a:spcAft>
              <a:buClr>
                <a:schemeClr val="tx1">
                  <a:lumMod val="85000"/>
                  <a:lumOff val="15000"/>
                </a:schemeClr>
              </a:buClr>
            </a:pPr>
            <a:r>
              <a:rPr lang="en-US" spc="80" dirty="0">
                <a:solidFill>
                  <a:schemeClr val="tx1">
                    <a:lumMod val="95000"/>
                    <a:lumOff val="5000"/>
                  </a:schemeClr>
                </a:solidFill>
                <a:hlinkClick r:id="rId4"/>
              </a:rPr>
              <a:t>https://publishing.bceln.ca/index.php/future-earth/</a:t>
            </a:r>
            <a:endParaRPr lang="en-US" spc="80" dirty="0">
              <a:solidFill>
                <a:schemeClr val="tx1">
                  <a:lumMod val="95000"/>
                  <a:lumOff val="5000"/>
                </a:schemeClr>
              </a:solidFill>
            </a:endParaRPr>
          </a:p>
        </p:txBody>
      </p:sp>
      <p:sp>
        <p:nvSpPr>
          <p:cNvPr id="94" name="Rectangle 93">
            <a:extLst>
              <a:ext uri="{FF2B5EF4-FFF2-40B4-BE49-F238E27FC236}">
                <a16:creationId xmlns:a16="http://schemas.microsoft.com/office/drawing/2014/main" id="{227F550E-7E91-4E00-BAD3-903071C7F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96" name="Straight Connector 95">
            <a:extLst>
              <a:ext uri="{FF2B5EF4-FFF2-40B4-BE49-F238E27FC236}">
                <a16:creationId xmlns:a16="http://schemas.microsoft.com/office/drawing/2014/main" id="{91737B27-2FDB-4819-8276-3E1BE4126C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CBEB561-DF70-4557-BEBF-2FE29C6628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5BC40AF-6E9A-4A96-A533-FEB9BB900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7E7ED7C-ADDD-6D08-1EFF-41DB5C5729A0}"/>
              </a:ext>
            </a:extLst>
          </p:cNvPr>
          <p:cNvSpPr txBox="1"/>
          <p:nvPr/>
        </p:nvSpPr>
        <p:spPr>
          <a:xfrm>
            <a:off x="1662895" y="4430667"/>
            <a:ext cx="8862198" cy="923330"/>
          </a:xfrm>
          <a:prstGeom prst="rect">
            <a:avLst/>
          </a:prstGeom>
          <a:noFill/>
        </p:spPr>
        <p:txBody>
          <a:bodyPr wrap="square" rtlCol="0">
            <a:spAutoFit/>
          </a:bodyPr>
          <a:lstStyle/>
          <a:p>
            <a:pPr algn="ctr"/>
            <a:r>
              <a:rPr lang="en-US" dirty="0"/>
              <a:t>Special thanks to Dani Collins, Jessica Obando Almache, </a:t>
            </a:r>
            <a:r>
              <a:rPr lang="fi-FI" dirty="0"/>
              <a:t>Kaitlyn Meyers, </a:t>
            </a:r>
            <a:r>
              <a:rPr lang="en-US" dirty="0"/>
              <a:t>Christina Bergeron, Sukh Matonovich, Erin May (TRU Library) </a:t>
            </a:r>
          </a:p>
          <a:p>
            <a:pPr algn="ctr"/>
            <a:r>
              <a:rPr lang="en-US" dirty="0"/>
              <a:t>and all of you Faculty Editors!</a:t>
            </a:r>
          </a:p>
        </p:txBody>
      </p:sp>
      <p:grpSp>
        <p:nvGrpSpPr>
          <p:cNvPr id="20" name="Group 19">
            <a:extLst>
              <a:ext uri="{FF2B5EF4-FFF2-40B4-BE49-F238E27FC236}">
                <a16:creationId xmlns:a16="http://schemas.microsoft.com/office/drawing/2014/main" id="{782D85EE-F2A9-8CF7-9BF4-214948F449AA}"/>
              </a:ext>
            </a:extLst>
          </p:cNvPr>
          <p:cNvGrpSpPr/>
          <p:nvPr/>
        </p:nvGrpSpPr>
        <p:grpSpPr>
          <a:xfrm>
            <a:off x="10993178" y="5629275"/>
            <a:ext cx="981176" cy="1228725"/>
            <a:chOff x="10993178" y="5629275"/>
            <a:chExt cx="981176" cy="1228725"/>
          </a:xfrm>
        </p:grpSpPr>
        <p:sp>
          <p:nvSpPr>
            <p:cNvPr id="22" name="Rectangle: Top Corners Rounded 21">
              <a:extLst>
                <a:ext uri="{FF2B5EF4-FFF2-40B4-BE49-F238E27FC236}">
                  <a16:creationId xmlns:a16="http://schemas.microsoft.com/office/drawing/2014/main" id="{82E627D2-7682-ECB5-17BD-98C9C3604A99}"/>
                </a:ext>
              </a:extLst>
            </p:cNvPr>
            <p:cNvSpPr/>
            <p:nvPr/>
          </p:nvSpPr>
          <p:spPr>
            <a:xfrm>
              <a:off x="10993178" y="5629275"/>
              <a:ext cx="981176" cy="1228725"/>
            </a:xfrm>
            <a:prstGeom prst="round2SameRect">
              <a:avLst/>
            </a:prstGeom>
            <a:solidFill>
              <a:srgbClr val="D2D1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logo with sun and mountains&#10;&#10;Description automatically generated">
              <a:extLst>
                <a:ext uri="{FF2B5EF4-FFF2-40B4-BE49-F238E27FC236}">
                  <a16:creationId xmlns:a16="http://schemas.microsoft.com/office/drawing/2014/main" id="{A88AEB50-015C-2CCA-D282-745B56E733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865" y="5786437"/>
              <a:ext cx="609802" cy="914400"/>
            </a:xfrm>
            <a:prstGeom prst="rect">
              <a:avLst/>
            </a:prstGeom>
            <a:ln>
              <a:noFill/>
            </a:ln>
          </p:spPr>
        </p:pic>
      </p:grpSp>
    </p:spTree>
    <p:extLst>
      <p:ext uri="{BB962C8B-B14F-4D97-AF65-F5344CB8AC3E}">
        <p14:creationId xmlns:p14="http://schemas.microsoft.com/office/powerpoint/2010/main" val="37093433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552</TotalTime>
  <Words>991</Words>
  <Application>Microsoft Office PowerPoint</Application>
  <PresentationFormat>Widescreen</PresentationFormat>
  <Paragraphs>57</Paragraphs>
  <Slides>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Arial</vt:lpstr>
      <vt:lpstr>Calibri</vt:lpstr>
      <vt:lpstr>Garamond</vt:lpstr>
      <vt:lpstr>SavonVTI</vt:lpstr>
      <vt:lpstr>Land Acknowledgment </vt:lpstr>
      <vt:lpstr>Welcome to Future Earth!</vt:lpstr>
      <vt:lpstr>About Future Earth</vt:lpstr>
      <vt:lpstr>About Future Earth!</vt:lpstr>
      <vt:lpstr>About Future Earth!</vt:lpstr>
      <vt:lpstr>Benefits to Reviewers</vt:lpstr>
      <vt:lpstr>Benefits to Reviewers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 Collins</dc:creator>
  <cp:lastModifiedBy>Dani Collins</cp:lastModifiedBy>
  <cp:revision>11</cp:revision>
  <dcterms:created xsi:type="dcterms:W3CDTF">2024-11-11T20:49:46Z</dcterms:created>
  <dcterms:modified xsi:type="dcterms:W3CDTF">2024-11-29T21:58:52Z</dcterms:modified>
</cp:coreProperties>
</file>