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58" r:id="rId4"/>
    <p:sldId id="262" r:id="rId5"/>
    <p:sldId id="263" r:id="rId6"/>
    <p:sldId id="259" r:id="rId7"/>
    <p:sldId id="264" r:id="rId8"/>
    <p:sldId id="265" r:id="rId9"/>
    <p:sldId id="266" r:id="rId10"/>
    <p:sldId id="267"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62" d="100"/>
          <a:sy n="62" d="100"/>
        </p:scale>
        <p:origin x="6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1CF675-5EDD-4790-97A5-1571A35E574B}" type="doc">
      <dgm:prSet loTypeId="urn:microsoft.com/office/officeart/2018/2/layout/IconLabelList" loCatId="icon" qsTypeId="urn:microsoft.com/office/officeart/2005/8/quickstyle/simple1" qsCatId="simple" csTypeId="urn:microsoft.com/office/officeart/2005/8/colors/colorful5" csCatId="colorful" phldr="1"/>
      <dgm:spPr/>
      <dgm:t>
        <a:bodyPr/>
        <a:lstStyle/>
        <a:p>
          <a:endParaRPr lang="en-US"/>
        </a:p>
      </dgm:t>
    </dgm:pt>
    <dgm:pt modelId="{21918F07-16C1-4E1A-B717-A825A844983D}">
      <dgm:prSet/>
      <dgm:spPr/>
      <dgm:t>
        <a:bodyPr/>
        <a:lstStyle/>
        <a:p>
          <a:pPr>
            <a:lnSpc>
              <a:spcPct val="100000"/>
            </a:lnSpc>
          </a:pPr>
          <a:r>
            <a:rPr lang="en-US"/>
            <a:t>Graphic/Web Design</a:t>
          </a:r>
        </a:p>
      </dgm:t>
    </dgm:pt>
    <dgm:pt modelId="{89297C85-842E-4760-B945-D0730996EA41}" type="parTrans" cxnId="{0B0499CB-2B2B-4CA7-A1BE-C2DF8AF9D6CB}">
      <dgm:prSet/>
      <dgm:spPr/>
      <dgm:t>
        <a:bodyPr/>
        <a:lstStyle/>
        <a:p>
          <a:endParaRPr lang="en-US"/>
        </a:p>
      </dgm:t>
    </dgm:pt>
    <dgm:pt modelId="{066433EF-527E-4997-97DF-DAF2DE7619E0}" type="sibTrans" cxnId="{0B0499CB-2B2B-4CA7-A1BE-C2DF8AF9D6CB}">
      <dgm:prSet/>
      <dgm:spPr/>
      <dgm:t>
        <a:bodyPr/>
        <a:lstStyle/>
        <a:p>
          <a:endParaRPr lang="en-US"/>
        </a:p>
      </dgm:t>
    </dgm:pt>
    <dgm:pt modelId="{EF3C7C5A-5496-4482-9EE2-AA1A5588D61C}">
      <dgm:prSet/>
      <dgm:spPr/>
      <dgm:t>
        <a:bodyPr/>
        <a:lstStyle/>
        <a:p>
          <a:pPr>
            <a:lnSpc>
              <a:spcPct val="100000"/>
            </a:lnSpc>
          </a:pPr>
          <a:r>
            <a:rPr lang="en-US"/>
            <a:t>Copyediting Support</a:t>
          </a:r>
        </a:p>
      </dgm:t>
    </dgm:pt>
    <dgm:pt modelId="{4C66E4DD-BA44-45EC-9C25-A29C97769FD7}" type="parTrans" cxnId="{C44CA8BD-C3D8-40DF-BDD9-E325992E1A1E}">
      <dgm:prSet/>
      <dgm:spPr/>
      <dgm:t>
        <a:bodyPr/>
        <a:lstStyle/>
        <a:p>
          <a:endParaRPr lang="en-US"/>
        </a:p>
      </dgm:t>
    </dgm:pt>
    <dgm:pt modelId="{B530D9C8-37F2-4579-B607-EF9321ADA61C}" type="sibTrans" cxnId="{C44CA8BD-C3D8-40DF-BDD9-E325992E1A1E}">
      <dgm:prSet/>
      <dgm:spPr/>
      <dgm:t>
        <a:bodyPr/>
        <a:lstStyle/>
        <a:p>
          <a:endParaRPr lang="en-US"/>
        </a:p>
      </dgm:t>
    </dgm:pt>
    <dgm:pt modelId="{E0353E1B-3D27-4A6B-BCC3-DFD6F22CC474}">
      <dgm:prSet/>
      <dgm:spPr/>
      <dgm:t>
        <a:bodyPr/>
        <a:lstStyle/>
        <a:p>
          <a:pPr>
            <a:lnSpc>
              <a:spcPct val="100000"/>
            </a:lnSpc>
          </a:pPr>
          <a:r>
            <a:rPr lang="en-US"/>
            <a:t>Student Research Support</a:t>
          </a:r>
        </a:p>
      </dgm:t>
    </dgm:pt>
    <dgm:pt modelId="{5147B877-298A-461F-99B2-86D7B333A6C4}" type="parTrans" cxnId="{84A6AA39-547F-4F11-89F8-32597F534E9B}">
      <dgm:prSet/>
      <dgm:spPr/>
      <dgm:t>
        <a:bodyPr/>
        <a:lstStyle/>
        <a:p>
          <a:endParaRPr lang="en-US"/>
        </a:p>
      </dgm:t>
    </dgm:pt>
    <dgm:pt modelId="{20DC9C67-2187-49EA-A5D0-0BA6E222555A}" type="sibTrans" cxnId="{84A6AA39-547F-4F11-89F8-32597F534E9B}">
      <dgm:prSet/>
      <dgm:spPr/>
      <dgm:t>
        <a:bodyPr/>
        <a:lstStyle/>
        <a:p>
          <a:endParaRPr lang="en-US"/>
        </a:p>
      </dgm:t>
    </dgm:pt>
    <dgm:pt modelId="{2856DFFA-E8DA-44FF-862D-BF574A55379A}">
      <dgm:prSet/>
      <dgm:spPr/>
      <dgm:t>
        <a:bodyPr/>
        <a:lstStyle/>
        <a:p>
          <a:pPr>
            <a:lnSpc>
              <a:spcPct val="100000"/>
            </a:lnSpc>
          </a:pPr>
          <a:r>
            <a:rPr lang="en-US"/>
            <a:t>Payment for External Contractors</a:t>
          </a:r>
        </a:p>
      </dgm:t>
    </dgm:pt>
    <dgm:pt modelId="{7BD67F53-DC6C-4226-8077-9304A1C06EFA}" type="parTrans" cxnId="{E47430F4-F680-481D-ADC6-DD08FDEB8243}">
      <dgm:prSet/>
      <dgm:spPr/>
      <dgm:t>
        <a:bodyPr/>
        <a:lstStyle/>
        <a:p>
          <a:endParaRPr lang="en-US"/>
        </a:p>
      </dgm:t>
    </dgm:pt>
    <dgm:pt modelId="{934AF85C-E87B-4048-89AF-D0CE0EDC5B4C}" type="sibTrans" cxnId="{E47430F4-F680-481D-ADC6-DD08FDEB8243}">
      <dgm:prSet/>
      <dgm:spPr/>
      <dgm:t>
        <a:bodyPr/>
        <a:lstStyle/>
        <a:p>
          <a:endParaRPr lang="en-US"/>
        </a:p>
      </dgm:t>
    </dgm:pt>
    <dgm:pt modelId="{620B8E79-ADD9-4C5B-BD9E-41CF96B5145A}">
      <dgm:prSet/>
      <dgm:spPr/>
      <dgm:t>
        <a:bodyPr/>
        <a:lstStyle/>
        <a:p>
          <a:pPr>
            <a:lnSpc>
              <a:spcPct val="100000"/>
            </a:lnSpc>
          </a:pPr>
          <a:r>
            <a:rPr lang="en-US"/>
            <a:t>Stipends for Project Leads and SMEs </a:t>
          </a:r>
        </a:p>
      </dgm:t>
    </dgm:pt>
    <dgm:pt modelId="{75BC6578-9FBF-4792-8AF7-B6A1A97A57A7}" type="parTrans" cxnId="{61AE98A7-E1A4-43FC-975B-4E2D35D07D46}">
      <dgm:prSet/>
      <dgm:spPr/>
      <dgm:t>
        <a:bodyPr/>
        <a:lstStyle/>
        <a:p>
          <a:endParaRPr lang="en-US"/>
        </a:p>
      </dgm:t>
    </dgm:pt>
    <dgm:pt modelId="{E3843FD1-BAAF-4944-BCC3-353B019F07D5}" type="sibTrans" cxnId="{61AE98A7-E1A4-43FC-975B-4E2D35D07D46}">
      <dgm:prSet/>
      <dgm:spPr/>
      <dgm:t>
        <a:bodyPr/>
        <a:lstStyle/>
        <a:p>
          <a:endParaRPr lang="en-US"/>
        </a:p>
      </dgm:t>
    </dgm:pt>
    <dgm:pt modelId="{962B2B0A-1BB4-41A7-8FD4-D6642EF8777C}">
      <dgm:prSet/>
      <dgm:spPr/>
      <dgm:t>
        <a:bodyPr/>
        <a:lstStyle/>
        <a:p>
          <a:pPr>
            <a:lnSpc>
              <a:spcPct val="100000"/>
            </a:lnSpc>
          </a:pPr>
          <a:r>
            <a:rPr lang="en-US"/>
            <a:t>Honouraria for Indigenous Elders and Knowledge Keepers</a:t>
          </a:r>
        </a:p>
      </dgm:t>
    </dgm:pt>
    <dgm:pt modelId="{39DB2018-B5BC-4371-BA94-494587F8F469}" type="parTrans" cxnId="{6AE8B563-BB4C-45A9-A86B-C439258FB867}">
      <dgm:prSet/>
      <dgm:spPr/>
      <dgm:t>
        <a:bodyPr/>
        <a:lstStyle/>
        <a:p>
          <a:endParaRPr lang="en-US"/>
        </a:p>
      </dgm:t>
    </dgm:pt>
    <dgm:pt modelId="{61C18B28-C983-4BFB-811D-6299BCDF8DB1}" type="sibTrans" cxnId="{6AE8B563-BB4C-45A9-A86B-C439258FB867}">
      <dgm:prSet/>
      <dgm:spPr/>
      <dgm:t>
        <a:bodyPr/>
        <a:lstStyle/>
        <a:p>
          <a:endParaRPr lang="en-US"/>
        </a:p>
      </dgm:t>
    </dgm:pt>
    <dgm:pt modelId="{6C9B91B0-C3A3-42AE-A11C-DD18F280B007}" type="pres">
      <dgm:prSet presAssocID="{9C1CF675-5EDD-4790-97A5-1571A35E574B}" presName="root" presStyleCnt="0">
        <dgm:presLayoutVars>
          <dgm:dir/>
          <dgm:resizeHandles val="exact"/>
        </dgm:presLayoutVars>
      </dgm:prSet>
      <dgm:spPr/>
    </dgm:pt>
    <dgm:pt modelId="{C5AE769F-533D-4199-B924-2CF642A55A3F}" type="pres">
      <dgm:prSet presAssocID="{21918F07-16C1-4E1A-B717-A825A844983D}" presName="compNode" presStyleCnt="0"/>
      <dgm:spPr/>
    </dgm:pt>
    <dgm:pt modelId="{2E7A768A-B17B-4579-B3FA-7D04435D21D0}" type="pres">
      <dgm:prSet presAssocID="{21918F07-16C1-4E1A-B717-A825A844983D}"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Web Design"/>
        </a:ext>
      </dgm:extLst>
    </dgm:pt>
    <dgm:pt modelId="{BC23BF1D-CCD7-4CC0-A6B2-E88C701A640A}" type="pres">
      <dgm:prSet presAssocID="{21918F07-16C1-4E1A-B717-A825A844983D}" presName="spaceRect" presStyleCnt="0"/>
      <dgm:spPr/>
    </dgm:pt>
    <dgm:pt modelId="{C1E9BE20-4AE7-4264-9617-931C3F11590D}" type="pres">
      <dgm:prSet presAssocID="{21918F07-16C1-4E1A-B717-A825A844983D}" presName="textRect" presStyleLbl="revTx" presStyleIdx="0" presStyleCnt="6">
        <dgm:presLayoutVars>
          <dgm:chMax val="1"/>
          <dgm:chPref val="1"/>
        </dgm:presLayoutVars>
      </dgm:prSet>
      <dgm:spPr/>
    </dgm:pt>
    <dgm:pt modelId="{D6840375-0E8C-4FE5-B861-34A61A44BC8C}" type="pres">
      <dgm:prSet presAssocID="{066433EF-527E-4997-97DF-DAF2DE7619E0}" presName="sibTrans" presStyleCnt="0"/>
      <dgm:spPr/>
    </dgm:pt>
    <dgm:pt modelId="{88EA6327-9136-4DF8-B471-9811599F368B}" type="pres">
      <dgm:prSet presAssocID="{EF3C7C5A-5496-4482-9EE2-AA1A5588D61C}" presName="compNode" presStyleCnt="0"/>
      <dgm:spPr/>
    </dgm:pt>
    <dgm:pt modelId="{BFA54369-5D3C-42AD-8945-590ECE1AAB5B}" type="pres">
      <dgm:prSet presAssocID="{EF3C7C5A-5496-4482-9EE2-AA1A5588D61C}"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heckmark"/>
        </a:ext>
      </dgm:extLst>
    </dgm:pt>
    <dgm:pt modelId="{7A508628-09CA-41AA-8CF4-D2128D2E8C90}" type="pres">
      <dgm:prSet presAssocID="{EF3C7C5A-5496-4482-9EE2-AA1A5588D61C}" presName="spaceRect" presStyleCnt="0"/>
      <dgm:spPr/>
    </dgm:pt>
    <dgm:pt modelId="{18556649-A18A-449D-95AE-03EF2FA30D44}" type="pres">
      <dgm:prSet presAssocID="{EF3C7C5A-5496-4482-9EE2-AA1A5588D61C}" presName="textRect" presStyleLbl="revTx" presStyleIdx="1" presStyleCnt="6">
        <dgm:presLayoutVars>
          <dgm:chMax val="1"/>
          <dgm:chPref val="1"/>
        </dgm:presLayoutVars>
      </dgm:prSet>
      <dgm:spPr/>
    </dgm:pt>
    <dgm:pt modelId="{40AB9234-43E0-4B60-8077-68459560B339}" type="pres">
      <dgm:prSet presAssocID="{B530D9C8-37F2-4579-B607-EF9321ADA61C}" presName="sibTrans" presStyleCnt="0"/>
      <dgm:spPr/>
    </dgm:pt>
    <dgm:pt modelId="{37EF409D-37C1-4FA0-AA03-6D4104FBC277}" type="pres">
      <dgm:prSet presAssocID="{E0353E1B-3D27-4A6B-BCC3-DFD6F22CC474}" presName="compNode" presStyleCnt="0"/>
      <dgm:spPr/>
    </dgm:pt>
    <dgm:pt modelId="{2FA7287E-D2CF-46F5-8AED-0F21673A52A0}" type="pres">
      <dgm:prSet presAssocID="{E0353E1B-3D27-4A6B-BCC3-DFD6F22CC47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ooks"/>
        </a:ext>
      </dgm:extLst>
    </dgm:pt>
    <dgm:pt modelId="{EE25CB05-13ED-4137-9AF8-3439A7EC6349}" type="pres">
      <dgm:prSet presAssocID="{E0353E1B-3D27-4A6B-BCC3-DFD6F22CC474}" presName="spaceRect" presStyleCnt="0"/>
      <dgm:spPr/>
    </dgm:pt>
    <dgm:pt modelId="{5C81CA5B-CBBE-4DA3-BF17-B57841050E49}" type="pres">
      <dgm:prSet presAssocID="{E0353E1B-3D27-4A6B-BCC3-DFD6F22CC474}" presName="textRect" presStyleLbl="revTx" presStyleIdx="2" presStyleCnt="6">
        <dgm:presLayoutVars>
          <dgm:chMax val="1"/>
          <dgm:chPref val="1"/>
        </dgm:presLayoutVars>
      </dgm:prSet>
      <dgm:spPr/>
    </dgm:pt>
    <dgm:pt modelId="{0716CFCB-91E8-49AA-AA89-604B57BAA4D5}" type="pres">
      <dgm:prSet presAssocID="{20DC9C67-2187-49EA-A5D0-0BA6E222555A}" presName="sibTrans" presStyleCnt="0"/>
      <dgm:spPr/>
    </dgm:pt>
    <dgm:pt modelId="{1B20F0A9-2949-4107-AF61-CDD97DE85A8D}" type="pres">
      <dgm:prSet presAssocID="{2856DFFA-E8DA-44FF-862D-BF574A55379A}" presName="compNode" presStyleCnt="0"/>
      <dgm:spPr/>
    </dgm:pt>
    <dgm:pt modelId="{CCB85761-B08E-4F3B-98C4-19A520ACC6D0}" type="pres">
      <dgm:prSet presAssocID="{2856DFFA-E8DA-44FF-862D-BF574A55379A}"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Money"/>
        </a:ext>
      </dgm:extLst>
    </dgm:pt>
    <dgm:pt modelId="{7B52F439-AD14-4767-A7BB-848B65FD0FEE}" type="pres">
      <dgm:prSet presAssocID="{2856DFFA-E8DA-44FF-862D-BF574A55379A}" presName="spaceRect" presStyleCnt="0"/>
      <dgm:spPr/>
    </dgm:pt>
    <dgm:pt modelId="{107CBECC-D441-4538-B2ED-A351A6961CEE}" type="pres">
      <dgm:prSet presAssocID="{2856DFFA-E8DA-44FF-862D-BF574A55379A}" presName="textRect" presStyleLbl="revTx" presStyleIdx="3" presStyleCnt="6">
        <dgm:presLayoutVars>
          <dgm:chMax val="1"/>
          <dgm:chPref val="1"/>
        </dgm:presLayoutVars>
      </dgm:prSet>
      <dgm:spPr/>
    </dgm:pt>
    <dgm:pt modelId="{8E34B4BA-FFEC-4233-9881-BB335479FFB3}" type="pres">
      <dgm:prSet presAssocID="{934AF85C-E87B-4048-89AF-D0CE0EDC5B4C}" presName="sibTrans" presStyleCnt="0"/>
      <dgm:spPr/>
    </dgm:pt>
    <dgm:pt modelId="{582513B0-C42B-465A-88BB-27B8C04B4DD3}" type="pres">
      <dgm:prSet presAssocID="{620B8E79-ADD9-4C5B-BD9E-41CF96B5145A}" presName="compNode" presStyleCnt="0"/>
      <dgm:spPr/>
    </dgm:pt>
    <dgm:pt modelId="{8E70CFBF-B1DC-42B7-ACC8-C0DC8B6C0C69}" type="pres">
      <dgm:prSet presAssocID="{620B8E79-ADD9-4C5B-BD9E-41CF96B5145A}"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Users"/>
        </a:ext>
      </dgm:extLst>
    </dgm:pt>
    <dgm:pt modelId="{B28FA237-74E6-47AD-B1D7-E93FA0017C2F}" type="pres">
      <dgm:prSet presAssocID="{620B8E79-ADD9-4C5B-BD9E-41CF96B5145A}" presName="spaceRect" presStyleCnt="0"/>
      <dgm:spPr/>
    </dgm:pt>
    <dgm:pt modelId="{41D8C2D0-646F-4521-8364-B94B3CB9332B}" type="pres">
      <dgm:prSet presAssocID="{620B8E79-ADD9-4C5B-BD9E-41CF96B5145A}" presName="textRect" presStyleLbl="revTx" presStyleIdx="4" presStyleCnt="6">
        <dgm:presLayoutVars>
          <dgm:chMax val="1"/>
          <dgm:chPref val="1"/>
        </dgm:presLayoutVars>
      </dgm:prSet>
      <dgm:spPr/>
    </dgm:pt>
    <dgm:pt modelId="{D093C5B1-7BD0-4349-A186-10CE183E48D5}" type="pres">
      <dgm:prSet presAssocID="{E3843FD1-BAAF-4944-BCC3-353B019F07D5}" presName="sibTrans" presStyleCnt="0"/>
      <dgm:spPr/>
    </dgm:pt>
    <dgm:pt modelId="{1BF7F240-9067-4C08-B392-05244FFC8F9E}" type="pres">
      <dgm:prSet presAssocID="{962B2B0A-1BB4-41A7-8FD4-D6642EF8777C}" presName="compNode" presStyleCnt="0"/>
      <dgm:spPr/>
    </dgm:pt>
    <dgm:pt modelId="{E14F4415-CADD-42C3-89F9-077ABAFF20D3}" type="pres">
      <dgm:prSet presAssocID="{962B2B0A-1BB4-41A7-8FD4-D6642EF8777C}"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Head with Gears"/>
        </a:ext>
      </dgm:extLst>
    </dgm:pt>
    <dgm:pt modelId="{21FD5A4D-9B6B-42EB-9C99-2F82B158E948}" type="pres">
      <dgm:prSet presAssocID="{962B2B0A-1BB4-41A7-8FD4-D6642EF8777C}" presName="spaceRect" presStyleCnt="0"/>
      <dgm:spPr/>
    </dgm:pt>
    <dgm:pt modelId="{217542A5-81AC-4C24-9B8A-426394A12464}" type="pres">
      <dgm:prSet presAssocID="{962B2B0A-1BB4-41A7-8FD4-D6642EF8777C}" presName="textRect" presStyleLbl="revTx" presStyleIdx="5" presStyleCnt="6">
        <dgm:presLayoutVars>
          <dgm:chMax val="1"/>
          <dgm:chPref val="1"/>
        </dgm:presLayoutVars>
      </dgm:prSet>
      <dgm:spPr/>
    </dgm:pt>
  </dgm:ptLst>
  <dgm:cxnLst>
    <dgm:cxn modelId="{A717A310-2FD4-EF45-A600-B7017BC4825F}" type="presOf" srcId="{E0353E1B-3D27-4A6B-BCC3-DFD6F22CC474}" destId="{5C81CA5B-CBBE-4DA3-BF17-B57841050E49}" srcOrd="0" destOrd="0" presId="urn:microsoft.com/office/officeart/2018/2/layout/IconLabelList"/>
    <dgm:cxn modelId="{97616C32-154D-2F4B-A1A7-1A5A6A71C524}" type="presOf" srcId="{9C1CF675-5EDD-4790-97A5-1571A35E574B}" destId="{6C9B91B0-C3A3-42AE-A11C-DD18F280B007}" srcOrd="0" destOrd="0" presId="urn:microsoft.com/office/officeart/2018/2/layout/IconLabelList"/>
    <dgm:cxn modelId="{84A6AA39-547F-4F11-89F8-32597F534E9B}" srcId="{9C1CF675-5EDD-4790-97A5-1571A35E574B}" destId="{E0353E1B-3D27-4A6B-BCC3-DFD6F22CC474}" srcOrd="2" destOrd="0" parTransId="{5147B877-298A-461F-99B2-86D7B333A6C4}" sibTransId="{20DC9C67-2187-49EA-A5D0-0BA6E222555A}"/>
    <dgm:cxn modelId="{5A29C93A-6456-4540-A192-EA68B4D1B42C}" type="presOf" srcId="{620B8E79-ADD9-4C5B-BD9E-41CF96B5145A}" destId="{41D8C2D0-646F-4521-8364-B94B3CB9332B}" srcOrd="0" destOrd="0" presId="urn:microsoft.com/office/officeart/2018/2/layout/IconLabelList"/>
    <dgm:cxn modelId="{7535F83E-E779-EB43-90C8-0F6380C5E9ED}" type="presOf" srcId="{EF3C7C5A-5496-4482-9EE2-AA1A5588D61C}" destId="{18556649-A18A-449D-95AE-03EF2FA30D44}" srcOrd="0" destOrd="0" presId="urn:microsoft.com/office/officeart/2018/2/layout/IconLabelList"/>
    <dgm:cxn modelId="{BD64C65E-DFF7-7741-BEB5-03071280B65E}" type="presOf" srcId="{21918F07-16C1-4E1A-B717-A825A844983D}" destId="{C1E9BE20-4AE7-4264-9617-931C3F11590D}" srcOrd="0" destOrd="0" presId="urn:microsoft.com/office/officeart/2018/2/layout/IconLabelList"/>
    <dgm:cxn modelId="{6AE8B563-BB4C-45A9-A86B-C439258FB867}" srcId="{9C1CF675-5EDD-4790-97A5-1571A35E574B}" destId="{962B2B0A-1BB4-41A7-8FD4-D6642EF8777C}" srcOrd="5" destOrd="0" parTransId="{39DB2018-B5BC-4371-BA94-494587F8F469}" sibTransId="{61C18B28-C983-4BFB-811D-6299BCDF8DB1}"/>
    <dgm:cxn modelId="{E63DF1A3-55F8-454D-B8DB-6894C6AE1E55}" type="presOf" srcId="{2856DFFA-E8DA-44FF-862D-BF574A55379A}" destId="{107CBECC-D441-4538-B2ED-A351A6961CEE}" srcOrd="0" destOrd="0" presId="urn:microsoft.com/office/officeart/2018/2/layout/IconLabelList"/>
    <dgm:cxn modelId="{61AE98A7-E1A4-43FC-975B-4E2D35D07D46}" srcId="{9C1CF675-5EDD-4790-97A5-1571A35E574B}" destId="{620B8E79-ADD9-4C5B-BD9E-41CF96B5145A}" srcOrd="4" destOrd="0" parTransId="{75BC6578-9FBF-4792-8AF7-B6A1A97A57A7}" sibTransId="{E3843FD1-BAAF-4944-BCC3-353B019F07D5}"/>
    <dgm:cxn modelId="{C44CA8BD-C3D8-40DF-BDD9-E325992E1A1E}" srcId="{9C1CF675-5EDD-4790-97A5-1571A35E574B}" destId="{EF3C7C5A-5496-4482-9EE2-AA1A5588D61C}" srcOrd="1" destOrd="0" parTransId="{4C66E4DD-BA44-45EC-9C25-A29C97769FD7}" sibTransId="{B530D9C8-37F2-4579-B607-EF9321ADA61C}"/>
    <dgm:cxn modelId="{0B0499CB-2B2B-4CA7-A1BE-C2DF8AF9D6CB}" srcId="{9C1CF675-5EDD-4790-97A5-1571A35E574B}" destId="{21918F07-16C1-4E1A-B717-A825A844983D}" srcOrd="0" destOrd="0" parTransId="{89297C85-842E-4760-B945-D0730996EA41}" sibTransId="{066433EF-527E-4997-97DF-DAF2DE7619E0}"/>
    <dgm:cxn modelId="{F51B6CE0-775A-5C4D-99AA-DB73D495CEFC}" type="presOf" srcId="{962B2B0A-1BB4-41A7-8FD4-D6642EF8777C}" destId="{217542A5-81AC-4C24-9B8A-426394A12464}" srcOrd="0" destOrd="0" presId="urn:microsoft.com/office/officeart/2018/2/layout/IconLabelList"/>
    <dgm:cxn modelId="{E47430F4-F680-481D-ADC6-DD08FDEB8243}" srcId="{9C1CF675-5EDD-4790-97A5-1571A35E574B}" destId="{2856DFFA-E8DA-44FF-862D-BF574A55379A}" srcOrd="3" destOrd="0" parTransId="{7BD67F53-DC6C-4226-8077-9304A1C06EFA}" sibTransId="{934AF85C-E87B-4048-89AF-D0CE0EDC5B4C}"/>
    <dgm:cxn modelId="{AB2670AD-7AAF-2F4A-A735-9C169BF69731}" type="presParOf" srcId="{6C9B91B0-C3A3-42AE-A11C-DD18F280B007}" destId="{C5AE769F-533D-4199-B924-2CF642A55A3F}" srcOrd="0" destOrd="0" presId="urn:microsoft.com/office/officeart/2018/2/layout/IconLabelList"/>
    <dgm:cxn modelId="{0037D144-4873-4946-ABDF-61D2AA62D27E}" type="presParOf" srcId="{C5AE769F-533D-4199-B924-2CF642A55A3F}" destId="{2E7A768A-B17B-4579-B3FA-7D04435D21D0}" srcOrd="0" destOrd="0" presId="urn:microsoft.com/office/officeart/2018/2/layout/IconLabelList"/>
    <dgm:cxn modelId="{311EC606-8BB5-5541-9303-46336A308B01}" type="presParOf" srcId="{C5AE769F-533D-4199-B924-2CF642A55A3F}" destId="{BC23BF1D-CCD7-4CC0-A6B2-E88C701A640A}" srcOrd="1" destOrd="0" presId="urn:microsoft.com/office/officeart/2018/2/layout/IconLabelList"/>
    <dgm:cxn modelId="{32AE9B4B-B7E3-CD4F-A645-817846E82F57}" type="presParOf" srcId="{C5AE769F-533D-4199-B924-2CF642A55A3F}" destId="{C1E9BE20-4AE7-4264-9617-931C3F11590D}" srcOrd="2" destOrd="0" presId="urn:microsoft.com/office/officeart/2018/2/layout/IconLabelList"/>
    <dgm:cxn modelId="{A95F0408-53E1-8940-A258-ACC3AD7F38F9}" type="presParOf" srcId="{6C9B91B0-C3A3-42AE-A11C-DD18F280B007}" destId="{D6840375-0E8C-4FE5-B861-34A61A44BC8C}" srcOrd="1" destOrd="0" presId="urn:microsoft.com/office/officeart/2018/2/layout/IconLabelList"/>
    <dgm:cxn modelId="{3C499397-E723-694B-8091-B9AF6E0319E9}" type="presParOf" srcId="{6C9B91B0-C3A3-42AE-A11C-DD18F280B007}" destId="{88EA6327-9136-4DF8-B471-9811599F368B}" srcOrd="2" destOrd="0" presId="urn:microsoft.com/office/officeart/2018/2/layout/IconLabelList"/>
    <dgm:cxn modelId="{28EFC52E-BFA5-6C40-8614-8EDEFAFD3E50}" type="presParOf" srcId="{88EA6327-9136-4DF8-B471-9811599F368B}" destId="{BFA54369-5D3C-42AD-8945-590ECE1AAB5B}" srcOrd="0" destOrd="0" presId="urn:microsoft.com/office/officeart/2018/2/layout/IconLabelList"/>
    <dgm:cxn modelId="{7A4FD411-1968-E54A-A911-59E3EA199FC5}" type="presParOf" srcId="{88EA6327-9136-4DF8-B471-9811599F368B}" destId="{7A508628-09CA-41AA-8CF4-D2128D2E8C90}" srcOrd="1" destOrd="0" presId="urn:microsoft.com/office/officeart/2018/2/layout/IconLabelList"/>
    <dgm:cxn modelId="{1AB88E0D-B91D-5940-A74A-09B03802133F}" type="presParOf" srcId="{88EA6327-9136-4DF8-B471-9811599F368B}" destId="{18556649-A18A-449D-95AE-03EF2FA30D44}" srcOrd="2" destOrd="0" presId="urn:microsoft.com/office/officeart/2018/2/layout/IconLabelList"/>
    <dgm:cxn modelId="{19923D24-D484-F64A-A209-FA549DAA0EB1}" type="presParOf" srcId="{6C9B91B0-C3A3-42AE-A11C-DD18F280B007}" destId="{40AB9234-43E0-4B60-8077-68459560B339}" srcOrd="3" destOrd="0" presId="urn:microsoft.com/office/officeart/2018/2/layout/IconLabelList"/>
    <dgm:cxn modelId="{87AB9100-4BE3-AD48-8366-A12E766F637E}" type="presParOf" srcId="{6C9B91B0-C3A3-42AE-A11C-DD18F280B007}" destId="{37EF409D-37C1-4FA0-AA03-6D4104FBC277}" srcOrd="4" destOrd="0" presId="urn:microsoft.com/office/officeart/2018/2/layout/IconLabelList"/>
    <dgm:cxn modelId="{EDA15AF0-40F7-8941-AF4A-E3A12649FB54}" type="presParOf" srcId="{37EF409D-37C1-4FA0-AA03-6D4104FBC277}" destId="{2FA7287E-D2CF-46F5-8AED-0F21673A52A0}" srcOrd="0" destOrd="0" presId="urn:microsoft.com/office/officeart/2018/2/layout/IconLabelList"/>
    <dgm:cxn modelId="{F7082F16-7610-4146-879E-13696FB9DD0A}" type="presParOf" srcId="{37EF409D-37C1-4FA0-AA03-6D4104FBC277}" destId="{EE25CB05-13ED-4137-9AF8-3439A7EC6349}" srcOrd="1" destOrd="0" presId="urn:microsoft.com/office/officeart/2018/2/layout/IconLabelList"/>
    <dgm:cxn modelId="{37630CDF-6633-7C42-8BA2-8A5E53C9A758}" type="presParOf" srcId="{37EF409D-37C1-4FA0-AA03-6D4104FBC277}" destId="{5C81CA5B-CBBE-4DA3-BF17-B57841050E49}" srcOrd="2" destOrd="0" presId="urn:microsoft.com/office/officeart/2018/2/layout/IconLabelList"/>
    <dgm:cxn modelId="{3669FB25-D83D-2042-B792-21AE7A0706CD}" type="presParOf" srcId="{6C9B91B0-C3A3-42AE-A11C-DD18F280B007}" destId="{0716CFCB-91E8-49AA-AA89-604B57BAA4D5}" srcOrd="5" destOrd="0" presId="urn:microsoft.com/office/officeart/2018/2/layout/IconLabelList"/>
    <dgm:cxn modelId="{27B29708-C327-F44B-A166-9F1C4D599A9E}" type="presParOf" srcId="{6C9B91B0-C3A3-42AE-A11C-DD18F280B007}" destId="{1B20F0A9-2949-4107-AF61-CDD97DE85A8D}" srcOrd="6" destOrd="0" presId="urn:microsoft.com/office/officeart/2018/2/layout/IconLabelList"/>
    <dgm:cxn modelId="{F2008DC1-5A97-9A47-B273-64BE521454D0}" type="presParOf" srcId="{1B20F0A9-2949-4107-AF61-CDD97DE85A8D}" destId="{CCB85761-B08E-4F3B-98C4-19A520ACC6D0}" srcOrd="0" destOrd="0" presId="urn:microsoft.com/office/officeart/2018/2/layout/IconLabelList"/>
    <dgm:cxn modelId="{2D58C769-10E0-3244-A108-B9E2C673D814}" type="presParOf" srcId="{1B20F0A9-2949-4107-AF61-CDD97DE85A8D}" destId="{7B52F439-AD14-4767-A7BB-848B65FD0FEE}" srcOrd="1" destOrd="0" presId="urn:microsoft.com/office/officeart/2018/2/layout/IconLabelList"/>
    <dgm:cxn modelId="{A3CF44A2-AE74-FB45-882C-DE01BCC43AF8}" type="presParOf" srcId="{1B20F0A9-2949-4107-AF61-CDD97DE85A8D}" destId="{107CBECC-D441-4538-B2ED-A351A6961CEE}" srcOrd="2" destOrd="0" presId="urn:microsoft.com/office/officeart/2018/2/layout/IconLabelList"/>
    <dgm:cxn modelId="{4FF477A4-50C0-3F41-BF8F-A3F2C757F2A8}" type="presParOf" srcId="{6C9B91B0-C3A3-42AE-A11C-DD18F280B007}" destId="{8E34B4BA-FFEC-4233-9881-BB335479FFB3}" srcOrd="7" destOrd="0" presId="urn:microsoft.com/office/officeart/2018/2/layout/IconLabelList"/>
    <dgm:cxn modelId="{4D7D1DD4-DF4D-5D45-8723-68D5D303B212}" type="presParOf" srcId="{6C9B91B0-C3A3-42AE-A11C-DD18F280B007}" destId="{582513B0-C42B-465A-88BB-27B8C04B4DD3}" srcOrd="8" destOrd="0" presId="urn:microsoft.com/office/officeart/2018/2/layout/IconLabelList"/>
    <dgm:cxn modelId="{2F4D33BE-A022-C340-8003-33954E8DD626}" type="presParOf" srcId="{582513B0-C42B-465A-88BB-27B8C04B4DD3}" destId="{8E70CFBF-B1DC-42B7-ACC8-C0DC8B6C0C69}" srcOrd="0" destOrd="0" presId="urn:microsoft.com/office/officeart/2018/2/layout/IconLabelList"/>
    <dgm:cxn modelId="{DAE13041-A199-4940-AAFC-5EFA74ACB151}" type="presParOf" srcId="{582513B0-C42B-465A-88BB-27B8C04B4DD3}" destId="{B28FA237-74E6-47AD-B1D7-E93FA0017C2F}" srcOrd="1" destOrd="0" presId="urn:microsoft.com/office/officeart/2018/2/layout/IconLabelList"/>
    <dgm:cxn modelId="{73B4E3E4-355B-8944-B957-7DFF1C22785B}" type="presParOf" srcId="{582513B0-C42B-465A-88BB-27B8C04B4DD3}" destId="{41D8C2D0-646F-4521-8364-B94B3CB9332B}" srcOrd="2" destOrd="0" presId="urn:microsoft.com/office/officeart/2018/2/layout/IconLabelList"/>
    <dgm:cxn modelId="{A48114B2-66DD-384E-9B4F-C850E9D496FC}" type="presParOf" srcId="{6C9B91B0-C3A3-42AE-A11C-DD18F280B007}" destId="{D093C5B1-7BD0-4349-A186-10CE183E48D5}" srcOrd="9" destOrd="0" presId="urn:microsoft.com/office/officeart/2018/2/layout/IconLabelList"/>
    <dgm:cxn modelId="{31DE2F9D-B23A-754C-8B6C-1699DCADEA1E}" type="presParOf" srcId="{6C9B91B0-C3A3-42AE-A11C-DD18F280B007}" destId="{1BF7F240-9067-4C08-B392-05244FFC8F9E}" srcOrd="10" destOrd="0" presId="urn:microsoft.com/office/officeart/2018/2/layout/IconLabelList"/>
    <dgm:cxn modelId="{7EE9EE30-92B7-8641-9541-CC6493BD0950}" type="presParOf" srcId="{1BF7F240-9067-4C08-B392-05244FFC8F9E}" destId="{E14F4415-CADD-42C3-89F9-077ABAFF20D3}" srcOrd="0" destOrd="0" presId="urn:microsoft.com/office/officeart/2018/2/layout/IconLabelList"/>
    <dgm:cxn modelId="{09E8B6CA-DC82-3F45-87F5-3C27DAB3734E}" type="presParOf" srcId="{1BF7F240-9067-4C08-B392-05244FFC8F9E}" destId="{21FD5A4D-9B6B-42EB-9C99-2F82B158E948}" srcOrd="1" destOrd="0" presId="urn:microsoft.com/office/officeart/2018/2/layout/IconLabelList"/>
    <dgm:cxn modelId="{973B0A28-0AB1-684B-AC61-B9302B6A8CF6}" type="presParOf" srcId="{1BF7F240-9067-4C08-B392-05244FFC8F9E}" destId="{217542A5-81AC-4C24-9B8A-426394A12464}"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7A768A-B17B-4579-B3FA-7D04435D21D0}">
      <dsp:nvSpPr>
        <dsp:cNvPr id="0" name=""/>
        <dsp:cNvSpPr/>
      </dsp:nvSpPr>
      <dsp:spPr>
        <a:xfrm>
          <a:off x="1168372" y="253502"/>
          <a:ext cx="673945" cy="67394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E9BE20-4AE7-4264-9617-931C3F11590D}">
      <dsp:nvSpPr>
        <dsp:cNvPr id="0" name=""/>
        <dsp:cNvSpPr/>
      </dsp:nvSpPr>
      <dsp:spPr>
        <a:xfrm>
          <a:off x="756517" y="1181574"/>
          <a:ext cx="1497656" cy="59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Graphic/Web Design</a:t>
          </a:r>
        </a:p>
      </dsp:txBody>
      <dsp:txXfrm>
        <a:off x="756517" y="1181574"/>
        <a:ext cx="1497656" cy="599062"/>
      </dsp:txXfrm>
    </dsp:sp>
    <dsp:sp modelId="{BFA54369-5D3C-42AD-8945-590ECE1AAB5B}">
      <dsp:nvSpPr>
        <dsp:cNvPr id="0" name=""/>
        <dsp:cNvSpPr/>
      </dsp:nvSpPr>
      <dsp:spPr>
        <a:xfrm>
          <a:off x="2928118" y="253502"/>
          <a:ext cx="673945" cy="67394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556649-A18A-449D-95AE-03EF2FA30D44}">
      <dsp:nvSpPr>
        <dsp:cNvPr id="0" name=""/>
        <dsp:cNvSpPr/>
      </dsp:nvSpPr>
      <dsp:spPr>
        <a:xfrm>
          <a:off x="2516263" y="1181574"/>
          <a:ext cx="1497656" cy="59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Copyediting Support</a:t>
          </a:r>
        </a:p>
      </dsp:txBody>
      <dsp:txXfrm>
        <a:off x="2516263" y="1181574"/>
        <a:ext cx="1497656" cy="599062"/>
      </dsp:txXfrm>
    </dsp:sp>
    <dsp:sp modelId="{2FA7287E-D2CF-46F5-8AED-0F21673A52A0}">
      <dsp:nvSpPr>
        <dsp:cNvPr id="0" name=""/>
        <dsp:cNvSpPr/>
      </dsp:nvSpPr>
      <dsp:spPr>
        <a:xfrm>
          <a:off x="1168372" y="2155051"/>
          <a:ext cx="673945" cy="67394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81CA5B-CBBE-4DA3-BF17-B57841050E49}">
      <dsp:nvSpPr>
        <dsp:cNvPr id="0" name=""/>
        <dsp:cNvSpPr/>
      </dsp:nvSpPr>
      <dsp:spPr>
        <a:xfrm>
          <a:off x="756517" y="3083123"/>
          <a:ext cx="1497656" cy="59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Student Research Support</a:t>
          </a:r>
        </a:p>
      </dsp:txBody>
      <dsp:txXfrm>
        <a:off x="756517" y="3083123"/>
        <a:ext cx="1497656" cy="599062"/>
      </dsp:txXfrm>
    </dsp:sp>
    <dsp:sp modelId="{CCB85761-B08E-4F3B-98C4-19A520ACC6D0}">
      <dsp:nvSpPr>
        <dsp:cNvPr id="0" name=""/>
        <dsp:cNvSpPr/>
      </dsp:nvSpPr>
      <dsp:spPr>
        <a:xfrm>
          <a:off x="2928118" y="2155051"/>
          <a:ext cx="673945" cy="67394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7CBECC-D441-4538-B2ED-A351A6961CEE}">
      <dsp:nvSpPr>
        <dsp:cNvPr id="0" name=""/>
        <dsp:cNvSpPr/>
      </dsp:nvSpPr>
      <dsp:spPr>
        <a:xfrm>
          <a:off x="2516263" y="3083123"/>
          <a:ext cx="1497656" cy="59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Payment for External Contractors</a:t>
          </a:r>
        </a:p>
      </dsp:txBody>
      <dsp:txXfrm>
        <a:off x="2516263" y="3083123"/>
        <a:ext cx="1497656" cy="599062"/>
      </dsp:txXfrm>
    </dsp:sp>
    <dsp:sp modelId="{8E70CFBF-B1DC-42B7-ACC8-C0DC8B6C0C69}">
      <dsp:nvSpPr>
        <dsp:cNvPr id="0" name=""/>
        <dsp:cNvSpPr/>
      </dsp:nvSpPr>
      <dsp:spPr>
        <a:xfrm>
          <a:off x="1168372" y="4056599"/>
          <a:ext cx="673945" cy="67394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D8C2D0-646F-4521-8364-B94B3CB9332B}">
      <dsp:nvSpPr>
        <dsp:cNvPr id="0" name=""/>
        <dsp:cNvSpPr/>
      </dsp:nvSpPr>
      <dsp:spPr>
        <a:xfrm>
          <a:off x="756517" y="4984672"/>
          <a:ext cx="1497656" cy="59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Stipends for Project Leads and SMEs </a:t>
          </a:r>
        </a:p>
      </dsp:txBody>
      <dsp:txXfrm>
        <a:off x="756517" y="4984672"/>
        <a:ext cx="1497656" cy="599062"/>
      </dsp:txXfrm>
    </dsp:sp>
    <dsp:sp modelId="{E14F4415-CADD-42C3-89F9-077ABAFF20D3}">
      <dsp:nvSpPr>
        <dsp:cNvPr id="0" name=""/>
        <dsp:cNvSpPr/>
      </dsp:nvSpPr>
      <dsp:spPr>
        <a:xfrm>
          <a:off x="2928118" y="4056599"/>
          <a:ext cx="673945" cy="673945"/>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7542A5-81AC-4C24-9B8A-426394A12464}">
      <dsp:nvSpPr>
        <dsp:cNvPr id="0" name=""/>
        <dsp:cNvSpPr/>
      </dsp:nvSpPr>
      <dsp:spPr>
        <a:xfrm>
          <a:off x="2516263" y="4984672"/>
          <a:ext cx="1497656" cy="59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Honouraria for Indigenous Elders and Knowledge Keepers</a:t>
          </a:r>
        </a:p>
      </dsp:txBody>
      <dsp:txXfrm>
        <a:off x="2516263" y="4984672"/>
        <a:ext cx="1497656" cy="599062"/>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F9C03C-1547-8E4D-8428-135E4F8D6462}" type="datetimeFigureOut">
              <a:rPr lang="en-US" smtClean="0"/>
              <a:t>2/16/2024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48690-3E12-AE40-98D8-46F270F373E7}" type="slidenum">
              <a:rPr lang="en-US" smtClean="0"/>
              <a:t>‹#›</a:t>
            </a:fld>
            <a:endParaRPr lang="en-US"/>
          </a:p>
        </p:txBody>
      </p:sp>
    </p:spTree>
    <p:extLst>
      <p:ext uri="{BB962C8B-B14F-4D97-AF65-F5344CB8AC3E}">
        <p14:creationId xmlns:p14="http://schemas.microsoft.com/office/powerpoint/2010/main" val="28269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C48690-3E12-AE40-98D8-46F270F373E7}" type="slidenum">
              <a:rPr lang="en-US" smtClean="0"/>
              <a:t>1</a:t>
            </a:fld>
            <a:endParaRPr lang="en-US"/>
          </a:p>
        </p:txBody>
      </p:sp>
    </p:spTree>
    <p:extLst>
      <p:ext uri="{BB962C8B-B14F-4D97-AF65-F5344CB8AC3E}">
        <p14:creationId xmlns:p14="http://schemas.microsoft.com/office/powerpoint/2010/main" val="3958150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09D2F-6A9D-1424-46D8-0666D2F8CF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22A537-2743-836C-E831-7CDEA84103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784212-4365-5FAF-53A0-C9367E3E7955}"/>
              </a:ext>
            </a:extLst>
          </p:cNvPr>
          <p:cNvSpPr>
            <a:spLocks noGrp="1"/>
          </p:cNvSpPr>
          <p:nvPr>
            <p:ph type="dt" sz="half" idx="10"/>
          </p:nvPr>
        </p:nvSpPr>
        <p:spPr/>
        <p:txBody>
          <a:bodyPr/>
          <a:lstStyle/>
          <a:p>
            <a:fld id="{D550197D-A78D-ED4B-9DC5-54629C81D96A}" type="datetimeFigureOut">
              <a:rPr lang="en-US" smtClean="0"/>
              <a:t>2/16/2024</a:t>
            </a:fld>
            <a:endParaRPr lang="en-US"/>
          </a:p>
        </p:txBody>
      </p:sp>
      <p:sp>
        <p:nvSpPr>
          <p:cNvPr id="5" name="Footer Placeholder 4">
            <a:extLst>
              <a:ext uri="{FF2B5EF4-FFF2-40B4-BE49-F238E27FC236}">
                <a16:creationId xmlns:a16="http://schemas.microsoft.com/office/drawing/2014/main" id="{D14F6BEB-8320-980F-394A-539D58BA14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AF9-D6C1-3094-DDA4-637BE70729D5}"/>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2936487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C7208-41EB-C855-663D-DAF430C16A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671332-2FD5-208D-1775-205031D918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A2B6BF-D2AF-E3F8-9D31-7352FA0A8923}"/>
              </a:ext>
            </a:extLst>
          </p:cNvPr>
          <p:cNvSpPr>
            <a:spLocks noGrp="1"/>
          </p:cNvSpPr>
          <p:nvPr>
            <p:ph type="dt" sz="half" idx="10"/>
          </p:nvPr>
        </p:nvSpPr>
        <p:spPr/>
        <p:txBody>
          <a:bodyPr/>
          <a:lstStyle/>
          <a:p>
            <a:fld id="{D550197D-A78D-ED4B-9DC5-54629C81D96A}" type="datetimeFigureOut">
              <a:rPr lang="en-US" smtClean="0"/>
              <a:t>2/16/2024</a:t>
            </a:fld>
            <a:endParaRPr lang="en-US"/>
          </a:p>
        </p:txBody>
      </p:sp>
      <p:sp>
        <p:nvSpPr>
          <p:cNvPr id="5" name="Footer Placeholder 4">
            <a:extLst>
              <a:ext uri="{FF2B5EF4-FFF2-40B4-BE49-F238E27FC236}">
                <a16:creationId xmlns:a16="http://schemas.microsoft.com/office/drawing/2014/main" id="{51E3E99A-2547-45AD-9CF6-A1A2B8E97C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C1817-1828-0054-FEB0-1C199D7C6CAD}"/>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1008369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65DEFC-DD7C-A91A-41F3-C3398E4FB5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1DD171-E187-AA4D-9D25-E03FFCB9EC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D154A2-CDC9-EBEF-C211-DD27D9D345F0}"/>
              </a:ext>
            </a:extLst>
          </p:cNvPr>
          <p:cNvSpPr>
            <a:spLocks noGrp="1"/>
          </p:cNvSpPr>
          <p:nvPr>
            <p:ph type="dt" sz="half" idx="10"/>
          </p:nvPr>
        </p:nvSpPr>
        <p:spPr/>
        <p:txBody>
          <a:bodyPr/>
          <a:lstStyle/>
          <a:p>
            <a:fld id="{D550197D-A78D-ED4B-9DC5-54629C81D96A}" type="datetimeFigureOut">
              <a:rPr lang="en-US" smtClean="0"/>
              <a:t>2/16/2024</a:t>
            </a:fld>
            <a:endParaRPr lang="en-US"/>
          </a:p>
        </p:txBody>
      </p:sp>
      <p:sp>
        <p:nvSpPr>
          <p:cNvPr id="5" name="Footer Placeholder 4">
            <a:extLst>
              <a:ext uri="{FF2B5EF4-FFF2-40B4-BE49-F238E27FC236}">
                <a16:creationId xmlns:a16="http://schemas.microsoft.com/office/drawing/2014/main" id="{53082533-7BB3-BD3B-3EB4-FEB47EA943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79861C-7353-66BD-454E-57D65B7CE08F}"/>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1820147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4521F-D0CF-0CBA-1736-B165170860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8444A8-E7DB-4CB1-9AF6-9D12D951CA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98E782-CC1E-2A83-0C96-41F22963576E}"/>
              </a:ext>
            </a:extLst>
          </p:cNvPr>
          <p:cNvSpPr>
            <a:spLocks noGrp="1"/>
          </p:cNvSpPr>
          <p:nvPr>
            <p:ph type="dt" sz="half" idx="10"/>
          </p:nvPr>
        </p:nvSpPr>
        <p:spPr/>
        <p:txBody>
          <a:bodyPr/>
          <a:lstStyle/>
          <a:p>
            <a:fld id="{D550197D-A78D-ED4B-9DC5-54629C81D96A}" type="datetimeFigureOut">
              <a:rPr lang="en-US" smtClean="0"/>
              <a:t>2/16/2024</a:t>
            </a:fld>
            <a:endParaRPr lang="en-US"/>
          </a:p>
        </p:txBody>
      </p:sp>
      <p:sp>
        <p:nvSpPr>
          <p:cNvPr id="5" name="Footer Placeholder 4">
            <a:extLst>
              <a:ext uri="{FF2B5EF4-FFF2-40B4-BE49-F238E27FC236}">
                <a16:creationId xmlns:a16="http://schemas.microsoft.com/office/drawing/2014/main" id="{237D35E0-A822-81E9-8873-52DB2A3950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2D03BF-EDA9-8FD3-92B4-C8F310C50151}"/>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1820821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EB93B-4E1D-4F8D-69A6-4BE8FB57DD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FBB2C6-61DE-1ADC-4017-0325E0BAEA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15B75-F609-EEAB-3121-C94FF80D18CE}"/>
              </a:ext>
            </a:extLst>
          </p:cNvPr>
          <p:cNvSpPr>
            <a:spLocks noGrp="1"/>
          </p:cNvSpPr>
          <p:nvPr>
            <p:ph type="dt" sz="half" idx="10"/>
          </p:nvPr>
        </p:nvSpPr>
        <p:spPr/>
        <p:txBody>
          <a:bodyPr/>
          <a:lstStyle/>
          <a:p>
            <a:fld id="{D550197D-A78D-ED4B-9DC5-54629C81D96A}" type="datetimeFigureOut">
              <a:rPr lang="en-US" smtClean="0"/>
              <a:t>2/16/2024</a:t>
            </a:fld>
            <a:endParaRPr lang="en-US"/>
          </a:p>
        </p:txBody>
      </p:sp>
      <p:sp>
        <p:nvSpPr>
          <p:cNvPr id="5" name="Footer Placeholder 4">
            <a:extLst>
              <a:ext uri="{FF2B5EF4-FFF2-40B4-BE49-F238E27FC236}">
                <a16:creationId xmlns:a16="http://schemas.microsoft.com/office/drawing/2014/main" id="{7AF7DE39-AFAC-4C91-37BA-38534B77D8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31CA46-FB48-973A-FEDD-405C089D80AB}"/>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1058402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0367-6E75-2148-9175-431BC17881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3A857C-E916-AD59-A029-46D920DDD3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E746E5-73D4-8B6C-F66C-C17F8AFF70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2FEE0C-BC66-94A2-D806-059F88284169}"/>
              </a:ext>
            </a:extLst>
          </p:cNvPr>
          <p:cNvSpPr>
            <a:spLocks noGrp="1"/>
          </p:cNvSpPr>
          <p:nvPr>
            <p:ph type="dt" sz="half" idx="10"/>
          </p:nvPr>
        </p:nvSpPr>
        <p:spPr/>
        <p:txBody>
          <a:bodyPr/>
          <a:lstStyle/>
          <a:p>
            <a:fld id="{D550197D-A78D-ED4B-9DC5-54629C81D96A}" type="datetimeFigureOut">
              <a:rPr lang="en-US" smtClean="0"/>
              <a:t>2/16/2024</a:t>
            </a:fld>
            <a:endParaRPr lang="en-US"/>
          </a:p>
        </p:txBody>
      </p:sp>
      <p:sp>
        <p:nvSpPr>
          <p:cNvPr id="6" name="Footer Placeholder 5">
            <a:extLst>
              <a:ext uri="{FF2B5EF4-FFF2-40B4-BE49-F238E27FC236}">
                <a16:creationId xmlns:a16="http://schemas.microsoft.com/office/drawing/2014/main" id="{D18A5B8A-CB4A-47DC-0D9B-BD0CEE6C93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1C9A58-DA32-34FB-AAA3-2FA29E20D478}"/>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2719945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98227-3700-9B32-87BA-A94C622F38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3F15F4-4F97-49E2-D3C2-E0B6D23537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FCA91A-AB8D-7711-F1BA-D96A425DEA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5505710-3BCC-2F41-1959-C75723DD63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A9996A-2699-8DE5-D69B-0CCDFB9082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E72C9E-2A39-98C8-BBB5-40F488610D6D}"/>
              </a:ext>
            </a:extLst>
          </p:cNvPr>
          <p:cNvSpPr>
            <a:spLocks noGrp="1"/>
          </p:cNvSpPr>
          <p:nvPr>
            <p:ph type="dt" sz="half" idx="10"/>
          </p:nvPr>
        </p:nvSpPr>
        <p:spPr/>
        <p:txBody>
          <a:bodyPr/>
          <a:lstStyle/>
          <a:p>
            <a:fld id="{D550197D-A78D-ED4B-9DC5-54629C81D96A}" type="datetimeFigureOut">
              <a:rPr lang="en-US" smtClean="0"/>
              <a:t>2/16/2024</a:t>
            </a:fld>
            <a:endParaRPr lang="en-US"/>
          </a:p>
        </p:txBody>
      </p:sp>
      <p:sp>
        <p:nvSpPr>
          <p:cNvPr id="8" name="Footer Placeholder 7">
            <a:extLst>
              <a:ext uri="{FF2B5EF4-FFF2-40B4-BE49-F238E27FC236}">
                <a16:creationId xmlns:a16="http://schemas.microsoft.com/office/drawing/2014/main" id="{6494FE49-E8EC-A1BF-B79A-BA6DA289DA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0F0B5E-6CC4-D2EB-4256-50B30680C0E0}"/>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171534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D978C-E877-FF0A-D305-E3A2B1E4B1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42388E8-89CC-3E32-0CDD-FF2CC9AA829D}"/>
              </a:ext>
            </a:extLst>
          </p:cNvPr>
          <p:cNvSpPr>
            <a:spLocks noGrp="1"/>
          </p:cNvSpPr>
          <p:nvPr>
            <p:ph type="dt" sz="half" idx="10"/>
          </p:nvPr>
        </p:nvSpPr>
        <p:spPr/>
        <p:txBody>
          <a:bodyPr/>
          <a:lstStyle/>
          <a:p>
            <a:fld id="{D550197D-A78D-ED4B-9DC5-54629C81D96A}" type="datetimeFigureOut">
              <a:rPr lang="en-US" smtClean="0"/>
              <a:t>2/16/2024</a:t>
            </a:fld>
            <a:endParaRPr lang="en-US"/>
          </a:p>
        </p:txBody>
      </p:sp>
      <p:sp>
        <p:nvSpPr>
          <p:cNvPr id="4" name="Footer Placeholder 3">
            <a:extLst>
              <a:ext uri="{FF2B5EF4-FFF2-40B4-BE49-F238E27FC236}">
                <a16:creationId xmlns:a16="http://schemas.microsoft.com/office/drawing/2014/main" id="{15C4A525-3601-F3F8-86E2-4E244CEBC3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207773-A86C-DF80-F9B6-DFE77288FA02}"/>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1134846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5C3ECA-405B-836A-79B9-303B9B3CF10A}"/>
              </a:ext>
            </a:extLst>
          </p:cNvPr>
          <p:cNvSpPr>
            <a:spLocks noGrp="1"/>
          </p:cNvSpPr>
          <p:nvPr>
            <p:ph type="dt" sz="half" idx="10"/>
          </p:nvPr>
        </p:nvSpPr>
        <p:spPr/>
        <p:txBody>
          <a:bodyPr/>
          <a:lstStyle/>
          <a:p>
            <a:fld id="{D550197D-A78D-ED4B-9DC5-54629C81D96A}" type="datetimeFigureOut">
              <a:rPr lang="en-US" smtClean="0"/>
              <a:t>2/16/2024</a:t>
            </a:fld>
            <a:endParaRPr lang="en-US"/>
          </a:p>
        </p:txBody>
      </p:sp>
      <p:sp>
        <p:nvSpPr>
          <p:cNvPr id="3" name="Footer Placeholder 2">
            <a:extLst>
              <a:ext uri="{FF2B5EF4-FFF2-40B4-BE49-F238E27FC236}">
                <a16:creationId xmlns:a16="http://schemas.microsoft.com/office/drawing/2014/main" id="{892FE02E-C230-4359-4F4D-7291006436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D2A4CF-73F2-C1C7-C205-4A527F84E351}"/>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745681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220C0-9C50-9111-6B60-FCDFBF1144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6A6A24-73E1-333A-0BF1-17D6CBB911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2134F95-2AD2-3C9D-5D05-3087357B82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9326F5-4AA0-67B1-C345-5F804B8630DD}"/>
              </a:ext>
            </a:extLst>
          </p:cNvPr>
          <p:cNvSpPr>
            <a:spLocks noGrp="1"/>
          </p:cNvSpPr>
          <p:nvPr>
            <p:ph type="dt" sz="half" idx="10"/>
          </p:nvPr>
        </p:nvSpPr>
        <p:spPr/>
        <p:txBody>
          <a:bodyPr/>
          <a:lstStyle/>
          <a:p>
            <a:fld id="{D550197D-A78D-ED4B-9DC5-54629C81D96A}" type="datetimeFigureOut">
              <a:rPr lang="en-US" smtClean="0"/>
              <a:t>2/16/2024</a:t>
            </a:fld>
            <a:endParaRPr lang="en-US"/>
          </a:p>
        </p:txBody>
      </p:sp>
      <p:sp>
        <p:nvSpPr>
          <p:cNvPr id="6" name="Footer Placeholder 5">
            <a:extLst>
              <a:ext uri="{FF2B5EF4-FFF2-40B4-BE49-F238E27FC236}">
                <a16:creationId xmlns:a16="http://schemas.microsoft.com/office/drawing/2014/main" id="{49F1A8A3-FEBA-DFF3-0F4A-468513A82C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5A696C-BB75-6AAB-81CE-320F52332D11}"/>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2171899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0E5BD-462F-52D9-98E6-C48D09BDA2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15A2886-D27A-20B3-C2D5-A03224EF5E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221D61-83E3-F87C-4808-36C063CF8C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61240B-2CF1-6B21-C1A1-B07046689262}"/>
              </a:ext>
            </a:extLst>
          </p:cNvPr>
          <p:cNvSpPr>
            <a:spLocks noGrp="1"/>
          </p:cNvSpPr>
          <p:nvPr>
            <p:ph type="dt" sz="half" idx="10"/>
          </p:nvPr>
        </p:nvSpPr>
        <p:spPr/>
        <p:txBody>
          <a:bodyPr/>
          <a:lstStyle/>
          <a:p>
            <a:fld id="{D550197D-A78D-ED4B-9DC5-54629C81D96A}" type="datetimeFigureOut">
              <a:rPr lang="en-US" smtClean="0"/>
              <a:t>2/16/2024</a:t>
            </a:fld>
            <a:endParaRPr lang="en-US"/>
          </a:p>
        </p:txBody>
      </p:sp>
      <p:sp>
        <p:nvSpPr>
          <p:cNvPr id="6" name="Footer Placeholder 5">
            <a:extLst>
              <a:ext uri="{FF2B5EF4-FFF2-40B4-BE49-F238E27FC236}">
                <a16:creationId xmlns:a16="http://schemas.microsoft.com/office/drawing/2014/main" id="{6400F574-03BA-6728-9D51-7776088AFE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9CB6D1-D1F2-0FAF-8FF4-50EE89C228B0}"/>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2920151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FA84A2-35C2-A50E-CD63-3B5312ECA2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260576-5ACF-F8E5-2F98-424FB78CEC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2DFDA7-310C-83CA-3EC0-405B222276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50197D-A78D-ED4B-9DC5-54629C81D96A}" type="datetimeFigureOut">
              <a:rPr lang="en-US" smtClean="0"/>
              <a:t>2/16/2024</a:t>
            </a:fld>
            <a:endParaRPr lang="en-US"/>
          </a:p>
        </p:txBody>
      </p:sp>
      <p:sp>
        <p:nvSpPr>
          <p:cNvPr id="5" name="Footer Placeholder 4">
            <a:extLst>
              <a:ext uri="{FF2B5EF4-FFF2-40B4-BE49-F238E27FC236}">
                <a16:creationId xmlns:a16="http://schemas.microsoft.com/office/drawing/2014/main" id="{F66D230F-9AE9-F6AD-D3ED-4930E1B420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A1255A-62AD-F244-B9B2-0AC7AC9E84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944D3B-7714-A74A-B390-047C7EC9D361}" type="slidenum">
              <a:rPr lang="en-US" smtClean="0"/>
              <a:t>‹#›</a:t>
            </a:fld>
            <a:endParaRPr lang="en-US"/>
          </a:p>
        </p:txBody>
      </p:sp>
    </p:spTree>
    <p:extLst>
      <p:ext uri="{BB962C8B-B14F-4D97-AF65-F5344CB8AC3E}">
        <p14:creationId xmlns:p14="http://schemas.microsoft.com/office/powerpoint/2010/main" val="78238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92E6BC6C-4A83-4551-8FFE-1708120A6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FA9B6C6-A247-48A8-9A1C-1E36FA9456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DAAA67E0-3686-B07D-9640-B612366C3C6F}"/>
              </a:ext>
            </a:extLst>
          </p:cNvPr>
          <p:cNvSpPr>
            <a:spLocks noGrp="1"/>
          </p:cNvSpPr>
          <p:nvPr>
            <p:ph type="ctrTitle"/>
          </p:nvPr>
        </p:nvSpPr>
        <p:spPr>
          <a:xfrm>
            <a:off x="1500136" y="590062"/>
            <a:ext cx="5141964" cy="2838938"/>
          </a:xfrm>
        </p:spPr>
        <p:txBody>
          <a:bodyPr>
            <a:normAutofit/>
          </a:bodyPr>
          <a:lstStyle/>
          <a:p>
            <a:pPr algn="l"/>
            <a:r>
              <a:rPr lang="en-US" sz="5600">
                <a:solidFill>
                  <a:srgbClr val="FFFFFF"/>
                </a:solidFill>
              </a:rPr>
              <a:t>Introducing the TRU Open Press</a:t>
            </a:r>
          </a:p>
        </p:txBody>
      </p:sp>
      <p:sp>
        <p:nvSpPr>
          <p:cNvPr id="3" name="Subtitle 2">
            <a:extLst>
              <a:ext uri="{FF2B5EF4-FFF2-40B4-BE49-F238E27FC236}">
                <a16:creationId xmlns:a16="http://schemas.microsoft.com/office/drawing/2014/main" id="{F8E37F48-E59B-B65A-936D-68F87566E4A3}"/>
              </a:ext>
            </a:extLst>
          </p:cNvPr>
          <p:cNvSpPr>
            <a:spLocks noGrp="1"/>
          </p:cNvSpPr>
          <p:nvPr>
            <p:ph type="subTitle" idx="1"/>
          </p:nvPr>
        </p:nvSpPr>
        <p:spPr>
          <a:xfrm>
            <a:off x="1500136" y="3505199"/>
            <a:ext cx="5141949" cy="1198120"/>
          </a:xfrm>
        </p:spPr>
        <p:txBody>
          <a:bodyPr>
            <a:normAutofit/>
          </a:bodyPr>
          <a:lstStyle/>
          <a:p>
            <a:pPr algn="l"/>
            <a:br>
              <a:rPr lang="en-CA" sz="2000">
                <a:solidFill>
                  <a:srgbClr val="FFFFFF"/>
                </a:solidFill>
              </a:rPr>
            </a:br>
            <a:r>
              <a:rPr lang="en-CA" sz="2000" i="0">
                <a:solidFill>
                  <a:srgbClr val="FFFFFF"/>
                </a:solidFill>
                <a:effectLst/>
              </a:rPr>
              <a:t>Your new first-choice publisher for creating open educational &amp; scholarly materials.</a:t>
            </a:r>
            <a:endParaRPr lang="en-US" sz="2000">
              <a:solidFill>
                <a:srgbClr val="FFFFFF"/>
              </a:solidFill>
            </a:endParaRPr>
          </a:p>
        </p:txBody>
      </p:sp>
      <p:grpSp>
        <p:nvGrpSpPr>
          <p:cNvPr id="46" name="Group 45">
            <a:extLst>
              <a:ext uri="{FF2B5EF4-FFF2-40B4-BE49-F238E27FC236}">
                <a16:creationId xmlns:a16="http://schemas.microsoft.com/office/drawing/2014/main" id="{E15EAE4E-5508-44B8-B920-1B8BA1D20E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741794" y="1931746"/>
            <a:ext cx="465456" cy="581432"/>
            <a:chOff x="6741794" y="1931746"/>
            <a:chExt cx="465456" cy="581432"/>
          </a:xfrm>
          <a:solidFill>
            <a:srgbClr val="FFFFFF"/>
          </a:solidFill>
        </p:grpSpPr>
        <p:sp>
          <p:nvSpPr>
            <p:cNvPr id="56"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757334" y="19317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grpFill/>
            <a:ln w="603" cap="flat">
              <a:noFill/>
              <a:prstDash val="solid"/>
              <a:miter/>
            </a:ln>
          </p:spPr>
          <p:txBody>
            <a:bodyPr rtlCol="0" anchor="ctr"/>
            <a:lstStyle/>
            <a:p>
              <a:endParaRPr lang="en-US">
                <a:solidFill>
                  <a:srgbClr val="FFFFFF"/>
                </a:solidFill>
              </a:endParaRPr>
            </a:p>
          </p:txBody>
        </p:sp>
        <p:sp>
          <p:nvSpPr>
            <p:cNvPr id="48"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116112" y="214158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grpFill/>
            <a:ln w="422" cap="flat">
              <a:noFill/>
              <a:prstDash val="solid"/>
              <a:miter/>
            </a:ln>
          </p:spPr>
          <p:txBody>
            <a:bodyPr rtlCol="0" anchor="ctr"/>
            <a:lstStyle/>
            <a:p>
              <a:endParaRPr lang="en-US">
                <a:solidFill>
                  <a:srgbClr val="FFFFFF"/>
                </a:solidFill>
              </a:endParaRPr>
            </a:p>
          </p:txBody>
        </p:sp>
        <p:sp>
          <p:nvSpPr>
            <p:cNvPr id="57"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741794" y="23854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grpFill/>
            <a:ln w="610" cap="flat">
              <a:noFill/>
              <a:prstDash val="solid"/>
              <a:miter/>
            </a:ln>
          </p:spPr>
          <p:txBody>
            <a:bodyPr rtlCol="0" anchor="ctr"/>
            <a:lstStyle/>
            <a:p>
              <a:endParaRPr lang="en-US">
                <a:solidFill>
                  <a:srgbClr val="FFFFFF"/>
                </a:solidFill>
              </a:endParaRPr>
            </a:p>
          </p:txBody>
        </p:sp>
      </p:grpSp>
      <p:cxnSp>
        <p:nvCxnSpPr>
          <p:cNvPr id="58" name="Straight Connector 5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5145" y="3496322"/>
            <a:ext cx="0" cy="335280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959C41CB-12C9-BE02-2827-27C4FB5C051D}"/>
              </a:ext>
            </a:extLst>
          </p:cNvPr>
          <p:cNvPicPr>
            <a:picLocks noChangeAspect="1"/>
          </p:cNvPicPr>
          <p:nvPr/>
        </p:nvPicPr>
        <p:blipFill>
          <a:blip r:embed="rId3"/>
          <a:stretch/>
        </p:blipFill>
        <p:spPr>
          <a:xfrm>
            <a:off x="8202698" y="1493823"/>
            <a:ext cx="3449287" cy="4824178"/>
          </a:xfrm>
          <a:prstGeom prst="rect">
            <a:avLst/>
          </a:prstGeom>
        </p:spPr>
      </p:pic>
    </p:spTree>
    <p:extLst>
      <p:ext uri="{BB962C8B-B14F-4D97-AF65-F5344CB8AC3E}">
        <p14:creationId xmlns:p14="http://schemas.microsoft.com/office/powerpoint/2010/main" val="419810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CE3734-CE23-9AA7-37FE-552048BAC490}"/>
              </a:ext>
            </a:extLst>
          </p:cNvPr>
          <p:cNvSpPr>
            <a:spLocks noGrp="1"/>
          </p:cNvSpPr>
          <p:nvPr>
            <p:ph type="title"/>
          </p:nvPr>
        </p:nvSpPr>
        <p:spPr>
          <a:xfrm>
            <a:off x="1245072" y="1289765"/>
            <a:ext cx="3651101" cy="4270963"/>
          </a:xfrm>
        </p:spPr>
        <p:txBody>
          <a:bodyPr anchor="ctr">
            <a:normAutofit/>
          </a:bodyPr>
          <a:lstStyle/>
          <a:p>
            <a:pPr algn="ctr"/>
            <a:r>
              <a:rPr lang="en-US" sz="5600">
                <a:solidFill>
                  <a:srgbClr val="FFFFFF"/>
                </a:solidFill>
              </a:rPr>
              <a:t>Innovation</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8CBC6DEE-A4FC-9E09-8C3E-9ADED8C0AEB2}"/>
              </a:ext>
            </a:extLst>
          </p:cNvPr>
          <p:cNvSpPr>
            <a:spLocks noGrp="1"/>
          </p:cNvSpPr>
          <p:nvPr>
            <p:ph idx="1"/>
          </p:nvPr>
        </p:nvSpPr>
        <p:spPr>
          <a:xfrm>
            <a:off x="6297233" y="518400"/>
            <a:ext cx="4771607" cy="5837949"/>
          </a:xfrm>
        </p:spPr>
        <p:txBody>
          <a:bodyPr anchor="ctr">
            <a:normAutofit lnSpcReduction="10000"/>
          </a:bodyPr>
          <a:lstStyle/>
          <a:p>
            <a:pPr marL="0" indent="0">
              <a:buNone/>
            </a:pPr>
            <a:r>
              <a:rPr lang="en-CA" sz="3600" b="0" i="0" dirty="0">
                <a:solidFill>
                  <a:schemeClr val="tx1">
                    <a:alpha val="80000"/>
                  </a:schemeClr>
                </a:solidFill>
                <a:effectLst/>
                <a:latin typeface="Calibri" panose="020F0502020204030204" pitchFamily="34" charset="0"/>
              </a:rPr>
              <a:t>Proposals should outline how the project fosters innovation within the discipline, in open education, or furthers the capacities of the Press itself. Consider technological needs, the scope of practice, and opportunities for students to develop new skills. </a:t>
            </a:r>
            <a:endParaRPr lang="en-US" sz="36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0459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Title 3">
            <a:extLst>
              <a:ext uri="{FF2B5EF4-FFF2-40B4-BE49-F238E27FC236}">
                <a16:creationId xmlns:a16="http://schemas.microsoft.com/office/drawing/2014/main" id="{5590DA46-5BC5-AEC0-A5F6-6E16B3FF5E20}"/>
              </a:ext>
            </a:extLst>
          </p:cNvPr>
          <p:cNvSpPr>
            <a:spLocks noGrp="1"/>
          </p:cNvSpPr>
          <p:nvPr>
            <p:ph type="title"/>
          </p:nvPr>
        </p:nvSpPr>
        <p:spPr>
          <a:xfrm>
            <a:off x="3880430" y="583345"/>
            <a:ext cx="7160357" cy="4164820"/>
          </a:xfrm>
        </p:spPr>
        <p:txBody>
          <a:bodyPr vert="horz" lIns="91440" tIns="45720" rIns="91440" bIns="45720" rtlCol="0" anchor="t">
            <a:normAutofit/>
          </a:bodyPr>
          <a:lstStyle/>
          <a:p>
            <a:pPr algn="r"/>
            <a:r>
              <a:rPr lang="en-US" sz="5600" kern="1200">
                <a:solidFill>
                  <a:srgbClr val="FFFFFF"/>
                </a:solidFill>
                <a:latin typeface="+mj-lt"/>
                <a:ea typeface="+mj-ea"/>
                <a:cs typeface="+mj-cs"/>
              </a:rPr>
              <a:t>Projects must be completed by the end of our current funding commitment (August 2026).</a:t>
            </a:r>
          </a:p>
        </p:txBody>
      </p:sp>
      <p:sp>
        <p:nvSpPr>
          <p:cNvPr id="5" name="Text Placeholder 4">
            <a:extLst>
              <a:ext uri="{FF2B5EF4-FFF2-40B4-BE49-F238E27FC236}">
                <a16:creationId xmlns:a16="http://schemas.microsoft.com/office/drawing/2014/main" id="{0335ADF1-9138-A40E-3391-97EA5082D822}"/>
              </a:ext>
            </a:extLst>
          </p:cNvPr>
          <p:cNvSpPr>
            <a:spLocks noGrp="1"/>
          </p:cNvSpPr>
          <p:nvPr>
            <p:ph type="body" idx="1"/>
          </p:nvPr>
        </p:nvSpPr>
        <p:spPr>
          <a:xfrm>
            <a:off x="1208228" y="5972174"/>
            <a:ext cx="8578699" cy="504825"/>
          </a:xfrm>
        </p:spPr>
        <p:txBody>
          <a:bodyPr vert="horz" lIns="91440" tIns="45720" rIns="91440" bIns="45720" rtlCol="0">
            <a:normAutofit/>
          </a:bodyPr>
          <a:lstStyle/>
          <a:p>
            <a:endParaRPr lang="en-US" sz="2000" kern="1200">
              <a:solidFill>
                <a:srgbClr val="FFFFFF"/>
              </a:solidFill>
              <a:latin typeface="+mn-lt"/>
              <a:ea typeface="+mn-ea"/>
              <a:cs typeface="+mn-cs"/>
            </a:endParaRPr>
          </a:p>
        </p:txBody>
      </p:sp>
      <p:sp>
        <p:nvSpPr>
          <p:cNvPr id="12"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4"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6"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8" name="Straight Connector 1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20"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2"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4"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1962972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8D98C6EE-4123-FA5F-FBB8-5929310F5097}"/>
              </a:ext>
            </a:extLst>
          </p:cNvPr>
          <p:cNvSpPr>
            <a:spLocks noGrp="1"/>
          </p:cNvSpPr>
          <p:nvPr>
            <p:ph type="title"/>
          </p:nvPr>
        </p:nvSpPr>
        <p:spPr>
          <a:xfrm>
            <a:off x="1188069" y="381935"/>
            <a:ext cx="4008583" cy="5974414"/>
          </a:xfrm>
        </p:spPr>
        <p:txBody>
          <a:bodyPr anchor="ctr">
            <a:normAutofit/>
          </a:bodyPr>
          <a:lstStyle/>
          <a:p>
            <a:r>
              <a:rPr lang="en-US" sz="8000">
                <a:solidFill>
                  <a:srgbClr val="FFFFFF"/>
                </a:solidFill>
              </a:rPr>
              <a:t>Vision</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710A23D4-F80C-3388-BA2E-8C0C181ECE00}"/>
              </a:ext>
            </a:extLst>
          </p:cNvPr>
          <p:cNvSpPr>
            <a:spLocks noGrp="1"/>
          </p:cNvSpPr>
          <p:nvPr>
            <p:ph idx="1"/>
          </p:nvPr>
        </p:nvSpPr>
        <p:spPr>
          <a:xfrm>
            <a:off x="6297233" y="518400"/>
            <a:ext cx="4771607" cy="5837949"/>
          </a:xfrm>
        </p:spPr>
        <p:txBody>
          <a:bodyPr anchor="ctr">
            <a:normAutofit/>
          </a:bodyPr>
          <a:lstStyle/>
          <a:p>
            <a:endParaRPr lang="en-US" sz="200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43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BCE03DD1-CA47-4D96-8368-183F5DFDEB11}"/>
              </a:ext>
            </a:extLst>
          </p:cNvPr>
          <p:cNvSpPr>
            <a:spLocks noGrp="1"/>
          </p:cNvSpPr>
          <p:nvPr>
            <p:ph type="title"/>
          </p:nvPr>
        </p:nvSpPr>
        <p:spPr>
          <a:xfrm>
            <a:off x="1188069" y="381935"/>
            <a:ext cx="4008583" cy="5974414"/>
          </a:xfrm>
        </p:spPr>
        <p:txBody>
          <a:bodyPr anchor="ctr">
            <a:normAutofit/>
          </a:bodyPr>
          <a:lstStyle/>
          <a:p>
            <a:r>
              <a:rPr lang="en-US" sz="8000">
                <a:solidFill>
                  <a:srgbClr val="FFFFFF"/>
                </a:solidFill>
              </a:rPr>
              <a:t>Who We Are</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BBE65CBE-EA8F-5155-9548-F72F3A8DCBD1}"/>
              </a:ext>
            </a:extLst>
          </p:cNvPr>
          <p:cNvSpPr>
            <a:spLocks noGrp="1"/>
          </p:cNvSpPr>
          <p:nvPr>
            <p:ph idx="1"/>
          </p:nvPr>
        </p:nvSpPr>
        <p:spPr>
          <a:xfrm>
            <a:off x="6297233" y="518400"/>
            <a:ext cx="4771607" cy="5837949"/>
          </a:xfrm>
        </p:spPr>
        <p:txBody>
          <a:bodyPr anchor="ctr">
            <a:normAutofit/>
          </a:bodyPr>
          <a:lstStyle/>
          <a:p>
            <a:endParaRPr lang="en-US" sz="200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3752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BCE03DD1-CA47-4D96-8368-183F5DFDEB11}"/>
              </a:ext>
            </a:extLst>
          </p:cNvPr>
          <p:cNvSpPr>
            <a:spLocks noGrp="1"/>
          </p:cNvSpPr>
          <p:nvPr>
            <p:ph type="title"/>
          </p:nvPr>
        </p:nvSpPr>
        <p:spPr>
          <a:xfrm>
            <a:off x="1188069" y="381935"/>
            <a:ext cx="4008583" cy="5974414"/>
          </a:xfrm>
        </p:spPr>
        <p:txBody>
          <a:bodyPr anchor="ctr">
            <a:normAutofit/>
          </a:bodyPr>
          <a:lstStyle/>
          <a:p>
            <a:r>
              <a:rPr lang="en-US" sz="8000" dirty="0">
                <a:solidFill>
                  <a:srgbClr val="FFFFFF"/>
                </a:solidFill>
              </a:rPr>
              <a:t>Supports We Can Offer</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4" name="Content Placeholder 2">
            <a:extLst>
              <a:ext uri="{FF2B5EF4-FFF2-40B4-BE49-F238E27FC236}">
                <a16:creationId xmlns:a16="http://schemas.microsoft.com/office/drawing/2014/main" id="{F10D573D-47E0-260F-A4DC-3CB4D1494994}"/>
              </a:ext>
            </a:extLst>
          </p:cNvPr>
          <p:cNvGraphicFramePr>
            <a:graphicFrameLocks noGrp="1"/>
          </p:cNvGraphicFramePr>
          <p:nvPr>
            <p:ph idx="1"/>
            <p:extLst>
              <p:ext uri="{D42A27DB-BD31-4B8C-83A1-F6EECF244321}">
                <p14:modId xmlns:p14="http://schemas.microsoft.com/office/powerpoint/2010/main" val="1554604311"/>
              </p:ext>
            </p:extLst>
          </p:nvPr>
        </p:nvGraphicFramePr>
        <p:xfrm>
          <a:off x="6297613" y="519113"/>
          <a:ext cx="4770437" cy="5837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7880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A3F5928-D955-456A-97B5-AA390B8C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189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Title 3">
            <a:extLst>
              <a:ext uri="{FF2B5EF4-FFF2-40B4-BE49-F238E27FC236}">
                <a16:creationId xmlns:a16="http://schemas.microsoft.com/office/drawing/2014/main" id="{E443385D-1048-3F8E-66C2-85468B94CA3F}"/>
              </a:ext>
            </a:extLst>
          </p:cNvPr>
          <p:cNvSpPr>
            <a:spLocks noGrp="1"/>
          </p:cNvSpPr>
          <p:nvPr>
            <p:ph type="title"/>
          </p:nvPr>
        </p:nvSpPr>
        <p:spPr>
          <a:xfrm>
            <a:off x="1256275" y="2271449"/>
            <a:ext cx="9679449" cy="2847058"/>
          </a:xfrm>
        </p:spPr>
        <p:txBody>
          <a:bodyPr vert="horz" lIns="91440" tIns="45720" rIns="91440" bIns="45720" rtlCol="0" anchor="b">
            <a:normAutofit/>
          </a:bodyPr>
          <a:lstStyle/>
          <a:p>
            <a:r>
              <a:rPr lang="en-US" sz="8000" kern="1200" dirty="0">
                <a:solidFill>
                  <a:srgbClr val="FFFFFF"/>
                </a:solidFill>
                <a:latin typeface="+mj-lt"/>
                <a:ea typeface="+mj-ea"/>
                <a:cs typeface="+mj-cs"/>
              </a:rPr>
              <a:t>Budget Maximum: $7500 / Project</a:t>
            </a:r>
          </a:p>
        </p:txBody>
      </p:sp>
      <p:sp>
        <p:nvSpPr>
          <p:cNvPr id="5" name="Text Placeholder 4">
            <a:extLst>
              <a:ext uri="{FF2B5EF4-FFF2-40B4-BE49-F238E27FC236}">
                <a16:creationId xmlns:a16="http://schemas.microsoft.com/office/drawing/2014/main" id="{8D8F1D3E-F12A-F1AC-984B-E9E8BB5B5131}"/>
              </a:ext>
            </a:extLst>
          </p:cNvPr>
          <p:cNvSpPr>
            <a:spLocks noGrp="1"/>
          </p:cNvSpPr>
          <p:nvPr>
            <p:ph type="body" idx="1"/>
          </p:nvPr>
        </p:nvSpPr>
        <p:spPr>
          <a:xfrm>
            <a:off x="1256275" y="5098254"/>
            <a:ext cx="9679449" cy="750259"/>
          </a:xfrm>
        </p:spPr>
        <p:txBody>
          <a:bodyPr vert="horz" lIns="91440" tIns="45720" rIns="91440" bIns="45720" rtlCol="0" anchor="ctr">
            <a:normAutofit/>
          </a:bodyPr>
          <a:lstStyle/>
          <a:p>
            <a:r>
              <a:rPr lang="en-US" sz="2000" kern="1200" dirty="0">
                <a:solidFill>
                  <a:srgbClr val="FFFFFF"/>
                </a:solidFill>
                <a:latin typeface="+mn-lt"/>
                <a:ea typeface="+mn-ea"/>
                <a:cs typeface="+mn-cs"/>
              </a:rPr>
              <a:t>(This does not include in-kind services like graphics/web and copyediting.)</a:t>
            </a:r>
          </a:p>
        </p:txBody>
      </p:sp>
      <p:cxnSp>
        <p:nvCxnSpPr>
          <p:cNvPr id="12" name="Straight Connector 11">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4"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954" y="2875093"/>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6"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3734" y="31043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8"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414" y="361953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4280556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5ED3100-3941-4F9A-9FAB-4A7A9B4A00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a:extLst>
              <a:ext uri="{FF2B5EF4-FFF2-40B4-BE49-F238E27FC236}">
                <a16:creationId xmlns:a16="http://schemas.microsoft.com/office/drawing/2014/main" id="{8CBEFB3C-8BDC-4A1B-94A5-A6A24CBB6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189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5" name="Picture 4" descr="Light bulb on yellow background with sketched light beams and cord">
            <a:extLst>
              <a:ext uri="{FF2B5EF4-FFF2-40B4-BE49-F238E27FC236}">
                <a16:creationId xmlns:a16="http://schemas.microsoft.com/office/drawing/2014/main" id="{8740C95F-1DBD-BB5E-E1AB-AE51AD91B756}"/>
              </a:ext>
            </a:extLst>
          </p:cNvPr>
          <p:cNvPicPr>
            <a:picLocks noChangeAspect="1"/>
          </p:cNvPicPr>
          <p:nvPr/>
        </p:nvPicPr>
        <p:blipFill rotWithShape="1">
          <a:blip r:embed="rId2">
            <a:duotone>
              <a:schemeClr val="accent1">
                <a:shade val="45000"/>
                <a:satMod val="135000"/>
              </a:schemeClr>
              <a:prstClr val="white"/>
            </a:duotone>
            <a:alphaModFix amt="35000"/>
          </a:blip>
          <a:srcRect t="8537"/>
          <a:stretch/>
        </p:blipFill>
        <p:spPr>
          <a:xfrm>
            <a:off x="20" y="10"/>
            <a:ext cx="12191981" cy="6857989"/>
          </a:xfrm>
          <a:prstGeom prst="rect">
            <a:avLst/>
          </a:prstGeom>
        </p:spPr>
      </p:pic>
      <p:sp>
        <p:nvSpPr>
          <p:cNvPr id="2" name="Title 1">
            <a:extLst>
              <a:ext uri="{FF2B5EF4-FFF2-40B4-BE49-F238E27FC236}">
                <a16:creationId xmlns:a16="http://schemas.microsoft.com/office/drawing/2014/main" id="{A42B7410-2E71-F445-8FFE-C6A16DD299B8}"/>
              </a:ext>
            </a:extLst>
          </p:cNvPr>
          <p:cNvSpPr>
            <a:spLocks noGrp="1"/>
          </p:cNvSpPr>
          <p:nvPr>
            <p:ph type="title"/>
          </p:nvPr>
        </p:nvSpPr>
        <p:spPr>
          <a:xfrm>
            <a:off x="1188069" y="381935"/>
            <a:ext cx="5366040" cy="2344840"/>
          </a:xfrm>
        </p:spPr>
        <p:txBody>
          <a:bodyPr anchor="b">
            <a:normAutofit/>
          </a:bodyPr>
          <a:lstStyle/>
          <a:p>
            <a:r>
              <a:rPr lang="en-US" sz="6800">
                <a:solidFill>
                  <a:srgbClr val="FFFFFF"/>
                </a:solidFill>
              </a:rPr>
              <a:t>Is your project a good fit?</a:t>
            </a:r>
          </a:p>
        </p:txBody>
      </p:sp>
      <p:grpSp>
        <p:nvGrpSpPr>
          <p:cNvPr id="13" name="Group 12">
            <a:extLst>
              <a:ext uri="{FF2B5EF4-FFF2-40B4-BE49-F238E27FC236}">
                <a16:creationId xmlns:a16="http://schemas.microsoft.com/office/drawing/2014/main" id="{7A9648D6-B41B-42D0-A817-AE2607B0B5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4200" y="554152"/>
            <a:ext cx="574177" cy="1075866"/>
            <a:chOff x="10994200" y="554152"/>
            <a:chExt cx="574177" cy="1075866"/>
          </a:xfrm>
          <a:solidFill>
            <a:srgbClr val="FFFFFF"/>
          </a:solidFill>
        </p:grpSpPr>
        <p:sp>
          <p:nvSpPr>
            <p:cNvPr id="1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1336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55951"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94200"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C261A23-653B-7E95-33D7-D79BEB37679D}"/>
              </a:ext>
            </a:extLst>
          </p:cNvPr>
          <p:cNvSpPr>
            <a:spLocks noGrp="1"/>
          </p:cNvSpPr>
          <p:nvPr>
            <p:ph idx="1"/>
          </p:nvPr>
        </p:nvSpPr>
        <p:spPr>
          <a:xfrm>
            <a:off x="1188069" y="3175552"/>
            <a:ext cx="5366041" cy="2809114"/>
          </a:xfrm>
        </p:spPr>
        <p:txBody>
          <a:bodyPr anchor="t">
            <a:normAutofit/>
          </a:bodyPr>
          <a:lstStyle/>
          <a:p>
            <a:r>
              <a:rPr lang="en-US" sz="1700" dirty="0">
                <a:solidFill>
                  <a:srgbClr val="FFFFFF"/>
                </a:solidFill>
              </a:rPr>
              <a:t>Projects are evaluated based on:</a:t>
            </a:r>
          </a:p>
          <a:p>
            <a:pPr lvl="1"/>
            <a:r>
              <a:rPr lang="en-US" sz="1700" dirty="0">
                <a:solidFill>
                  <a:srgbClr val="FFFFFF"/>
                </a:solidFill>
              </a:rPr>
              <a:t>Student Benefit</a:t>
            </a:r>
          </a:p>
          <a:p>
            <a:pPr lvl="1"/>
            <a:r>
              <a:rPr lang="en-US" sz="1700" dirty="0">
                <a:solidFill>
                  <a:srgbClr val="FFFFFF"/>
                </a:solidFill>
              </a:rPr>
              <a:t>Significance and Contribution</a:t>
            </a:r>
          </a:p>
          <a:p>
            <a:pPr lvl="1"/>
            <a:r>
              <a:rPr lang="en-US" sz="1700" dirty="0">
                <a:solidFill>
                  <a:srgbClr val="FFFFFF"/>
                </a:solidFill>
              </a:rPr>
              <a:t>Equity, Access, Indigenization, and Localization</a:t>
            </a:r>
          </a:p>
          <a:p>
            <a:pPr lvl="1"/>
            <a:r>
              <a:rPr lang="en-US" sz="1700" dirty="0">
                <a:solidFill>
                  <a:srgbClr val="FFFFFF"/>
                </a:solidFill>
              </a:rPr>
              <a:t>Innovation</a:t>
            </a:r>
          </a:p>
          <a:p>
            <a:pPr lvl="1"/>
            <a:endParaRPr lang="en-US" sz="1700" dirty="0">
              <a:solidFill>
                <a:srgbClr val="FFFFFF"/>
              </a:solidFill>
            </a:endParaRPr>
          </a:p>
          <a:p>
            <a:r>
              <a:rPr lang="en-US" sz="1700" dirty="0">
                <a:solidFill>
                  <a:srgbClr val="FFFFFF"/>
                </a:solidFill>
              </a:rPr>
              <a:t>We also must consider the Press’s practicalities and capacities in selecting projects.</a:t>
            </a:r>
          </a:p>
        </p:txBody>
      </p:sp>
    </p:spTree>
    <p:extLst>
      <p:ext uri="{BB962C8B-B14F-4D97-AF65-F5344CB8AC3E}">
        <p14:creationId xmlns:p14="http://schemas.microsoft.com/office/powerpoint/2010/main" val="3030619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D7CB3ADC-6416-DBCB-623D-AC42857CA97A}"/>
              </a:ext>
            </a:extLst>
          </p:cNvPr>
          <p:cNvSpPr>
            <a:spLocks noGrp="1"/>
          </p:cNvSpPr>
          <p:nvPr>
            <p:ph type="title"/>
          </p:nvPr>
        </p:nvSpPr>
        <p:spPr>
          <a:xfrm>
            <a:off x="1245072" y="1289765"/>
            <a:ext cx="3651101" cy="4270963"/>
          </a:xfrm>
        </p:spPr>
        <p:txBody>
          <a:bodyPr anchor="ctr">
            <a:normAutofit/>
          </a:bodyPr>
          <a:lstStyle/>
          <a:p>
            <a:pPr algn="ctr"/>
            <a:r>
              <a:rPr lang="en-US" sz="5600">
                <a:solidFill>
                  <a:srgbClr val="FFFFFF"/>
                </a:solidFill>
              </a:rPr>
              <a:t>Student Benefit</a:t>
            </a:r>
          </a:p>
        </p:txBody>
      </p:sp>
      <p:sp>
        <p:nvSpPr>
          <p:cNvPr id="1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5" name="Content Placeholder 4">
            <a:extLst>
              <a:ext uri="{FF2B5EF4-FFF2-40B4-BE49-F238E27FC236}">
                <a16:creationId xmlns:a16="http://schemas.microsoft.com/office/drawing/2014/main" id="{526619F6-01D2-C281-531B-C53D55627CB5}"/>
              </a:ext>
            </a:extLst>
          </p:cNvPr>
          <p:cNvSpPr>
            <a:spLocks noGrp="1"/>
          </p:cNvSpPr>
          <p:nvPr>
            <p:ph idx="1"/>
          </p:nvPr>
        </p:nvSpPr>
        <p:spPr>
          <a:xfrm>
            <a:off x="6297233" y="518400"/>
            <a:ext cx="4771607" cy="5837949"/>
          </a:xfrm>
        </p:spPr>
        <p:txBody>
          <a:bodyPr anchor="ctr">
            <a:normAutofit lnSpcReduction="10000"/>
          </a:bodyPr>
          <a:lstStyle/>
          <a:p>
            <a:pPr marL="0" indent="0">
              <a:buNone/>
            </a:pPr>
            <a:r>
              <a:rPr lang="en-CA" b="0" i="0" dirty="0">
                <a:solidFill>
                  <a:schemeClr val="tx1">
                    <a:alpha val="80000"/>
                  </a:schemeClr>
                </a:solidFill>
                <a:effectLst/>
                <a:latin typeface="Calibri" panose="020F0502020204030204" pitchFamily="34" charset="0"/>
              </a:rPr>
              <a:t>Proposals should demonstrate a clear understanding of how students will benefit from the project. Considerations include the number of students impacted, cost-effectiveness compared to existing materials, impacts on classroom teaching, and opportunities for student involvement (including employment) in the project. Special consideration will be paid to under-served student populations, even where numbers impacted are small. </a:t>
            </a:r>
            <a:endParaRPr lang="en-US" dirty="0">
              <a:solidFill>
                <a:schemeClr val="tx1">
                  <a:alpha val="80000"/>
                </a:schemeClr>
              </a:solidFill>
            </a:endParaRPr>
          </a:p>
        </p:txBody>
      </p:sp>
      <p:sp>
        <p:nvSpPr>
          <p:cNvPr id="18"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20" name="Straight Connector 1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3387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6CA287-8A52-4EEA-D884-5D0C61028351}"/>
              </a:ext>
            </a:extLst>
          </p:cNvPr>
          <p:cNvSpPr>
            <a:spLocks noGrp="1"/>
          </p:cNvSpPr>
          <p:nvPr>
            <p:ph type="title"/>
          </p:nvPr>
        </p:nvSpPr>
        <p:spPr>
          <a:xfrm>
            <a:off x="1245072" y="1289765"/>
            <a:ext cx="3651101" cy="4270963"/>
          </a:xfrm>
        </p:spPr>
        <p:txBody>
          <a:bodyPr anchor="ctr">
            <a:normAutofit/>
          </a:bodyPr>
          <a:lstStyle/>
          <a:p>
            <a:pPr algn="ctr"/>
            <a:r>
              <a:rPr lang="en-US" sz="5200">
                <a:solidFill>
                  <a:srgbClr val="FFFFFF"/>
                </a:solidFill>
              </a:rPr>
              <a:t>Significance and Contribution</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AE98B26F-A4AB-D15A-BBDD-388D8686C62B}"/>
              </a:ext>
            </a:extLst>
          </p:cNvPr>
          <p:cNvSpPr>
            <a:spLocks noGrp="1"/>
          </p:cNvSpPr>
          <p:nvPr>
            <p:ph idx="1"/>
          </p:nvPr>
        </p:nvSpPr>
        <p:spPr>
          <a:xfrm>
            <a:off x="6297233" y="518400"/>
            <a:ext cx="4771607" cy="5837949"/>
          </a:xfrm>
        </p:spPr>
        <p:txBody>
          <a:bodyPr anchor="ctr">
            <a:normAutofit/>
          </a:bodyPr>
          <a:lstStyle/>
          <a:p>
            <a:pPr marL="0" indent="0">
              <a:buNone/>
            </a:pPr>
            <a:r>
              <a:rPr lang="en-CA" sz="3600" b="0" i="0" dirty="0">
                <a:solidFill>
                  <a:schemeClr val="tx1">
                    <a:alpha val="80000"/>
                  </a:schemeClr>
                </a:solidFill>
                <a:effectLst/>
                <a:latin typeface="Calibri" panose="020F0502020204030204" pitchFamily="34" charset="0"/>
              </a:rPr>
              <a:t>Projects should outline their contribution to the discipline, pedagogy, open education, and TRU. Highlight how the project will disseminate knowledge, align with institutional goals, or advance scholarship or pedagogical practices. </a:t>
            </a:r>
            <a:endParaRPr lang="en-US" sz="36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7346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D8A48F-E12E-AEB9-52E4-1CA110DE33B4}"/>
              </a:ext>
            </a:extLst>
          </p:cNvPr>
          <p:cNvSpPr>
            <a:spLocks noGrp="1"/>
          </p:cNvSpPr>
          <p:nvPr>
            <p:ph type="title"/>
          </p:nvPr>
        </p:nvSpPr>
        <p:spPr>
          <a:xfrm>
            <a:off x="1245072" y="1289765"/>
            <a:ext cx="3651101" cy="4270963"/>
          </a:xfrm>
        </p:spPr>
        <p:txBody>
          <a:bodyPr anchor="ctr">
            <a:normAutofit/>
          </a:bodyPr>
          <a:lstStyle/>
          <a:p>
            <a:pPr algn="ctr"/>
            <a:r>
              <a:rPr lang="en-US" sz="4300">
                <a:solidFill>
                  <a:srgbClr val="FFFFFF"/>
                </a:solidFill>
              </a:rPr>
              <a:t>Equity, Access, Indigenization, and Localization</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78553F3B-9747-0B75-8FC2-ADAB164BAD24}"/>
              </a:ext>
            </a:extLst>
          </p:cNvPr>
          <p:cNvSpPr>
            <a:spLocks noGrp="1"/>
          </p:cNvSpPr>
          <p:nvPr>
            <p:ph idx="1"/>
          </p:nvPr>
        </p:nvSpPr>
        <p:spPr>
          <a:xfrm>
            <a:off x="6297233" y="518400"/>
            <a:ext cx="4771607" cy="5837949"/>
          </a:xfrm>
        </p:spPr>
        <p:txBody>
          <a:bodyPr anchor="ctr">
            <a:normAutofit/>
          </a:bodyPr>
          <a:lstStyle/>
          <a:p>
            <a:pPr marL="0" indent="0">
              <a:buNone/>
            </a:pPr>
            <a:r>
              <a:rPr lang="en-CA" sz="3200" b="0" i="0" dirty="0">
                <a:solidFill>
                  <a:schemeClr val="tx1">
                    <a:alpha val="80000"/>
                  </a:schemeClr>
                </a:solidFill>
                <a:effectLst/>
                <a:latin typeface="Calibri" panose="020F0502020204030204" pitchFamily="34" charset="0"/>
              </a:rPr>
              <a:t>We strongly encourage proposals that prioritize inclusivity and diversity. Consider how the project benefits equity-seeking groups, incorporates diverse voices, ensures accessibility, demonstrates a commitment to Indigenization, and can be localized for TRU students or local community interests. </a:t>
            </a:r>
            <a:endParaRPr lang="en-US" sz="32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4271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331</Words>
  <Application>Microsoft Office PowerPoint</Application>
  <PresentationFormat>Widescreen</PresentationFormat>
  <Paragraphs>31</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Introducing the TRU Open Press</vt:lpstr>
      <vt:lpstr>Vision</vt:lpstr>
      <vt:lpstr>Who We Are</vt:lpstr>
      <vt:lpstr>Supports We Can Offer</vt:lpstr>
      <vt:lpstr>Budget Maximum: $7500 / Project</vt:lpstr>
      <vt:lpstr>Is your project a good fit?</vt:lpstr>
      <vt:lpstr>Student Benefit</vt:lpstr>
      <vt:lpstr>Significance and Contribution</vt:lpstr>
      <vt:lpstr>Equity, Access, Indigenization, and Localization</vt:lpstr>
      <vt:lpstr>Innovation</vt:lpstr>
      <vt:lpstr>Projects must be completed by the end of our current funding commitment (August 2026).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the TRU Open Press</dc:title>
  <dc:creator>Brenna Clarke Gray</dc:creator>
  <cp:lastModifiedBy>Dani Collins</cp:lastModifiedBy>
  <cp:revision>2</cp:revision>
  <dcterms:created xsi:type="dcterms:W3CDTF">2024-02-15T23:04:12Z</dcterms:created>
  <dcterms:modified xsi:type="dcterms:W3CDTF">2024-02-16T19:05:10Z</dcterms:modified>
</cp:coreProperties>
</file>