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56" r:id="rId5"/>
    <p:sldId id="257" r:id="rId6"/>
    <p:sldId id="258" r:id="rId7"/>
    <p:sldId id="262" r:id="rId8"/>
    <p:sldId id="263" r:id="rId9"/>
    <p:sldId id="269" r:id="rId10"/>
    <p:sldId id="259" r:id="rId11"/>
    <p:sldId id="264" r:id="rId12"/>
    <p:sldId id="265" r:id="rId13"/>
    <p:sldId id="266" r:id="rId14"/>
    <p:sldId id="267" r:id="rId15"/>
    <p:sldId id="260" r:id="rId16"/>
    <p:sldId id="270"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919ACE-2298-0F45-8B8E-350D41B4B3CC}" v="1" dt="2024-03-06T17:29:31.3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62" d="100"/>
          <a:sy n="62" d="100"/>
        </p:scale>
        <p:origin x="64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1CF675-5EDD-4790-97A5-1571A35E574B}" type="doc">
      <dgm:prSet loTypeId="urn:microsoft.com/office/officeart/2018/2/layout/IconLabelList" loCatId="icon" qsTypeId="urn:microsoft.com/office/officeart/2005/8/quickstyle/simple1" qsCatId="simple" csTypeId="urn:microsoft.com/office/officeart/2005/8/colors/colorful5" csCatId="colorful" phldr="1"/>
      <dgm:spPr/>
      <dgm:t>
        <a:bodyPr/>
        <a:lstStyle/>
        <a:p>
          <a:endParaRPr lang="en-US"/>
        </a:p>
      </dgm:t>
    </dgm:pt>
    <dgm:pt modelId="{21918F07-16C1-4E1A-B717-A825A844983D}">
      <dgm:prSet/>
      <dgm:spPr/>
      <dgm:t>
        <a:bodyPr/>
        <a:lstStyle/>
        <a:p>
          <a:pPr>
            <a:lnSpc>
              <a:spcPct val="100000"/>
            </a:lnSpc>
          </a:pPr>
          <a:r>
            <a:rPr lang="en-US"/>
            <a:t>Graphic/Web Design</a:t>
          </a:r>
        </a:p>
      </dgm:t>
    </dgm:pt>
    <dgm:pt modelId="{89297C85-842E-4760-B945-D0730996EA41}" type="parTrans" cxnId="{0B0499CB-2B2B-4CA7-A1BE-C2DF8AF9D6CB}">
      <dgm:prSet/>
      <dgm:spPr/>
      <dgm:t>
        <a:bodyPr/>
        <a:lstStyle/>
        <a:p>
          <a:endParaRPr lang="en-US"/>
        </a:p>
      </dgm:t>
    </dgm:pt>
    <dgm:pt modelId="{066433EF-527E-4997-97DF-DAF2DE7619E0}" type="sibTrans" cxnId="{0B0499CB-2B2B-4CA7-A1BE-C2DF8AF9D6CB}">
      <dgm:prSet/>
      <dgm:spPr/>
      <dgm:t>
        <a:bodyPr/>
        <a:lstStyle/>
        <a:p>
          <a:endParaRPr lang="en-US"/>
        </a:p>
      </dgm:t>
    </dgm:pt>
    <dgm:pt modelId="{EF3C7C5A-5496-4482-9EE2-AA1A5588D61C}">
      <dgm:prSet/>
      <dgm:spPr/>
      <dgm:t>
        <a:bodyPr/>
        <a:lstStyle/>
        <a:p>
          <a:pPr>
            <a:lnSpc>
              <a:spcPct val="100000"/>
            </a:lnSpc>
          </a:pPr>
          <a:r>
            <a:rPr lang="en-US"/>
            <a:t>Copyediting Support</a:t>
          </a:r>
        </a:p>
      </dgm:t>
    </dgm:pt>
    <dgm:pt modelId="{4C66E4DD-BA44-45EC-9C25-A29C97769FD7}" type="parTrans" cxnId="{C44CA8BD-C3D8-40DF-BDD9-E325992E1A1E}">
      <dgm:prSet/>
      <dgm:spPr/>
      <dgm:t>
        <a:bodyPr/>
        <a:lstStyle/>
        <a:p>
          <a:endParaRPr lang="en-US"/>
        </a:p>
      </dgm:t>
    </dgm:pt>
    <dgm:pt modelId="{B530D9C8-37F2-4579-B607-EF9321ADA61C}" type="sibTrans" cxnId="{C44CA8BD-C3D8-40DF-BDD9-E325992E1A1E}">
      <dgm:prSet/>
      <dgm:spPr/>
      <dgm:t>
        <a:bodyPr/>
        <a:lstStyle/>
        <a:p>
          <a:endParaRPr lang="en-US"/>
        </a:p>
      </dgm:t>
    </dgm:pt>
    <dgm:pt modelId="{E0353E1B-3D27-4A6B-BCC3-DFD6F22CC474}">
      <dgm:prSet/>
      <dgm:spPr/>
      <dgm:t>
        <a:bodyPr/>
        <a:lstStyle/>
        <a:p>
          <a:pPr>
            <a:lnSpc>
              <a:spcPct val="100000"/>
            </a:lnSpc>
          </a:pPr>
          <a:r>
            <a:rPr lang="en-US"/>
            <a:t>Student Research Support</a:t>
          </a:r>
        </a:p>
      </dgm:t>
    </dgm:pt>
    <dgm:pt modelId="{5147B877-298A-461F-99B2-86D7B333A6C4}" type="parTrans" cxnId="{84A6AA39-547F-4F11-89F8-32597F534E9B}">
      <dgm:prSet/>
      <dgm:spPr/>
      <dgm:t>
        <a:bodyPr/>
        <a:lstStyle/>
        <a:p>
          <a:endParaRPr lang="en-US"/>
        </a:p>
      </dgm:t>
    </dgm:pt>
    <dgm:pt modelId="{20DC9C67-2187-49EA-A5D0-0BA6E222555A}" type="sibTrans" cxnId="{84A6AA39-547F-4F11-89F8-32597F534E9B}">
      <dgm:prSet/>
      <dgm:spPr/>
      <dgm:t>
        <a:bodyPr/>
        <a:lstStyle/>
        <a:p>
          <a:endParaRPr lang="en-US"/>
        </a:p>
      </dgm:t>
    </dgm:pt>
    <dgm:pt modelId="{2856DFFA-E8DA-44FF-862D-BF574A55379A}">
      <dgm:prSet/>
      <dgm:spPr/>
      <dgm:t>
        <a:bodyPr/>
        <a:lstStyle/>
        <a:p>
          <a:pPr>
            <a:lnSpc>
              <a:spcPct val="100000"/>
            </a:lnSpc>
          </a:pPr>
          <a:r>
            <a:rPr lang="en-US"/>
            <a:t>Payment for External Contractors</a:t>
          </a:r>
        </a:p>
      </dgm:t>
    </dgm:pt>
    <dgm:pt modelId="{7BD67F53-DC6C-4226-8077-9304A1C06EFA}" type="parTrans" cxnId="{E47430F4-F680-481D-ADC6-DD08FDEB8243}">
      <dgm:prSet/>
      <dgm:spPr/>
      <dgm:t>
        <a:bodyPr/>
        <a:lstStyle/>
        <a:p>
          <a:endParaRPr lang="en-US"/>
        </a:p>
      </dgm:t>
    </dgm:pt>
    <dgm:pt modelId="{934AF85C-E87B-4048-89AF-D0CE0EDC5B4C}" type="sibTrans" cxnId="{E47430F4-F680-481D-ADC6-DD08FDEB8243}">
      <dgm:prSet/>
      <dgm:spPr/>
      <dgm:t>
        <a:bodyPr/>
        <a:lstStyle/>
        <a:p>
          <a:endParaRPr lang="en-US"/>
        </a:p>
      </dgm:t>
    </dgm:pt>
    <dgm:pt modelId="{620B8E79-ADD9-4C5B-BD9E-41CF96B5145A}">
      <dgm:prSet/>
      <dgm:spPr/>
      <dgm:t>
        <a:bodyPr/>
        <a:lstStyle/>
        <a:p>
          <a:pPr>
            <a:lnSpc>
              <a:spcPct val="100000"/>
            </a:lnSpc>
          </a:pPr>
          <a:r>
            <a:rPr lang="en-US"/>
            <a:t>Stipends for Project Leads and SMEs </a:t>
          </a:r>
        </a:p>
      </dgm:t>
    </dgm:pt>
    <dgm:pt modelId="{75BC6578-9FBF-4792-8AF7-B6A1A97A57A7}" type="parTrans" cxnId="{61AE98A7-E1A4-43FC-975B-4E2D35D07D46}">
      <dgm:prSet/>
      <dgm:spPr/>
      <dgm:t>
        <a:bodyPr/>
        <a:lstStyle/>
        <a:p>
          <a:endParaRPr lang="en-US"/>
        </a:p>
      </dgm:t>
    </dgm:pt>
    <dgm:pt modelId="{E3843FD1-BAAF-4944-BCC3-353B019F07D5}" type="sibTrans" cxnId="{61AE98A7-E1A4-43FC-975B-4E2D35D07D46}">
      <dgm:prSet/>
      <dgm:spPr/>
      <dgm:t>
        <a:bodyPr/>
        <a:lstStyle/>
        <a:p>
          <a:endParaRPr lang="en-US"/>
        </a:p>
      </dgm:t>
    </dgm:pt>
    <dgm:pt modelId="{962B2B0A-1BB4-41A7-8FD4-D6642EF8777C}">
      <dgm:prSet/>
      <dgm:spPr/>
      <dgm:t>
        <a:bodyPr/>
        <a:lstStyle/>
        <a:p>
          <a:pPr>
            <a:lnSpc>
              <a:spcPct val="100000"/>
            </a:lnSpc>
          </a:pPr>
          <a:r>
            <a:rPr lang="en-US"/>
            <a:t>Honouraria for Indigenous Elders and Knowledge Keepers</a:t>
          </a:r>
        </a:p>
      </dgm:t>
    </dgm:pt>
    <dgm:pt modelId="{39DB2018-B5BC-4371-BA94-494587F8F469}" type="parTrans" cxnId="{6AE8B563-BB4C-45A9-A86B-C439258FB867}">
      <dgm:prSet/>
      <dgm:spPr/>
      <dgm:t>
        <a:bodyPr/>
        <a:lstStyle/>
        <a:p>
          <a:endParaRPr lang="en-US"/>
        </a:p>
      </dgm:t>
    </dgm:pt>
    <dgm:pt modelId="{61C18B28-C983-4BFB-811D-6299BCDF8DB1}" type="sibTrans" cxnId="{6AE8B563-BB4C-45A9-A86B-C439258FB867}">
      <dgm:prSet/>
      <dgm:spPr/>
      <dgm:t>
        <a:bodyPr/>
        <a:lstStyle/>
        <a:p>
          <a:endParaRPr lang="en-US"/>
        </a:p>
      </dgm:t>
    </dgm:pt>
    <dgm:pt modelId="{6C9B91B0-C3A3-42AE-A11C-DD18F280B007}" type="pres">
      <dgm:prSet presAssocID="{9C1CF675-5EDD-4790-97A5-1571A35E574B}" presName="root" presStyleCnt="0">
        <dgm:presLayoutVars>
          <dgm:dir/>
          <dgm:resizeHandles val="exact"/>
        </dgm:presLayoutVars>
      </dgm:prSet>
      <dgm:spPr/>
    </dgm:pt>
    <dgm:pt modelId="{C5AE769F-533D-4199-B924-2CF642A55A3F}" type="pres">
      <dgm:prSet presAssocID="{21918F07-16C1-4E1A-B717-A825A844983D}" presName="compNode" presStyleCnt="0"/>
      <dgm:spPr/>
    </dgm:pt>
    <dgm:pt modelId="{2E7A768A-B17B-4579-B3FA-7D04435D21D0}" type="pres">
      <dgm:prSet presAssocID="{21918F07-16C1-4E1A-B717-A825A844983D}"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Web Design"/>
        </a:ext>
      </dgm:extLst>
    </dgm:pt>
    <dgm:pt modelId="{BC23BF1D-CCD7-4CC0-A6B2-E88C701A640A}" type="pres">
      <dgm:prSet presAssocID="{21918F07-16C1-4E1A-B717-A825A844983D}" presName="spaceRect" presStyleCnt="0"/>
      <dgm:spPr/>
    </dgm:pt>
    <dgm:pt modelId="{C1E9BE20-4AE7-4264-9617-931C3F11590D}" type="pres">
      <dgm:prSet presAssocID="{21918F07-16C1-4E1A-B717-A825A844983D}" presName="textRect" presStyleLbl="revTx" presStyleIdx="0" presStyleCnt="6">
        <dgm:presLayoutVars>
          <dgm:chMax val="1"/>
          <dgm:chPref val="1"/>
        </dgm:presLayoutVars>
      </dgm:prSet>
      <dgm:spPr/>
    </dgm:pt>
    <dgm:pt modelId="{D6840375-0E8C-4FE5-B861-34A61A44BC8C}" type="pres">
      <dgm:prSet presAssocID="{066433EF-527E-4997-97DF-DAF2DE7619E0}" presName="sibTrans" presStyleCnt="0"/>
      <dgm:spPr/>
    </dgm:pt>
    <dgm:pt modelId="{88EA6327-9136-4DF8-B471-9811599F368B}" type="pres">
      <dgm:prSet presAssocID="{EF3C7C5A-5496-4482-9EE2-AA1A5588D61C}" presName="compNode" presStyleCnt="0"/>
      <dgm:spPr/>
    </dgm:pt>
    <dgm:pt modelId="{BFA54369-5D3C-42AD-8945-590ECE1AAB5B}" type="pres">
      <dgm:prSet presAssocID="{EF3C7C5A-5496-4482-9EE2-AA1A5588D61C}"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heckmark"/>
        </a:ext>
      </dgm:extLst>
    </dgm:pt>
    <dgm:pt modelId="{7A508628-09CA-41AA-8CF4-D2128D2E8C90}" type="pres">
      <dgm:prSet presAssocID="{EF3C7C5A-5496-4482-9EE2-AA1A5588D61C}" presName="spaceRect" presStyleCnt="0"/>
      <dgm:spPr/>
    </dgm:pt>
    <dgm:pt modelId="{18556649-A18A-449D-95AE-03EF2FA30D44}" type="pres">
      <dgm:prSet presAssocID="{EF3C7C5A-5496-4482-9EE2-AA1A5588D61C}" presName="textRect" presStyleLbl="revTx" presStyleIdx="1" presStyleCnt="6">
        <dgm:presLayoutVars>
          <dgm:chMax val="1"/>
          <dgm:chPref val="1"/>
        </dgm:presLayoutVars>
      </dgm:prSet>
      <dgm:spPr/>
    </dgm:pt>
    <dgm:pt modelId="{40AB9234-43E0-4B60-8077-68459560B339}" type="pres">
      <dgm:prSet presAssocID="{B530D9C8-37F2-4579-B607-EF9321ADA61C}" presName="sibTrans" presStyleCnt="0"/>
      <dgm:spPr/>
    </dgm:pt>
    <dgm:pt modelId="{37EF409D-37C1-4FA0-AA03-6D4104FBC277}" type="pres">
      <dgm:prSet presAssocID="{E0353E1B-3D27-4A6B-BCC3-DFD6F22CC474}" presName="compNode" presStyleCnt="0"/>
      <dgm:spPr/>
    </dgm:pt>
    <dgm:pt modelId="{2FA7287E-D2CF-46F5-8AED-0F21673A52A0}" type="pres">
      <dgm:prSet presAssocID="{E0353E1B-3D27-4A6B-BCC3-DFD6F22CC47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ooks"/>
        </a:ext>
      </dgm:extLst>
    </dgm:pt>
    <dgm:pt modelId="{EE25CB05-13ED-4137-9AF8-3439A7EC6349}" type="pres">
      <dgm:prSet presAssocID="{E0353E1B-3D27-4A6B-BCC3-DFD6F22CC474}" presName="spaceRect" presStyleCnt="0"/>
      <dgm:spPr/>
    </dgm:pt>
    <dgm:pt modelId="{5C81CA5B-CBBE-4DA3-BF17-B57841050E49}" type="pres">
      <dgm:prSet presAssocID="{E0353E1B-3D27-4A6B-BCC3-DFD6F22CC474}" presName="textRect" presStyleLbl="revTx" presStyleIdx="2" presStyleCnt="6">
        <dgm:presLayoutVars>
          <dgm:chMax val="1"/>
          <dgm:chPref val="1"/>
        </dgm:presLayoutVars>
      </dgm:prSet>
      <dgm:spPr/>
    </dgm:pt>
    <dgm:pt modelId="{0716CFCB-91E8-49AA-AA89-604B57BAA4D5}" type="pres">
      <dgm:prSet presAssocID="{20DC9C67-2187-49EA-A5D0-0BA6E222555A}" presName="sibTrans" presStyleCnt="0"/>
      <dgm:spPr/>
    </dgm:pt>
    <dgm:pt modelId="{1B20F0A9-2949-4107-AF61-CDD97DE85A8D}" type="pres">
      <dgm:prSet presAssocID="{2856DFFA-E8DA-44FF-862D-BF574A55379A}" presName="compNode" presStyleCnt="0"/>
      <dgm:spPr/>
    </dgm:pt>
    <dgm:pt modelId="{CCB85761-B08E-4F3B-98C4-19A520ACC6D0}" type="pres">
      <dgm:prSet presAssocID="{2856DFFA-E8DA-44FF-862D-BF574A55379A}"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oney"/>
        </a:ext>
      </dgm:extLst>
    </dgm:pt>
    <dgm:pt modelId="{7B52F439-AD14-4767-A7BB-848B65FD0FEE}" type="pres">
      <dgm:prSet presAssocID="{2856DFFA-E8DA-44FF-862D-BF574A55379A}" presName="spaceRect" presStyleCnt="0"/>
      <dgm:spPr/>
    </dgm:pt>
    <dgm:pt modelId="{107CBECC-D441-4538-B2ED-A351A6961CEE}" type="pres">
      <dgm:prSet presAssocID="{2856DFFA-E8DA-44FF-862D-BF574A55379A}" presName="textRect" presStyleLbl="revTx" presStyleIdx="3" presStyleCnt="6">
        <dgm:presLayoutVars>
          <dgm:chMax val="1"/>
          <dgm:chPref val="1"/>
        </dgm:presLayoutVars>
      </dgm:prSet>
      <dgm:spPr/>
    </dgm:pt>
    <dgm:pt modelId="{8E34B4BA-FFEC-4233-9881-BB335479FFB3}" type="pres">
      <dgm:prSet presAssocID="{934AF85C-E87B-4048-89AF-D0CE0EDC5B4C}" presName="sibTrans" presStyleCnt="0"/>
      <dgm:spPr/>
    </dgm:pt>
    <dgm:pt modelId="{582513B0-C42B-465A-88BB-27B8C04B4DD3}" type="pres">
      <dgm:prSet presAssocID="{620B8E79-ADD9-4C5B-BD9E-41CF96B5145A}" presName="compNode" presStyleCnt="0"/>
      <dgm:spPr/>
    </dgm:pt>
    <dgm:pt modelId="{8E70CFBF-B1DC-42B7-ACC8-C0DC8B6C0C69}" type="pres">
      <dgm:prSet presAssocID="{620B8E79-ADD9-4C5B-BD9E-41CF96B5145A}"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Users"/>
        </a:ext>
      </dgm:extLst>
    </dgm:pt>
    <dgm:pt modelId="{B28FA237-74E6-47AD-B1D7-E93FA0017C2F}" type="pres">
      <dgm:prSet presAssocID="{620B8E79-ADD9-4C5B-BD9E-41CF96B5145A}" presName="spaceRect" presStyleCnt="0"/>
      <dgm:spPr/>
    </dgm:pt>
    <dgm:pt modelId="{41D8C2D0-646F-4521-8364-B94B3CB9332B}" type="pres">
      <dgm:prSet presAssocID="{620B8E79-ADD9-4C5B-BD9E-41CF96B5145A}" presName="textRect" presStyleLbl="revTx" presStyleIdx="4" presStyleCnt="6">
        <dgm:presLayoutVars>
          <dgm:chMax val="1"/>
          <dgm:chPref val="1"/>
        </dgm:presLayoutVars>
      </dgm:prSet>
      <dgm:spPr/>
    </dgm:pt>
    <dgm:pt modelId="{D093C5B1-7BD0-4349-A186-10CE183E48D5}" type="pres">
      <dgm:prSet presAssocID="{E3843FD1-BAAF-4944-BCC3-353B019F07D5}" presName="sibTrans" presStyleCnt="0"/>
      <dgm:spPr/>
    </dgm:pt>
    <dgm:pt modelId="{1BF7F240-9067-4C08-B392-05244FFC8F9E}" type="pres">
      <dgm:prSet presAssocID="{962B2B0A-1BB4-41A7-8FD4-D6642EF8777C}" presName="compNode" presStyleCnt="0"/>
      <dgm:spPr/>
    </dgm:pt>
    <dgm:pt modelId="{E14F4415-CADD-42C3-89F9-077ABAFF20D3}" type="pres">
      <dgm:prSet presAssocID="{962B2B0A-1BB4-41A7-8FD4-D6642EF8777C}"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dgm:spPr>
      <dgm:extLst>
        <a:ext uri="{E40237B7-FDA0-4F09-8148-C483321AD2D9}">
          <dgm14:cNvPr xmlns:dgm14="http://schemas.microsoft.com/office/drawing/2010/diagram" id="0" name="" descr="Head with Gears"/>
        </a:ext>
      </dgm:extLst>
    </dgm:pt>
    <dgm:pt modelId="{21FD5A4D-9B6B-42EB-9C99-2F82B158E948}" type="pres">
      <dgm:prSet presAssocID="{962B2B0A-1BB4-41A7-8FD4-D6642EF8777C}" presName="spaceRect" presStyleCnt="0"/>
      <dgm:spPr/>
    </dgm:pt>
    <dgm:pt modelId="{217542A5-81AC-4C24-9B8A-426394A12464}" type="pres">
      <dgm:prSet presAssocID="{962B2B0A-1BB4-41A7-8FD4-D6642EF8777C}" presName="textRect" presStyleLbl="revTx" presStyleIdx="5" presStyleCnt="6">
        <dgm:presLayoutVars>
          <dgm:chMax val="1"/>
          <dgm:chPref val="1"/>
        </dgm:presLayoutVars>
      </dgm:prSet>
      <dgm:spPr/>
    </dgm:pt>
  </dgm:ptLst>
  <dgm:cxnLst>
    <dgm:cxn modelId="{A717A310-2FD4-EF45-A600-B7017BC4825F}" type="presOf" srcId="{E0353E1B-3D27-4A6B-BCC3-DFD6F22CC474}" destId="{5C81CA5B-CBBE-4DA3-BF17-B57841050E49}" srcOrd="0" destOrd="0" presId="urn:microsoft.com/office/officeart/2018/2/layout/IconLabelList"/>
    <dgm:cxn modelId="{97616C32-154D-2F4B-A1A7-1A5A6A71C524}" type="presOf" srcId="{9C1CF675-5EDD-4790-97A5-1571A35E574B}" destId="{6C9B91B0-C3A3-42AE-A11C-DD18F280B007}" srcOrd="0" destOrd="0" presId="urn:microsoft.com/office/officeart/2018/2/layout/IconLabelList"/>
    <dgm:cxn modelId="{84A6AA39-547F-4F11-89F8-32597F534E9B}" srcId="{9C1CF675-5EDD-4790-97A5-1571A35E574B}" destId="{E0353E1B-3D27-4A6B-BCC3-DFD6F22CC474}" srcOrd="2" destOrd="0" parTransId="{5147B877-298A-461F-99B2-86D7B333A6C4}" sibTransId="{20DC9C67-2187-49EA-A5D0-0BA6E222555A}"/>
    <dgm:cxn modelId="{5A29C93A-6456-4540-A192-EA68B4D1B42C}" type="presOf" srcId="{620B8E79-ADD9-4C5B-BD9E-41CF96B5145A}" destId="{41D8C2D0-646F-4521-8364-B94B3CB9332B}" srcOrd="0" destOrd="0" presId="urn:microsoft.com/office/officeart/2018/2/layout/IconLabelList"/>
    <dgm:cxn modelId="{7535F83E-E779-EB43-90C8-0F6380C5E9ED}" type="presOf" srcId="{EF3C7C5A-5496-4482-9EE2-AA1A5588D61C}" destId="{18556649-A18A-449D-95AE-03EF2FA30D44}" srcOrd="0" destOrd="0" presId="urn:microsoft.com/office/officeart/2018/2/layout/IconLabelList"/>
    <dgm:cxn modelId="{BD64C65E-DFF7-7741-BEB5-03071280B65E}" type="presOf" srcId="{21918F07-16C1-4E1A-B717-A825A844983D}" destId="{C1E9BE20-4AE7-4264-9617-931C3F11590D}" srcOrd="0" destOrd="0" presId="urn:microsoft.com/office/officeart/2018/2/layout/IconLabelList"/>
    <dgm:cxn modelId="{6AE8B563-BB4C-45A9-A86B-C439258FB867}" srcId="{9C1CF675-5EDD-4790-97A5-1571A35E574B}" destId="{962B2B0A-1BB4-41A7-8FD4-D6642EF8777C}" srcOrd="5" destOrd="0" parTransId="{39DB2018-B5BC-4371-BA94-494587F8F469}" sibTransId="{61C18B28-C983-4BFB-811D-6299BCDF8DB1}"/>
    <dgm:cxn modelId="{E63DF1A3-55F8-454D-B8DB-6894C6AE1E55}" type="presOf" srcId="{2856DFFA-E8DA-44FF-862D-BF574A55379A}" destId="{107CBECC-D441-4538-B2ED-A351A6961CEE}" srcOrd="0" destOrd="0" presId="urn:microsoft.com/office/officeart/2018/2/layout/IconLabelList"/>
    <dgm:cxn modelId="{61AE98A7-E1A4-43FC-975B-4E2D35D07D46}" srcId="{9C1CF675-5EDD-4790-97A5-1571A35E574B}" destId="{620B8E79-ADD9-4C5B-BD9E-41CF96B5145A}" srcOrd="4" destOrd="0" parTransId="{75BC6578-9FBF-4792-8AF7-B6A1A97A57A7}" sibTransId="{E3843FD1-BAAF-4944-BCC3-353B019F07D5}"/>
    <dgm:cxn modelId="{C44CA8BD-C3D8-40DF-BDD9-E325992E1A1E}" srcId="{9C1CF675-5EDD-4790-97A5-1571A35E574B}" destId="{EF3C7C5A-5496-4482-9EE2-AA1A5588D61C}" srcOrd="1" destOrd="0" parTransId="{4C66E4DD-BA44-45EC-9C25-A29C97769FD7}" sibTransId="{B530D9C8-37F2-4579-B607-EF9321ADA61C}"/>
    <dgm:cxn modelId="{0B0499CB-2B2B-4CA7-A1BE-C2DF8AF9D6CB}" srcId="{9C1CF675-5EDD-4790-97A5-1571A35E574B}" destId="{21918F07-16C1-4E1A-B717-A825A844983D}" srcOrd="0" destOrd="0" parTransId="{89297C85-842E-4760-B945-D0730996EA41}" sibTransId="{066433EF-527E-4997-97DF-DAF2DE7619E0}"/>
    <dgm:cxn modelId="{F51B6CE0-775A-5C4D-99AA-DB73D495CEFC}" type="presOf" srcId="{962B2B0A-1BB4-41A7-8FD4-D6642EF8777C}" destId="{217542A5-81AC-4C24-9B8A-426394A12464}" srcOrd="0" destOrd="0" presId="urn:microsoft.com/office/officeart/2018/2/layout/IconLabelList"/>
    <dgm:cxn modelId="{E47430F4-F680-481D-ADC6-DD08FDEB8243}" srcId="{9C1CF675-5EDD-4790-97A5-1571A35E574B}" destId="{2856DFFA-E8DA-44FF-862D-BF574A55379A}" srcOrd="3" destOrd="0" parTransId="{7BD67F53-DC6C-4226-8077-9304A1C06EFA}" sibTransId="{934AF85C-E87B-4048-89AF-D0CE0EDC5B4C}"/>
    <dgm:cxn modelId="{AB2670AD-7AAF-2F4A-A735-9C169BF69731}" type="presParOf" srcId="{6C9B91B0-C3A3-42AE-A11C-DD18F280B007}" destId="{C5AE769F-533D-4199-B924-2CF642A55A3F}" srcOrd="0" destOrd="0" presId="urn:microsoft.com/office/officeart/2018/2/layout/IconLabelList"/>
    <dgm:cxn modelId="{0037D144-4873-4946-ABDF-61D2AA62D27E}" type="presParOf" srcId="{C5AE769F-533D-4199-B924-2CF642A55A3F}" destId="{2E7A768A-B17B-4579-B3FA-7D04435D21D0}" srcOrd="0" destOrd="0" presId="urn:microsoft.com/office/officeart/2018/2/layout/IconLabelList"/>
    <dgm:cxn modelId="{311EC606-8BB5-5541-9303-46336A308B01}" type="presParOf" srcId="{C5AE769F-533D-4199-B924-2CF642A55A3F}" destId="{BC23BF1D-CCD7-4CC0-A6B2-E88C701A640A}" srcOrd="1" destOrd="0" presId="urn:microsoft.com/office/officeart/2018/2/layout/IconLabelList"/>
    <dgm:cxn modelId="{32AE9B4B-B7E3-CD4F-A645-817846E82F57}" type="presParOf" srcId="{C5AE769F-533D-4199-B924-2CF642A55A3F}" destId="{C1E9BE20-4AE7-4264-9617-931C3F11590D}" srcOrd="2" destOrd="0" presId="urn:microsoft.com/office/officeart/2018/2/layout/IconLabelList"/>
    <dgm:cxn modelId="{A95F0408-53E1-8940-A258-ACC3AD7F38F9}" type="presParOf" srcId="{6C9B91B0-C3A3-42AE-A11C-DD18F280B007}" destId="{D6840375-0E8C-4FE5-B861-34A61A44BC8C}" srcOrd="1" destOrd="0" presId="urn:microsoft.com/office/officeart/2018/2/layout/IconLabelList"/>
    <dgm:cxn modelId="{3C499397-E723-694B-8091-B9AF6E0319E9}" type="presParOf" srcId="{6C9B91B0-C3A3-42AE-A11C-DD18F280B007}" destId="{88EA6327-9136-4DF8-B471-9811599F368B}" srcOrd="2" destOrd="0" presId="urn:microsoft.com/office/officeart/2018/2/layout/IconLabelList"/>
    <dgm:cxn modelId="{28EFC52E-BFA5-6C40-8614-8EDEFAFD3E50}" type="presParOf" srcId="{88EA6327-9136-4DF8-B471-9811599F368B}" destId="{BFA54369-5D3C-42AD-8945-590ECE1AAB5B}" srcOrd="0" destOrd="0" presId="urn:microsoft.com/office/officeart/2018/2/layout/IconLabelList"/>
    <dgm:cxn modelId="{7A4FD411-1968-E54A-A911-59E3EA199FC5}" type="presParOf" srcId="{88EA6327-9136-4DF8-B471-9811599F368B}" destId="{7A508628-09CA-41AA-8CF4-D2128D2E8C90}" srcOrd="1" destOrd="0" presId="urn:microsoft.com/office/officeart/2018/2/layout/IconLabelList"/>
    <dgm:cxn modelId="{1AB88E0D-B91D-5940-A74A-09B03802133F}" type="presParOf" srcId="{88EA6327-9136-4DF8-B471-9811599F368B}" destId="{18556649-A18A-449D-95AE-03EF2FA30D44}" srcOrd="2" destOrd="0" presId="urn:microsoft.com/office/officeart/2018/2/layout/IconLabelList"/>
    <dgm:cxn modelId="{19923D24-D484-F64A-A209-FA549DAA0EB1}" type="presParOf" srcId="{6C9B91B0-C3A3-42AE-A11C-DD18F280B007}" destId="{40AB9234-43E0-4B60-8077-68459560B339}" srcOrd="3" destOrd="0" presId="urn:microsoft.com/office/officeart/2018/2/layout/IconLabelList"/>
    <dgm:cxn modelId="{87AB9100-4BE3-AD48-8366-A12E766F637E}" type="presParOf" srcId="{6C9B91B0-C3A3-42AE-A11C-DD18F280B007}" destId="{37EF409D-37C1-4FA0-AA03-6D4104FBC277}" srcOrd="4" destOrd="0" presId="urn:microsoft.com/office/officeart/2018/2/layout/IconLabelList"/>
    <dgm:cxn modelId="{EDA15AF0-40F7-8941-AF4A-E3A12649FB54}" type="presParOf" srcId="{37EF409D-37C1-4FA0-AA03-6D4104FBC277}" destId="{2FA7287E-D2CF-46F5-8AED-0F21673A52A0}" srcOrd="0" destOrd="0" presId="urn:microsoft.com/office/officeart/2018/2/layout/IconLabelList"/>
    <dgm:cxn modelId="{F7082F16-7610-4146-879E-13696FB9DD0A}" type="presParOf" srcId="{37EF409D-37C1-4FA0-AA03-6D4104FBC277}" destId="{EE25CB05-13ED-4137-9AF8-3439A7EC6349}" srcOrd="1" destOrd="0" presId="urn:microsoft.com/office/officeart/2018/2/layout/IconLabelList"/>
    <dgm:cxn modelId="{37630CDF-6633-7C42-8BA2-8A5E53C9A758}" type="presParOf" srcId="{37EF409D-37C1-4FA0-AA03-6D4104FBC277}" destId="{5C81CA5B-CBBE-4DA3-BF17-B57841050E49}" srcOrd="2" destOrd="0" presId="urn:microsoft.com/office/officeart/2018/2/layout/IconLabelList"/>
    <dgm:cxn modelId="{3669FB25-D83D-2042-B792-21AE7A0706CD}" type="presParOf" srcId="{6C9B91B0-C3A3-42AE-A11C-DD18F280B007}" destId="{0716CFCB-91E8-49AA-AA89-604B57BAA4D5}" srcOrd="5" destOrd="0" presId="urn:microsoft.com/office/officeart/2018/2/layout/IconLabelList"/>
    <dgm:cxn modelId="{27B29708-C327-F44B-A166-9F1C4D599A9E}" type="presParOf" srcId="{6C9B91B0-C3A3-42AE-A11C-DD18F280B007}" destId="{1B20F0A9-2949-4107-AF61-CDD97DE85A8D}" srcOrd="6" destOrd="0" presId="urn:microsoft.com/office/officeart/2018/2/layout/IconLabelList"/>
    <dgm:cxn modelId="{F2008DC1-5A97-9A47-B273-64BE521454D0}" type="presParOf" srcId="{1B20F0A9-2949-4107-AF61-CDD97DE85A8D}" destId="{CCB85761-B08E-4F3B-98C4-19A520ACC6D0}" srcOrd="0" destOrd="0" presId="urn:microsoft.com/office/officeart/2018/2/layout/IconLabelList"/>
    <dgm:cxn modelId="{2D58C769-10E0-3244-A108-B9E2C673D814}" type="presParOf" srcId="{1B20F0A9-2949-4107-AF61-CDD97DE85A8D}" destId="{7B52F439-AD14-4767-A7BB-848B65FD0FEE}" srcOrd="1" destOrd="0" presId="urn:microsoft.com/office/officeart/2018/2/layout/IconLabelList"/>
    <dgm:cxn modelId="{A3CF44A2-AE74-FB45-882C-DE01BCC43AF8}" type="presParOf" srcId="{1B20F0A9-2949-4107-AF61-CDD97DE85A8D}" destId="{107CBECC-D441-4538-B2ED-A351A6961CEE}" srcOrd="2" destOrd="0" presId="urn:microsoft.com/office/officeart/2018/2/layout/IconLabelList"/>
    <dgm:cxn modelId="{4FF477A4-50C0-3F41-BF8F-A3F2C757F2A8}" type="presParOf" srcId="{6C9B91B0-C3A3-42AE-A11C-DD18F280B007}" destId="{8E34B4BA-FFEC-4233-9881-BB335479FFB3}" srcOrd="7" destOrd="0" presId="urn:microsoft.com/office/officeart/2018/2/layout/IconLabelList"/>
    <dgm:cxn modelId="{4D7D1DD4-DF4D-5D45-8723-68D5D303B212}" type="presParOf" srcId="{6C9B91B0-C3A3-42AE-A11C-DD18F280B007}" destId="{582513B0-C42B-465A-88BB-27B8C04B4DD3}" srcOrd="8" destOrd="0" presId="urn:microsoft.com/office/officeart/2018/2/layout/IconLabelList"/>
    <dgm:cxn modelId="{2F4D33BE-A022-C340-8003-33954E8DD626}" type="presParOf" srcId="{582513B0-C42B-465A-88BB-27B8C04B4DD3}" destId="{8E70CFBF-B1DC-42B7-ACC8-C0DC8B6C0C69}" srcOrd="0" destOrd="0" presId="urn:microsoft.com/office/officeart/2018/2/layout/IconLabelList"/>
    <dgm:cxn modelId="{DAE13041-A199-4940-AAFC-5EFA74ACB151}" type="presParOf" srcId="{582513B0-C42B-465A-88BB-27B8C04B4DD3}" destId="{B28FA237-74E6-47AD-B1D7-E93FA0017C2F}" srcOrd="1" destOrd="0" presId="urn:microsoft.com/office/officeart/2018/2/layout/IconLabelList"/>
    <dgm:cxn modelId="{73B4E3E4-355B-8944-B957-7DFF1C22785B}" type="presParOf" srcId="{582513B0-C42B-465A-88BB-27B8C04B4DD3}" destId="{41D8C2D0-646F-4521-8364-B94B3CB9332B}" srcOrd="2" destOrd="0" presId="urn:microsoft.com/office/officeart/2018/2/layout/IconLabelList"/>
    <dgm:cxn modelId="{A48114B2-66DD-384E-9B4F-C850E9D496FC}" type="presParOf" srcId="{6C9B91B0-C3A3-42AE-A11C-DD18F280B007}" destId="{D093C5B1-7BD0-4349-A186-10CE183E48D5}" srcOrd="9" destOrd="0" presId="urn:microsoft.com/office/officeart/2018/2/layout/IconLabelList"/>
    <dgm:cxn modelId="{31DE2F9D-B23A-754C-8B6C-1699DCADEA1E}" type="presParOf" srcId="{6C9B91B0-C3A3-42AE-A11C-DD18F280B007}" destId="{1BF7F240-9067-4C08-B392-05244FFC8F9E}" srcOrd="10" destOrd="0" presId="urn:microsoft.com/office/officeart/2018/2/layout/IconLabelList"/>
    <dgm:cxn modelId="{7EE9EE30-92B7-8641-9541-CC6493BD0950}" type="presParOf" srcId="{1BF7F240-9067-4C08-B392-05244FFC8F9E}" destId="{E14F4415-CADD-42C3-89F9-077ABAFF20D3}" srcOrd="0" destOrd="0" presId="urn:microsoft.com/office/officeart/2018/2/layout/IconLabelList"/>
    <dgm:cxn modelId="{09E8B6CA-DC82-3F45-87F5-3C27DAB3734E}" type="presParOf" srcId="{1BF7F240-9067-4C08-B392-05244FFC8F9E}" destId="{21FD5A4D-9B6B-42EB-9C99-2F82B158E948}" srcOrd="1" destOrd="0" presId="urn:microsoft.com/office/officeart/2018/2/layout/IconLabelList"/>
    <dgm:cxn modelId="{973B0A28-0AB1-684B-AC61-B9302B6A8CF6}" type="presParOf" srcId="{1BF7F240-9067-4C08-B392-05244FFC8F9E}" destId="{217542A5-81AC-4C24-9B8A-426394A12464}"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7A768A-B17B-4579-B3FA-7D04435D21D0}">
      <dsp:nvSpPr>
        <dsp:cNvPr id="0" name=""/>
        <dsp:cNvSpPr/>
      </dsp:nvSpPr>
      <dsp:spPr>
        <a:xfrm>
          <a:off x="1168372" y="253502"/>
          <a:ext cx="673945" cy="67394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1E9BE20-4AE7-4264-9617-931C3F11590D}">
      <dsp:nvSpPr>
        <dsp:cNvPr id="0" name=""/>
        <dsp:cNvSpPr/>
      </dsp:nvSpPr>
      <dsp:spPr>
        <a:xfrm>
          <a:off x="756517" y="1181574"/>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Graphic/Web Design</a:t>
          </a:r>
        </a:p>
      </dsp:txBody>
      <dsp:txXfrm>
        <a:off x="756517" y="1181574"/>
        <a:ext cx="1497656" cy="599062"/>
      </dsp:txXfrm>
    </dsp:sp>
    <dsp:sp modelId="{BFA54369-5D3C-42AD-8945-590ECE1AAB5B}">
      <dsp:nvSpPr>
        <dsp:cNvPr id="0" name=""/>
        <dsp:cNvSpPr/>
      </dsp:nvSpPr>
      <dsp:spPr>
        <a:xfrm>
          <a:off x="2928118" y="253502"/>
          <a:ext cx="673945" cy="67394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556649-A18A-449D-95AE-03EF2FA30D44}">
      <dsp:nvSpPr>
        <dsp:cNvPr id="0" name=""/>
        <dsp:cNvSpPr/>
      </dsp:nvSpPr>
      <dsp:spPr>
        <a:xfrm>
          <a:off x="2516263" y="1181574"/>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Copyediting Support</a:t>
          </a:r>
        </a:p>
      </dsp:txBody>
      <dsp:txXfrm>
        <a:off x="2516263" y="1181574"/>
        <a:ext cx="1497656" cy="599062"/>
      </dsp:txXfrm>
    </dsp:sp>
    <dsp:sp modelId="{2FA7287E-D2CF-46F5-8AED-0F21673A52A0}">
      <dsp:nvSpPr>
        <dsp:cNvPr id="0" name=""/>
        <dsp:cNvSpPr/>
      </dsp:nvSpPr>
      <dsp:spPr>
        <a:xfrm>
          <a:off x="1168372" y="2155051"/>
          <a:ext cx="673945" cy="67394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C81CA5B-CBBE-4DA3-BF17-B57841050E49}">
      <dsp:nvSpPr>
        <dsp:cNvPr id="0" name=""/>
        <dsp:cNvSpPr/>
      </dsp:nvSpPr>
      <dsp:spPr>
        <a:xfrm>
          <a:off x="756517" y="3083123"/>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Student Research Support</a:t>
          </a:r>
        </a:p>
      </dsp:txBody>
      <dsp:txXfrm>
        <a:off x="756517" y="3083123"/>
        <a:ext cx="1497656" cy="599062"/>
      </dsp:txXfrm>
    </dsp:sp>
    <dsp:sp modelId="{CCB85761-B08E-4F3B-98C4-19A520ACC6D0}">
      <dsp:nvSpPr>
        <dsp:cNvPr id="0" name=""/>
        <dsp:cNvSpPr/>
      </dsp:nvSpPr>
      <dsp:spPr>
        <a:xfrm>
          <a:off x="2928118" y="2155051"/>
          <a:ext cx="673945" cy="67394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7CBECC-D441-4538-B2ED-A351A6961CEE}">
      <dsp:nvSpPr>
        <dsp:cNvPr id="0" name=""/>
        <dsp:cNvSpPr/>
      </dsp:nvSpPr>
      <dsp:spPr>
        <a:xfrm>
          <a:off x="2516263" y="3083123"/>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Payment for External Contractors</a:t>
          </a:r>
        </a:p>
      </dsp:txBody>
      <dsp:txXfrm>
        <a:off x="2516263" y="3083123"/>
        <a:ext cx="1497656" cy="599062"/>
      </dsp:txXfrm>
    </dsp:sp>
    <dsp:sp modelId="{8E70CFBF-B1DC-42B7-ACC8-C0DC8B6C0C69}">
      <dsp:nvSpPr>
        <dsp:cNvPr id="0" name=""/>
        <dsp:cNvSpPr/>
      </dsp:nvSpPr>
      <dsp:spPr>
        <a:xfrm>
          <a:off x="1168372" y="4056599"/>
          <a:ext cx="673945" cy="67394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1D8C2D0-646F-4521-8364-B94B3CB9332B}">
      <dsp:nvSpPr>
        <dsp:cNvPr id="0" name=""/>
        <dsp:cNvSpPr/>
      </dsp:nvSpPr>
      <dsp:spPr>
        <a:xfrm>
          <a:off x="756517" y="4984672"/>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Stipends for Project Leads and SMEs </a:t>
          </a:r>
        </a:p>
      </dsp:txBody>
      <dsp:txXfrm>
        <a:off x="756517" y="4984672"/>
        <a:ext cx="1497656" cy="599062"/>
      </dsp:txXfrm>
    </dsp:sp>
    <dsp:sp modelId="{E14F4415-CADD-42C3-89F9-077ABAFF20D3}">
      <dsp:nvSpPr>
        <dsp:cNvPr id="0" name=""/>
        <dsp:cNvSpPr/>
      </dsp:nvSpPr>
      <dsp:spPr>
        <a:xfrm>
          <a:off x="2928118" y="4056599"/>
          <a:ext cx="673945" cy="673945"/>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7542A5-81AC-4C24-9B8A-426394A12464}">
      <dsp:nvSpPr>
        <dsp:cNvPr id="0" name=""/>
        <dsp:cNvSpPr/>
      </dsp:nvSpPr>
      <dsp:spPr>
        <a:xfrm>
          <a:off x="2516263" y="4984672"/>
          <a:ext cx="1497656" cy="599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33400">
            <a:lnSpc>
              <a:spcPct val="100000"/>
            </a:lnSpc>
            <a:spcBef>
              <a:spcPct val="0"/>
            </a:spcBef>
            <a:spcAft>
              <a:spcPct val="35000"/>
            </a:spcAft>
            <a:buNone/>
          </a:pPr>
          <a:r>
            <a:rPr lang="en-US" sz="1200" kern="1200"/>
            <a:t>Honouraria for Indigenous Elders and Knowledge Keepers</a:t>
          </a:r>
        </a:p>
      </dsp:txBody>
      <dsp:txXfrm>
        <a:off x="2516263" y="4984672"/>
        <a:ext cx="1497656" cy="599062"/>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F9C03C-1547-8E4D-8428-135E4F8D6462}" type="datetimeFigureOut">
              <a:rPr lang="en-US" smtClean="0"/>
              <a:t>3/6/2024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C48690-3E12-AE40-98D8-46F270F373E7}" type="slidenum">
              <a:rPr lang="en-US" smtClean="0"/>
              <a:t>‹#›</a:t>
            </a:fld>
            <a:endParaRPr lang="en-US"/>
          </a:p>
        </p:txBody>
      </p:sp>
    </p:spTree>
    <p:extLst>
      <p:ext uri="{BB962C8B-B14F-4D97-AF65-F5344CB8AC3E}">
        <p14:creationId xmlns:p14="http://schemas.microsoft.com/office/powerpoint/2010/main" val="2826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1C48690-3E12-AE40-98D8-46F270F373E7}" type="slidenum">
              <a:rPr lang="en-US" smtClean="0"/>
              <a:t>1</a:t>
            </a:fld>
            <a:endParaRPr lang="en-US"/>
          </a:p>
        </p:txBody>
      </p:sp>
    </p:spTree>
    <p:extLst>
      <p:ext uri="{BB962C8B-B14F-4D97-AF65-F5344CB8AC3E}">
        <p14:creationId xmlns:p14="http://schemas.microsoft.com/office/powerpoint/2010/main" val="3958150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Indigenous Education Stock Photos collection was created to address the scarcity of open-source images featuring Indigenous students for OER. Funded by </a:t>
            </a:r>
            <a:r>
              <a:rPr lang="en-US" err="1"/>
              <a:t>BCcampus</a:t>
            </a:r>
            <a:r>
              <a:rPr lang="en-US"/>
              <a:t> and TRU OER Development Grant, developed in consultation with TRU Office of Indigenous Education and stakeholders. This project was supported by Open Learning Production and Media teams and later supported by the Open Press Team to create the website. Contributions welcome (contact Christine Miller for more info.)</a:t>
            </a:r>
          </a:p>
          <a:p>
            <a:endParaRPr lang="en-US">
              <a:ea typeface="Calibri"/>
              <a:cs typeface="Calibri"/>
            </a:endParaRPr>
          </a:p>
          <a:p>
            <a:r>
              <a:rPr lang="en-US"/>
              <a:t>Chemistry for Biologists website: This resource comprises 20 brief videos aimed at explaining fundamental chemistry concepts for university students transitioning into entry-level biology. It aims to support learners in navigating their first year of biology, particularly in Principles of Biology I, focusing on understanding life at </a:t>
            </a:r>
            <a:r>
              <a:rPr lang="en-US" err="1"/>
              <a:t>meso</a:t>
            </a:r>
            <a:r>
              <a:rPr lang="en-US"/>
              <a:t> and micro levels. The lightboard videos were created with support from the OL Media team and the Open Press team to support creation of the H5Ps and the website. </a:t>
            </a:r>
            <a:endParaRPr lang="en-US">
              <a:ea typeface="Calibri"/>
              <a:cs typeface="Calibri"/>
            </a:endParaRPr>
          </a:p>
          <a:p>
            <a:endParaRPr lang="en-US">
              <a:ea typeface="Calibri"/>
              <a:cs typeface="Calibri"/>
            </a:endParaRPr>
          </a:p>
          <a:p>
            <a:r>
              <a:rPr lang="en-US">
                <a:ea typeface="Calibri"/>
                <a:cs typeface="Calibri"/>
              </a:rPr>
              <a:t>The Cancer Care Education modules guide individuals through their breast cancer journey, covering screening, diagnosis, treatment, recovery, coping, and survivorship. Emphasizing partnership between patients, loved ones, and healthcare professionals, it addresses unique needs—informational, physiological, psychosocial, psychological, emotional, and mental—with strategies for holistic health, culturally appropriate approaches, and complementary medicine. The content development of this website was a culmination of years of research by Melba, and the website creation and design is supported by the Open Press, Brenna Gray and Marie Bartlett and the Open Press team. </a:t>
            </a:r>
          </a:p>
          <a:p>
            <a:endParaRPr lang="en-US">
              <a:ea typeface="Calibri"/>
              <a:cs typeface="Calibri"/>
            </a:endParaRPr>
          </a:p>
          <a:p>
            <a:r>
              <a:rPr lang="en-US">
                <a:ea typeface="Calibri"/>
                <a:cs typeface="Calibri"/>
              </a:rPr>
              <a:t>LINKAGE: </a:t>
            </a:r>
            <a:r>
              <a:rPr lang="en-US"/>
              <a:t>LINKAGE is an online hub offering educational content on genomics in nursing practice. Co-developed by nurses, it targets nurse educators and students, though all nurses can benefit. With healthcare evolving, genomics shapes nursing practice, making it crucial for nurses to integrate genomics into assessment, diagnosis, and management, with LINKAGE facilitating this integration. This website and interactive H5Ps are created with the support from the Open Press Team, as well as an independent consultant to do the audio recordings for each section in each module. - this work is still in development but will be coming very soon! </a:t>
            </a:r>
            <a:endParaRPr lang="en-US">
              <a:ea typeface="Calibri"/>
              <a:cs typeface="Calibri"/>
            </a:endParaRPr>
          </a:p>
        </p:txBody>
      </p:sp>
      <p:sp>
        <p:nvSpPr>
          <p:cNvPr id="4" name="Slide Number Placeholder 3"/>
          <p:cNvSpPr>
            <a:spLocks noGrp="1"/>
          </p:cNvSpPr>
          <p:nvPr>
            <p:ph type="sldNum" sz="quarter" idx="5"/>
          </p:nvPr>
        </p:nvSpPr>
        <p:spPr/>
        <p:txBody>
          <a:bodyPr/>
          <a:lstStyle/>
          <a:p>
            <a:fld id="{C1C48690-3E12-AE40-98D8-46F270F373E7}" type="slidenum">
              <a:rPr lang="en-US" smtClean="0"/>
              <a:t>13</a:t>
            </a:fld>
            <a:endParaRPr lang="en-US"/>
          </a:p>
        </p:txBody>
      </p:sp>
    </p:spTree>
    <p:extLst>
      <p:ext uri="{BB962C8B-B14F-4D97-AF65-F5344CB8AC3E}">
        <p14:creationId xmlns:p14="http://schemas.microsoft.com/office/powerpoint/2010/main" val="3653779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09D2F-6A9D-1424-46D8-0666D2F8CF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22A537-2743-836C-E831-7CDEA84103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F784212-4365-5FAF-53A0-C9367E3E7955}"/>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5" name="Footer Placeholder 4">
            <a:extLst>
              <a:ext uri="{FF2B5EF4-FFF2-40B4-BE49-F238E27FC236}">
                <a16:creationId xmlns:a16="http://schemas.microsoft.com/office/drawing/2014/main" id="{D14F6BEB-8320-980F-394A-539D58BA14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AF9-D6C1-3094-DDA4-637BE70729D5}"/>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2936487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C7208-41EB-C855-663D-DAF430C16A5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C671332-2FD5-208D-1775-205031D918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A2B6BF-D2AF-E3F8-9D31-7352FA0A8923}"/>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5" name="Footer Placeholder 4">
            <a:extLst>
              <a:ext uri="{FF2B5EF4-FFF2-40B4-BE49-F238E27FC236}">
                <a16:creationId xmlns:a16="http://schemas.microsoft.com/office/drawing/2014/main" id="{51E3E99A-2547-45AD-9CF6-A1A2B8E97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7C1817-1828-0054-FEB0-1C199D7C6CAD}"/>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008369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665DEFC-DD7C-A91A-41F3-C3398E4FB5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1DD171-E187-AA4D-9D25-E03FFCB9EC1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D154A2-CDC9-EBEF-C211-DD27D9D345F0}"/>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5" name="Footer Placeholder 4">
            <a:extLst>
              <a:ext uri="{FF2B5EF4-FFF2-40B4-BE49-F238E27FC236}">
                <a16:creationId xmlns:a16="http://schemas.microsoft.com/office/drawing/2014/main" id="{53082533-7BB3-BD3B-3EB4-FEB47EA943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9861C-7353-66BD-454E-57D65B7CE08F}"/>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820147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4521F-D0CF-0CBA-1736-B165170860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8444A8-E7DB-4CB1-9AF6-9D12D951CA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98E782-CC1E-2A83-0C96-41F22963576E}"/>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5" name="Footer Placeholder 4">
            <a:extLst>
              <a:ext uri="{FF2B5EF4-FFF2-40B4-BE49-F238E27FC236}">
                <a16:creationId xmlns:a16="http://schemas.microsoft.com/office/drawing/2014/main" id="{237D35E0-A822-81E9-8873-52DB2A3950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2D03BF-EDA9-8FD3-92B4-C8F310C50151}"/>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820821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EB93B-4E1D-4F8D-69A6-4BE8FB57DD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FBB2C6-61DE-1ADC-4017-0325E0BAEA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15B75-F609-EEAB-3121-C94FF80D18CE}"/>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5" name="Footer Placeholder 4">
            <a:extLst>
              <a:ext uri="{FF2B5EF4-FFF2-40B4-BE49-F238E27FC236}">
                <a16:creationId xmlns:a16="http://schemas.microsoft.com/office/drawing/2014/main" id="{7AF7DE39-AFAC-4C91-37BA-38534B77D8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31CA46-FB48-973A-FEDD-405C089D80AB}"/>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058402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0367-6E75-2148-9175-431BC17881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3A857C-E916-AD59-A029-46D920DDD3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AE746E5-73D4-8B6C-F66C-C17F8AFF708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2FEE0C-BC66-94A2-D806-059F88284169}"/>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6" name="Footer Placeholder 5">
            <a:extLst>
              <a:ext uri="{FF2B5EF4-FFF2-40B4-BE49-F238E27FC236}">
                <a16:creationId xmlns:a16="http://schemas.microsoft.com/office/drawing/2014/main" id="{D18A5B8A-CB4A-47DC-0D9B-BD0CEE6C93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1C9A58-DA32-34FB-AAA3-2FA29E20D478}"/>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2719945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C98227-3700-9B32-87BA-A94C622F38F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3F15F4-4F97-49E2-D3C2-E0B6D23537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FCA91A-AB8D-7711-F1BA-D96A425DEA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5505710-3BCC-2F41-1959-C75723DD63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A9996A-2699-8DE5-D69B-0CCDFB9082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E72C9E-2A39-98C8-BBB5-40F488610D6D}"/>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8" name="Footer Placeholder 7">
            <a:extLst>
              <a:ext uri="{FF2B5EF4-FFF2-40B4-BE49-F238E27FC236}">
                <a16:creationId xmlns:a16="http://schemas.microsoft.com/office/drawing/2014/main" id="{6494FE49-E8EC-A1BF-B79A-BA6DA289DA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0F0B5E-6CC4-D2EB-4256-50B30680C0E0}"/>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715347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D978C-E877-FF0A-D305-E3A2B1E4B1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42388E8-89CC-3E32-0CDD-FF2CC9AA829D}"/>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4" name="Footer Placeholder 3">
            <a:extLst>
              <a:ext uri="{FF2B5EF4-FFF2-40B4-BE49-F238E27FC236}">
                <a16:creationId xmlns:a16="http://schemas.microsoft.com/office/drawing/2014/main" id="{15C4A525-3601-F3F8-86E2-4E244CEBC3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207773-A86C-DF80-F9B6-DFE77288FA02}"/>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113484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B5C3ECA-405B-836A-79B9-303B9B3CF10A}"/>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3" name="Footer Placeholder 2">
            <a:extLst>
              <a:ext uri="{FF2B5EF4-FFF2-40B4-BE49-F238E27FC236}">
                <a16:creationId xmlns:a16="http://schemas.microsoft.com/office/drawing/2014/main" id="{892FE02E-C230-4359-4F4D-7291006436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D2A4CF-73F2-C1C7-C205-4A527F84E351}"/>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745681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220C0-9C50-9111-6B60-FCDFBF1144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16A6A24-73E1-333A-0BF1-17D6CBB911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2134F95-2AD2-3C9D-5D05-3087357B82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9326F5-4AA0-67B1-C345-5F804B8630DD}"/>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6" name="Footer Placeholder 5">
            <a:extLst>
              <a:ext uri="{FF2B5EF4-FFF2-40B4-BE49-F238E27FC236}">
                <a16:creationId xmlns:a16="http://schemas.microsoft.com/office/drawing/2014/main" id="{49F1A8A3-FEBA-DFF3-0F4A-468513A82C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5A696C-BB75-6AAB-81CE-320F52332D11}"/>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2171899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0E5BD-462F-52D9-98E6-C48D09BDA2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15A2886-D27A-20B3-C2D5-A03224EF5E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F221D61-83E3-F87C-4808-36C063CF8C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61240B-2CF1-6B21-C1A1-B07046689262}"/>
              </a:ext>
            </a:extLst>
          </p:cNvPr>
          <p:cNvSpPr>
            <a:spLocks noGrp="1"/>
          </p:cNvSpPr>
          <p:nvPr>
            <p:ph type="dt" sz="half" idx="10"/>
          </p:nvPr>
        </p:nvSpPr>
        <p:spPr/>
        <p:txBody>
          <a:bodyPr/>
          <a:lstStyle/>
          <a:p>
            <a:fld id="{D550197D-A78D-ED4B-9DC5-54629C81D96A}" type="datetimeFigureOut">
              <a:rPr lang="en-US" smtClean="0"/>
              <a:t>3/6/2024</a:t>
            </a:fld>
            <a:endParaRPr lang="en-US"/>
          </a:p>
        </p:txBody>
      </p:sp>
      <p:sp>
        <p:nvSpPr>
          <p:cNvPr id="6" name="Footer Placeholder 5">
            <a:extLst>
              <a:ext uri="{FF2B5EF4-FFF2-40B4-BE49-F238E27FC236}">
                <a16:creationId xmlns:a16="http://schemas.microsoft.com/office/drawing/2014/main" id="{6400F574-03BA-6728-9D51-7776088AFE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CB6D1-D1F2-0FAF-8FF4-50EE89C228B0}"/>
              </a:ext>
            </a:extLst>
          </p:cNvPr>
          <p:cNvSpPr>
            <a:spLocks noGrp="1"/>
          </p:cNvSpPr>
          <p:nvPr>
            <p:ph type="sldNum" sz="quarter" idx="12"/>
          </p:nvPr>
        </p:nvSpPr>
        <p:spPr/>
        <p:txBody>
          <a:bodyPr/>
          <a:lstStyle/>
          <a:p>
            <a:fld id="{D0944D3B-7714-A74A-B390-047C7EC9D361}" type="slidenum">
              <a:rPr lang="en-US" smtClean="0"/>
              <a:t>‹#›</a:t>
            </a:fld>
            <a:endParaRPr lang="en-US"/>
          </a:p>
        </p:txBody>
      </p:sp>
    </p:spTree>
    <p:extLst>
      <p:ext uri="{BB962C8B-B14F-4D97-AF65-F5344CB8AC3E}">
        <p14:creationId xmlns:p14="http://schemas.microsoft.com/office/powerpoint/2010/main" val="2920151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3FA84A2-35C2-A50E-CD63-3B5312ECA2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260576-5ACF-F8E5-2F98-424FB78CEC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2DFDA7-310C-83CA-3EC0-405B222276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50197D-A78D-ED4B-9DC5-54629C81D96A}" type="datetimeFigureOut">
              <a:rPr lang="en-US" smtClean="0"/>
              <a:t>3/6/2024</a:t>
            </a:fld>
            <a:endParaRPr lang="en-US"/>
          </a:p>
        </p:txBody>
      </p:sp>
      <p:sp>
        <p:nvSpPr>
          <p:cNvPr id="5" name="Footer Placeholder 4">
            <a:extLst>
              <a:ext uri="{FF2B5EF4-FFF2-40B4-BE49-F238E27FC236}">
                <a16:creationId xmlns:a16="http://schemas.microsoft.com/office/drawing/2014/main" id="{F66D230F-9AE9-F6AD-D3ED-4930E1B420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A1255A-62AD-F244-B9B2-0AC7AC9E84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44D3B-7714-A74A-B390-047C7EC9D361}" type="slidenum">
              <a:rPr lang="en-US" smtClean="0"/>
              <a:t>‹#›</a:t>
            </a:fld>
            <a:endParaRPr lang="en-US"/>
          </a:p>
        </p:txBody>
      </p:sp>
    </p:spTree>
    <p:extLst>
      <p:ext uri="{BB962C8B-B14F-4D97-AF65-F5344CB8AC3E}">
        <p14:creationId xmlns:p14="http://schemas.microsoft.com/office/powerpoint/2010/main" val="7823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8" Type="http://schemas.openxmlformats.org/officeDocument/2006/relationships/hyperlink" Target="https://creativecommons.org/licenses/by-nc/4.0/" TargetMode="External"/><Relationship Id="rId3" Type="http://schemas.openxmlformats.org/officeDocument/2006/relationships/hyperlink" Target="https://indigenouseducationstockphotos.trubox.ca/" TargetMode="External"/><Relationship Id="rId7" Type="http://schemas.openxmlformats.org/officeDocument/2006/relationships/hyperlink" Target="https://linkage.trubox.c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cancercareeducation.trubox.ca/" TargetMode="External"/><Relationship Id="rId5" Type="http://schemas.openxmlformats.org/officeDocument/2006/relationships/hyperlink" Target="https://chemistryforbiologists.trubox.ca/" TargetMode="External"/><Relationship Id="rId4" Type="http://schemas.openxmlformats.org/officeDocument/2006/relationships/hyperlink" Target="https://creativecommons.org/licenses/by-nc-sa/4.0/legalcode.en"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92E6BC6C-4A83-4551-8FFE-1708120A6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FA9B6C6-A247-48A8-9A1C-1E36FA945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DAAA67E0-3686-B07D-9640-B612366C3C6F}"/>
              </a:ext>
            </a:extLst>
          </p:cNvPr>
          <p:cNvSpPr>
            <a:spLocks noGrp="1"/>
          </p:cNvSpPr>
          <p:nvPr>
            <p:ph type="ctrTitle"/>
          </p:nvPr>
        </p:nvSpPr>
        <p:spPr>
          <a:xfrm>
            <a:off x="1500136" y="590062"/>
            <a:ext cx="5141964" cy="2838938"/>
          </a:xfrm>
        </p:spPr>
        <p:txBody>
          <a:bodyPr>
            <a:normAutofit/>
          </a:bodyPr>
          <a:lstStyle/>
          <a:p>
            <a:pPr algn="l"/>
            <a:r>
              <a:rPr lang="en-US" sz="5600">
                <a:solidFill>
                  <a:srgbClr val="FFFFFF"/>
                </a:solidFill>
              </a:rPr>
              <a:t>Introducing the TRU Open Press</a:t>
            </a:r>
          </a:p>
        </p:txBody>
      </p:sp>
      <p:sp>
        <p:nvSpPr>
          <p:cNvPr id="3" name="Subtitle 2">
            <a:extLst>
              <a:ext uri="{FF2B5EF4-FFF2-40B4-BE49-F238E27FC236}">
                <a16:creationId xmlns:a16="http://schemas.microsoft.com/office/drawing/2014/main" id="{F8E37F48-E59B-B65A-936D-68F87566E4A3}"/>
              </a:ext>
            </a:extLst>
          </p:cNvPr>
          <p:cNvSpPr>
            <a:spLocks noGrp="1"/>
          </p:cNvSpPr>
          <p:nvPr>
            <p:ph type="subTitle" idx="1"/>
          </p:nvPr>
        </p:nvSpPr>
        <p:spPr>
          <a:xfrm>
            <a:off x="1500136" y="3505199"/>
            <a:ext cx="5141949" cy="1198120"/>
          </a:xfrm>
        </p:spPr>
        <p:txBody>
          <a:bodyPr>
            <a:normAutofit/>
          </a:bodyPr>
          <a:lstStyle/>
          <a:p>
            <a:pPr algn="l"/>
            <a:br>
              <a:rPr lang="en-CA" sz="2000">
                <a:solidFill>
                  <a:srgbClr val="FFFFFF"/>
                </a:solidFill>
              </a:rPr>
            </a:br>
            <a:r>
              <a:rPr lang="en-CA" sz="2000" i="0">
                <a:solidFill>
                  <a:srgbClr val="FFFFFF"/>
                </a:solidFill>
                <a:effectLst/>
              </a:rPr>
              <a:t>Your new first-choice publisher for creating open educational &amp; scholarly materials.</a:t>
            </a:r>
            <a:endParaRPr lang="en-US" sz="2000">
              <a:solidFill>
                <a:srgbClr val="FFFFFF"/>
              </a:solidFill>
            </a:endParaRPr>
          </a:p>
        </p:txBody>
      </p:sp>
      <p:grpSp>
        <p:nvGrpSpPr>
          <p:cNvPr id="46" name="Group 45">
            <a:extLst>
              <a:ext uri="{FF2B5EF4-FFF2-40B4-BE49-F238E27FC236}">
                <a16:creationId xmlns:a16="http://schemas.microsoft.com/office/drawing/2014/main" id="{E15EAE4E-5508-44B8-B920-1B8BA1D20E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741794" y="1931746"/>
            <a:ext cx="465456" cy="581432"/>
            <a:chOff x="6741794" y="1931746"/>
            <a:chExt cx="465456" cy="581432"/>
          </a:xfrm>
          <a:solidFill>
            <a:srgbClr val="FFFFFF"/>
          </a:solidFill>
        </p:grpSpPr>
        <p:sp>
          <p:nvSpPr>
            <p:cNvPr id="56"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757334" y="19317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grpFill/>
            <a:ln w="603" cap="flat">
              <a:noFill/>
              <a:prstDash val="solid"/>
              <a:miter/>
            </a:ln>
          </p:spPr>
          <p:txBody>
            <a:bodyPr rtlCol="0" anchor="ctr"/>
            <a:lstStyle/>
            <a:p>
              <a:endParaRPr lang="en-US">
                <a:solidFill>
                  <a:srgbClr val="FFFFFF"/>
                </a:solidFill>
              </a:endParaRPr>
            </a:p>
          </p:txBody>
        </p:sp>
        <p:sp>
          <p:nvSpPr>
            <p:cNvPr id="48"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116112" y="214158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grpFill/>
            <a:ln w="422" cap="flat">
              <a:noFill/>
              <a:prstDash val="solid"/>
              <a:miter/>
            </a:ln>
          </p:spPr>
          <p:txBody>
            <a:bodyPr rtlCol="0" anchor="ctr"/>
            <a:lstStyle/>
            <a:p>
              <a:endParaRPr lang="en-US">
                <a:solidFill>
                  <a:srgbClr val="FFFFFF"/>
                </a:solidFill>
              </a:endParaRPr>
            </a:p>
          </p:txBody>
        </p:sp>
        <p:sp>
          <p:nvSpPr>
            <p:cNvPr id="57"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741794" y="23854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grpFill/>
            <a:ln w="610" cap="flat">
              <a:noFill/>
              <a:prstDash val="solid"/>
              <a:miter/>
            </a:ln>
          </p:spPr>
          <p:txBody>
            <a:bodyPr rtlCol="0" anchor="ctr"/>
            <a:lstStyle/>
            <a:p>
              <a:endParaRPr lang="en-US">
                <a:solidFill>
                  <a:srgbClr val="FFFFFF"/>
                </a:solidFill>
              </a:endParaRPr>
            </a:p>
          </p:txBody>
        </p:sp>
      </p:grpSp>
      <p:cxnSp>
        <p:nvCxnSpPr>
          <p:cNvPr id="58" name="Straight Connector 5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75145"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18" name="Picture 17">
            <a:extLst>
              <a:ext uri="{FF2B5EF4-FFF2-40B4-BE49-F238E27FC236}">
                <a16:creationId xmlns:a16="http://schemas.microsoft.com/office/drawing/2014/main" id="{959C41CB-12C9-BE02-2827-27C4FB5C051D}"/>
              </a:ext>
            </a:extLst>
          </p:cNvPr>
          <p:cNvPicPr>
            <a:picLocks noChangeAspect="1"/>
          </p:cNvPicPr>
          <p:nvPr/>
        </p:nvPicPr>
        <p:blipFill>
          <a:blip r:embed="rId3"/>
          <a:stretch/>
        </p:blipFill>
        <p:spPr>
          <a:xfrm>
            <a:off x="8202698" y="1493823"/>
            <a:ext cx="3449287" cy="4824178"/>
          </a:xfrm>
          <a:prstGeom prst="rect">
            <a:avLst/>
          </a:prstGeom>
        </p:spPr>
      </p:pic>
    </p:spTree>
    <p:extLst>
      <p:ext uri="{BB962C8B-B14F-4D97-AF65-F5344CB8AC3E}">
        <p14:creationId xmlns:p14="http://schemas.microsoft.com/office/powerpoint/2010/main" val="4198106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D8A48F-E12E-AEB9-52E4-1CA110DE33B4}"/>
              </a:ext>
            </a:extLst>
          </p:cNvPr>
          <p:cNvSpPr>
            <a:spLocks noGrp="1"/>
          </p:cNvSpPr>
          <p:nvPr>
            <p:ph type="title"/>
          </p:nvPr>
        </p:nvSpPr>
        <p:spPr>
          <a:xfrm>
            <a:off x="1245072" y="1289765"/>
            <a:ext cx="3651101" cy="4270963"/>
          </a:xfrm>
        </p:spPr>
        <p:txBody>
          <a:bodyPr anchor="ctr">
            <a:normAutofit/>
          </a:bodyPr>
          <a:lstStyle/>
          <a:p>
            <a:pPr algn="ctr"/>
            <a:r>
              <a:rPr lang="en-US" sz="4300">
                <a:solidFill>
                  <a:srgbClr val="FFFFFF"/>
                </a:solidFill>
              </a:rPr>
              <a:t>Equity, Access, Indigenization, and Localization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78553F3B-9747-0B75-8FC2-ADAB164BAD24}"/>
              </a:ext>
            </a:extLst>
          </p:cNvPr>
          <p:cNvSpPr>
            <a:spLocks noGrp="1"/>
          </p:cNvSpPr>
          <p:nvPr>
            <p:ph idx="1"/>
          </p:nvPr>
        </p:nvSpPr>
        <p:spPr>
          <a:xfrm>
            <a:off x="6297233" y="518400"/>
            <a:ext cx="4771607" cy="5837949"/>
          </a:xfrm>
        </p:spPr>
        <p:txBody>
          <a:bodyPr anchor="ctr">
            <a:normAutofit/>
          </a:bodyPr>
          <a:lstStyle/>
          <a:p>
            <a:pPr marL="0" indent="0">
              <a:buNone/>
            </a:pPr>
            <a:r>
              <a:rPr lang="en-CA" sz="3200" b="0" i="0">
                <a:solidFill>
                  <a:schemeClr val="tx1">
                    <a:alpha val="80000"/>
                  </a:schemeClr>
                </a:solidFill>
                <a:effectLst/>
                <a:latin typeface="Calibri" panose="020F0502020204030204" pitchFamily="34" charset="0"/>
              </a:rPr>
              <a:t>We strongly encourage proposals that prioritize inclusivity and diversity. Consider how the project benefits equity-seeking groups, incorporates diverse voices, ensures accessibility, demonstrates a commitment to Indigenization, and can be localized for TRU students or local community interests. </a:t>
            </a:r>
            <a:endParaRPr lang="en-US" sz="320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4271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CE3734-CE23-9AA7-37FE-552048BAC490}"/>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Innovation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8CBC6DEE-A4FC-9E09-8C3E-9ADED8C0AEB2}"/>
              </a:ext>
            </a:extLst>
          </p:cNvPr>
          <p:cNvSpPr>
            <a:spLocks noGrp="1"/>
          </p:cNvSpPr>
          <p:nvPr>
            <p:ph idx="1"/>
          </p:nvPr>
        </p:nvSpPr>
        <p:spPr>
          <a:xfrm>
            <a:off x="6297233" y="518400"/>
            <a:ext cx="4771607" cy="5837949"/>
          </a:xfrm>
        </p:spPr>
        <p:txBody>
          <a:bodyPr anchor="ctr">
            <a:normAutofit lnSpcReduction="10000"/>
          </a:bodyPr>
          <a:lstStyle/>
          <a:p>
            <a:pPr marL="0" indent="0">
              <a:buNone/>
            </a:pPr>
            <a:r>
              <a:rPr lang="en-CA" sz="3600" b="0" i="0" dirty="0">
                <a:solidFill>
                  <a:schemeClr val="tx1">
                    <a:alpha val="80000"/>
                  </a:schemeClr>
                </a:solidFill>
                <a:effectLst/>
                <a:latin typeface="Calibri" panose="020F0502020204030204" pitchFamily="34" charset="0"/>
              </a:rPr>
              <a:t>Proposals should outline how the project fosters innovation within the discipline, in open education, or furthers the capacities of the Press itself. Consider technological needs, the scope of practice, and opportunities for students to develop new skills. </a:t>
            </a:r>
            <a:endParaRPr lang="en-US" sz="3600" dirty="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0459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itle 3">
            <a:extLst>
              <a:ext uri="{FF2B5EF4-FFF2-40B4-BE49-F238E27FC236}">
                <a16:creationId xmlns:a16="http://schemas.microsoft.com/office/drawing/2014/main" id="{5590DA46-5BC5-AEC0-A5F6-6E16B3FF5E20}"/>
              </a:ext>
            </a:extLst>
          </p:cNvPr>
          <p:cNvSpPr>
            <a:spLocks noGrp="1"/>
          </p:cNvSpPr>
          <p:nvPr>
            <p:ph type="title"/>
          </p:nvPr>
        </p:nvSpPr>
        <p:spPr>
          <a:xfrm>
            <a:off x="3880430" y="583345"/>
            <a:ext cx="7160357" cy="4164820"/>
          </a:xfrm>
        </p:spPr>
        <p:txBody>
          <a:bodyPr vert="horz" lIns="91440" tIns="45720" rIns="91440" bIns="45720" rtlCol="0" anchor="t">
            <a:normAutofit/>
          </a:bodyPr>
          <a:lstStyle/>
          <a:p>
            <a:pPr algn="r"/>
            <a:r>
              <a:rPr lang="en-US" sz="5600" kern="1200">
                <a:solidFill>
                  <a:srgbClr val="FFFFFF"/>
                </a:solidFill>
                <a:latin typeface="+mj-lt"/>
                <a:ea typeface="+mj-ea"/>
                <a:cs typeface="+mj-cs"/>
              </a:rPr>
              <a:t>Projects must be completed by the end of our current funding commitment (August 2026).</a:t>
            </a:r>
          </a:p>
        </p:txBody>
      </p:sp>
      <p:sp>
        <p:nvSpPr>
          <p:cNvPr id="5" name="Text Placeholder 4">
            <a:extLst>
              <a:ext uri="{FF2B5EF4-FFF2-40B4-BE49-F238E27FC236}">
                <a16:creationId xmlns:a16="http://schemas.microsoft.com/office/drawing/2014/main" id="{0335ADF1-9138-A40E-3391-97EA5082D822}"/>
              </a:ext>
            </a:extLst>
          </p:cNvPr>
          <p:cNvSpPr>
            <a:spLocks noGrp="1"/>
          </p:cNvSpPr>
          <p:nvPr>
            <p:ph type="body" idx="1"/>
          </p:nvPr>
        </p:nvSpPr>
        <p:spPr>
          <a:xfrm>
            <a:off x="1208228" y="5972174"/>
            <a:ext cx="8578699" cy="504825"/>
          </a:xfrm>
        </p:spPr>
        <p:txBody>
          <a:bodyPr vert="horz" lIns="91440" tIns="45720" rIns="91440" bIns="45720" rtlCol="0">
            <a:normAutofit/>
          </a:bodyPr>
          <a:lstStyle/>
          <a:p>
            <a:endParaRPr lang="en-US" sz="2000" kern="1200">
              <a:solidFill>
                <a:srgbClr val="FFFFFF"/>
              </a:solidFill>
              <a:latin typeface="+mn-lt"/>
              <a:ea typeface="+mn-ea"/>
              <a:cs typeface="+mn-cs"/>
            </a:endParaRPr>
          </a:p>
        </p:txBody>
      </p:sp>
      <p:sp>
        <p:nvSpPr>
          <p:cNvPr id="12"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4"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6"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8" name="Straight Connector 17">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20"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2"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4"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1962972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CE03DD1-CA47-4D96-8368-183F5DFDEB11}"/>
              </a:ext>
            </a:extLst>
          </p:cNvPr>
          <p:cNvSpPr>
            <a:spLocks noGrp="1"/>
          </p:cNvSpPr>
          <p:nvPr>
            <p:ph type="title"/>
          </p:nvPr>
        </p:nvSpPr>
        <p:spPr>
          <a:xfrm>
            <a:off x="1188069" y="381935"/>
            <a:ext cx="4008583" cy="5974414"/>
          </a:xfrm>
        </p:spPr>
        <p:txBody>
          <a:bodyPr anchor="ctr">
            <a:normAutofit/>
          </a:bodyPr>
          <a:lstStyle/>
          <a:p>
            <a:r>
              <a:rPr lang="en-US" sz="6200">
                <a:solidFill>
                  <a:srgbClr val="FFFFFF"/>
                </a:solidFill>
              </a:rPr>
              <a:t>Let’s walk through some recent TRU Open Press projects!</a:t>
            </a:r>
          </a:p>
        </p:txBody>
      </p:sp>
      <p:grpSp>
        <p:nvGrpSpPr>
          <p:cNvPr id="27" name="Group 26">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28"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29"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30"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BBE65CBE-EA8F-5155-9548-F72F3A8DCBD1}"/>
              </a:ext>
            </a:extLst>
          </p:cNvPr>
          <p:cNvSpPr>
            <a:spLocks noGrp="1"/>
          </p:cNvSpPr>
          <p:nvPr>
            <p:ph idx="1"/>
          </p:nvPr>
        </p:nvSpPr>
        <p:spPr>
          <a:xfrm>
            <a:off x="6297233" y="518400"/>
            <a:ext cx="4771607" cy="5837949"/>
          </a:xfrm>
        </p:spPr>
        <p:txBody>
          <a:bodyPr anchor="ctr">
            <a:normAutofit/>
          </a:bodyPr>
          <a:lstStyle/>
          <a:p>
            <a:r>
              <a:rPr lang="en-US" sz="2000" dirty="0">
                <a:solidFill>
                  <a:schemeClr val="tx1">
                    <a:alpha val="80000"/>
                  </a:schemeClr>
                </a:solidFill>
                <a:ea typeface="+mn-lt"/>
                <a:cs typeface="+mn-lt"/>
                <a:hlinkClick r:id="rId3">
                  <a:extLst>
                    <a:ext uri="{A12FA001-AC4F-418D-AE19-62706E023703}">
                      <ahyp:hlinkClr xmlns:ahyp="http://schemas.microsoft.com/office/drawing/2018/hyperlinkcolor" val="tx"/>
                    </a:ext>
                  </a:extLst>
                </a:hlinkClick>
              </a:rPr>
              <a:t>Indigenous Peoples in Education: A Stock Photo Collection – An Image SPLOT (trubox.ca)</a:t>
            </a:r>
            <a:r>
              <a:rPr lang="en-US" sz="2000" dirty="0">
                <a:solidFill>
                  <a:schemeClr val="tx1">
                    <a:alpha val="80000"/>
                  </a:schemeClr>
                </a:solidFill>
                <a:ea typeface="+mn-lt"/>
                <a:cs typeface="+mn-lt"/>
              </a:rPr>
              <a:t> by Christine Miller, </a:t>
            </a:r>
            <a:r>
              <a:rPr lang="en-US" sz="2000" b="1" u="sng" dirty="0">
                <a:solidFill>
                  <a:schemeClr val="tx1">
                    <a:alpha val="80000"/>
                  </a:schemeClr>
                </a:solidFill>
                <a:ea typeface="+mn-lt"/>
                <a:cs typeface="+mn-lt"/>
                <a:hlinkClick r:id="rId4">
                  <a:extLst>
                    <a:ext uri="{A12FA001-AC4F-418D-AE19-62706E023703}">
                      <ahyp:hlinkClr xmlns:ahyp="http://schemas.microsoft.com/office/drawing/2018/hyperlinkcolor" val="tx"/>
                    </a:ext>
                  </a:extLst>
                </a:hlinkClick>
              </a:rPr>
              <a:t>CC BY-NC-SA</a:t>
            </a:r>
          </a:p>
          <a:p>
            <a:r>
              <a:rPr lang="en-US" sz="2000" dirty="0">
                <a:solidFill>
                  <a:schemeClr val="tx1">
                    <a:alpha val="80000"/>
                  </a:schemeClr>
                </a:solidFill>
                <a:ea typeface="+mn-lt"/>
                <a:cs typeface="+mn-lt"/>
                <a:hlinkClick r:id="rId5">
                  <a:extLst>
                    <a:ext uri="{A12FA001-AC4F-418D-AE19-62706E023703}">
                      <ahyp:hlinkClr xmlns:ahyp="http://schemas.microsoft.com/office/drawing/2018/hyperlinkcolor" val="tx"/>
                    </a:ext>
                  </a:extLst>
                </a:hlinkClick>
              </a:rPr>
              <a:t>Chemistry for Biologists (trubox.ca)</a:t>
            </a:r>
            <a:r>
              <a:rPr lang="en-US" sz="2000" dirty="0">
                <a:solidFill>
                  <a:schemeClr val="tx1">
                    <a:alpha val="80000"/>
                  </a:schemeClr>
                </a:solidFill>
                <a:ea typeface="+mn-lt"/>
                <a:cs typeface="+mn-lt"/>
              </a:rPr>
              <a:t> by Natasha </a:t>
            </a:r>
            <a:r>
              <a:rPr lang="en-US" sz="2000">
                <a:solidFill>
                  <a:schemeClr val="tx1">
                    <a:alpha val="80000"/>
                  </a:schemeClr>
                </a:solidFill>
                <a:ea typeface="+mn-lt"/>
                <a:cs typeface="+mn-lt"/>
              </a:rPr>
              <a:t>Ramroop</a:t>
            </a:r>
            <a:r>
              <a:rPr lang="en-US" sz="2000" dirty="0">
                <a:solidFill>
                  <a:schemeClr val="tx1">
                    <a:alpha val="80000"/>
                  </a:schemeClr>
                </a:solidFill>
                <a:ea typeface="+mn-lt"/>
                <a:cs typeface="+mn-lt"/>
              </a:rPr>
              <a:t> Singh, </a:t>
            </a:r>
            <a:r>
              <a:rPr lang="en-US" sz="2000" b="1" u="sng" dirty="0">
                <a:solidFill>
                  <a:schemeClr val="tx1">
                    <a:alpha val="80000"/>
                  </a:schemeClr>
                </a:solidFill>
                <a:ea typeface="+mn-lt"/>
                <a:cs typeface="+mn-lt"/>
                <a:hlinkClick r:id="rId4">
                  <a:extLst>
                    <a:ext uri="{A12FA001-AC4F-418D-AE19-62706E023703}">
                      <ahyp:hlinkClr xmlns:ahyp="http://schemas.microsoft.com/office/drawing/2018/hyperlinkcolor" val="tx"/>
                    </a:ext>
                  </a:extLst>
                </a:hlinkClick>
              </a:rPr>
              <a:t>CC BY-NC-SA</a:t>
            </a:r>
            <a:endParaRPr lang="en-US" sz="2000" b="1" u="sng" dirty="0">
              <a:solidFill>
                <a:schemeClr val="tx1">
                  <a:alpha val="80000"/>
                </a:schemeClr>
              </a:solidFill>
              <a:ea typeface="+mn-lt"/>
              <a:cs typeface="+mn-lt"/>
            </a:endParaRPr>
          </a:p>
          <a:p>
            <a:r>
              <a:rPr lang="en-US" sz="2000" dirty="0">
                <a:solidFill>
                  <a:schemeClr val="tx1">
                    <a:alpha val="80000"/>
                  </a:schemeClr>
                </a:solidFill>
                <a:ea typeface="+mn-lt"/>
                <a:cs typeface="+mn-lt"/>
                <a:hlinkClick r:id="rId6">
                  <a:extLst>
                    <a:ext uri="{A12FA001-AC4F-418D-AE19-62706E023703}">
                      <ahyp:hlinkClr xmlns:ahyp="http://schemas.microsoft.com/office/drawing/2018/hyperlinkcolor" val="tx"/>
                    </a:ext>
                  </a:extLst>
                </a:hlinkClick>
              </a:rPr>
              <a:t>Cancer Care Education – Interdisciplinary Approaches to Psychosocial Oncology (trubox.ca)</a:t>
            </a:r>
            <a:r>
              <a:rPr lang="en-US" sz="2000" dirty="0">
                <a:solidFill>
                  <a:schemeClr val="tx1">
                    <a:alpha val="80000"/>
                  </a:schemeClr>
                </a:solidFill>
                <a:ea typeface="+mn-lt"/>
                <a:cs typeface="+mn-lt"/>
              </a:rPr>
              <a:t> by Melba D'Souza, </a:t>
            </a:r>
            <a:r>
              <a:rPr lang="en-US" sz="2000" b="1" u="sng" dirty="0">
                <a:solidFill>
                  <a:schemeClr val="tx1">
                    <a:alpha val="80000"/>
                  </a:schemeClr>
                </a:solidFill>
                <a:ea typeface="+mn-lt"/>
                <a:cs typeface="+mn-lt"/>
              </a:rPr>
              <a:t>CC BY-ND 4.0</a:t>
            </a:r>
          </a:p>
          <a:p>
            <a:r>
              <a:rPr lang="en-US" sz="2000" dirty="0">
                <a:solidFill>
                  <a:schemeClr val="tx1">
                    <a:alpha val="80000"/>
                  </a:schemeClr>
                </a:solidFill>
                <a:ea typeface="+mn-lt"/>
                <a:cs typeface="+mn-lt"/>
                <a:hlinkClick r:id="rId7">
                  <a:extLst>
                    <a:ext uri="{A12FA001-AC4F-418D-AE19-62706E023703}">
                      <ahyp:hlinkClr xmlns:ahyp="http://schemas.microsoft.com/office/drawing/2018/hyperlinkcolor" val="tx"/>
                    </a:ext>
                  </a:extLst>
                </a:hlinkClick>
              </a:rPr>
              <a:t>Linkage Nursing Genomics (trubox.ca)</a:t>
            </a:r>
            <a:r>
              <a:rPr lang="en-US" sz="2000" dirty="0">
                <a:solidFill>
                  <a:schemeClr val="tx1">
                    <a:alpha val="80000"/>
                  </a:schemeClr>
                </a:solidFill>
              </a:rPr>
              <a:t> by Dr. Sarah </a:t>
            </a:r>
            <a:r>
              <a:rPr lang="en-US" sz="2000">
                <a:solidFill>
                  <a:schemeClr val="tx1">
                    <a:alpha val="80000"/>
                  </a:schemeClr>
                </a:solidFill>
              </a:rPr>
              <a:t>Dewell</a:t>
            </a:r>
            <a:r>
              <a:rPr lang="en-US" sz="2000" dirty="0">
                <a:solidFill>
                  <a:schemeClr val="tx1">
                    <a:alpha val="80000"/>
                  </a:schemeClr>
                </a:solidFill>
              </a:rPr>
              <a:t>, Dr. Trina Walker, and Noopur </a:t>
            </a:r>
            <a:r>
              <a:rPr lang="en-US" sz="2000">
                <a:solidFill>
                  <a:schemeClr val="tx1">
                    <a:alpha val="80000"/>
                  </a:schemeClr>
                </a:solidFill>
              </a:rPr>
              <a:t>Swadas</a:t>
            </a:r>
            <a:r>
              <a:rPr lang="en-US" sz="2000" dirty="0">
                <a:solidFill>
                  <a:schemeClr val="tx1">
                    <a:alpha val="80000"/>
                  </a:schemeClr>
                </a:solidFill>
                <a:ea typeface="+mn-lt"/>
                <a:cs typeface="+mn-lt"/>
              </a:rPr>
              <a:t> </a:t>
            </a:r>
            <a:r>
              <a:rPr lang="en-US" sz="2000" b="1" u="sng" dirty="0">
                <a:solidFill>
                  <a:schemeClr val="tx1">
                    <a:alpha val="80000"/>
                  </a:schemeClr>
                </a:solidFill>
                <a:ea typeface="+mn-lt"/>
                <a:cs typeface="+mn-lt"/>
                <a:hlinkClick r:id="rId8">
                  <a:extLst>
                    <a:ext uri="{A12FA001-AC4F-418D-AE19-62706E023703}">
                      <ahyp:hlinkClr xmlns:ahyp="http://schemas.microsoft.com/office/drawing/2018/hyperlinkcolor" val="tx"/>
                    </a:ext>
                  </a:extLst>
                </a:hlinkClick>
              </a:rPr>
              <a:t>CC BY-NC 4.0</a:t>
            </a:r>
            <a:endParaRPr lang="en-US" sz="2000" dirty="0">
              <a:solidFill>
                <a:schemeClr val="tx1">
                  <a:alpha val="80000"/>
                </a:schemeClr>
              </a:solidFill>
              <a:ea typeface="Calibri"/>
              <a:cs typeface="Calibri"/>
            </a:endParaRPr>
          </a:p>
          <a:p>
            <a:endParaRPr lang="en-US" sz="2000" dirty="0">
              <a:solidFill>
                <a:schemeClr val="tx1">
                  <a:alpha val="80000"/>
                </a:schemeClr>
              </a:solidFill>
              <a:ea typeface="Calibri"/>
              <a:cs typeface="Calibri"/>
            </a:endParaRPr>
          </a:p>
          <a:p>
            <a:endParaRPr lang="en-US" sz="2000" dirty="0">
              <a:solidFill>
                <a:schemeClr val="tx1">
                  <a:alpha val="80000"/>
                </a:schemeClr>
              </a:solidFill>
              <a:ea typeface="Calibri"/>
              <a:cs typeface="Calibri"/>
            </a:endParaRPr>
          </a:p>
        </p:txBody>
      </p:sp>
      <p:cxnSp>
        <p:nvCxnSpPr>
          <p:cNvPr id="32" name="Straight Connector 31">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7290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AE9FC70-8A26-4CF2-8E04-EBDADB8B8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9CB703-C563-4F1F-BF28-83C06E978C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C38D352A-B264-DB87-6CF6-4F002EC17566}"/>
              </a:ext>
            </a:extLst>
          </p:cNvPr>
          <p:cNvSpPr>
            <a:spLocks noGrp="1"/>
          </p:cNvSpPr>
          <p:nvPr>
            <p:ph type="title"/>
          </p:nvPr>
        </p:nvSpPr>
        <p:spPr>
          <a:xfrm>
            <a:off x="5207000" y="583345"/>
            <a:ext cx="5833787" cy="2274155"/>
          </a:xfrm>
        </p:spPr>
        <p:txBody>
          <a:bodyPr vert="horz" lIns="91440" tIns="45720" rIns="91440" bIns="45720" rtlCol="0" anchor="b">
            <a:normAutofit/>
          </a:bodyPr>
          <a:lstStyle/>
          <a:p>
            <a:pPr algn="r"/>
            <a:r>
              <a:rPr lang="en-US" sz="3900" kern="1200">
                <a:solidFill>
                  <a:srgbClr val="FFFFFF"/>
                </a:solidFill>
                <a:latin typeface="+mj-lt"/>
                <a:ea typeface="+mj-ea"/>
                <a:cs typeface="+mj-cs"/>
              </a:rPr>
              <a:t>We’re happy to take questions about the Press or project submissions with our remaining time.</a:t>
            </a:r>
          </a:p>
        </p:txBody>
      </p:sp>
      <p:sp>
        <p:nvSpPr>
          <p:cNvPr id="3" name="Text Placeholder 2">
            <a:extLst>
              <a:ext uri="{FF2B5EF4-FFF2-40B4-BE49-F238E27FC236}">
                <a16:creationId xmlns:a16="http://schemas.microsoft.com/office/drawing/2014/main" id="{63419D3B-407C-18BF-9448-63AEF02A5400}"/>
              </a:ext>
            </a:extLst>
          </p:cNvPr>
          <p:cNvSpPr>
            <a:spLocks noGrp="1"/>
          </p:cNvSpPr>
          <p:nvPr>
            <p:ph type="body" idx="1"/>
          </p:nvPr>
        </p:nvSpPr>
        <p:spPr>
          <a:xfrm>
            <a:off x="5206993" y="3123651"/>
            <a:ext cx="5833787" cy="1811206"/>
          </a:xfrm>
        </p:spPr>
        <p:txBody>
          <a:bodyPr vert="horz" lIns="91440" tIns="45720" rIns="91440" bIns="45720" rtlCol="0">
            <a:normAutofit/>
          </a:bodyPr>
          <a:lstStyle/>
          <a:p>
            <a:pPr algn="r"/>
            <a:r>
              <a:rPr lang="en-US" sz="2000" kern="1200" dirty="0">
                <a:solidFill>
                  <a:srgbClr val="FFFFFF"/>
                </a:solidFill>
                <a:latin typeface="+mn-lt"/>
                <a:ea typeface="+mn-ea"/>
                <a:cs typeface="+mn-cs"/>
              </a:rPr>
              <a:t>You can also follow up any time at </a:t>
            </a:r>
            <a:r>
              <a:rPr lang="en-US" sz="2000" kern="1200" dirty="0" err="1">
                <a:solidFill>
                  <a:srgbClr val="FFFFFF"/>
                </a:solidFill>
                <a:latin typeface="+mn-lt"/>
                <a:ea typeface="+mn-ea"/>
                <a:cs typeface="+mn-cs"/>
              </a:rPr>
              <a:t>openpress@tru.ca</a:t>
            </a:r>
            <a:r>
              <a:rPr lang="en-US" sz="2000" kern="1200" dirty="0">
                <a:solidFill>
                  <a:srgbClr val="FFFFFF"/>
                </a:solidFill>
                <a:latin typeface="+mn-lt"/>
                <a:ea typeface="+mn-ea"/>
                <a:cs typeface="+mn-cs"/>
              </a:rPr>
              <a:t>.</a:t>
            </a:r>
          </a:p>
        </p:txBody>
      </p:sp>
      <p:sp>
        <p:nvSpPr>
          <p:cNvPr id="1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041" y="259737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7" name="Graphic 6" descr="Questions with solid fill">
            <a:extLst>
              <a:ext uri="{FF2B5EF4-FFF2-40B4-BE49-F238E27FC236}">
                <a16:creationId xmlns:a16="http://schemas.microsoft.com/office/drawing/2014/main" id="{7A643B1C-A9CB-A2CC-D327-2C081BB33420}"/>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1508391" y="2814239"/>
            <a:ext cx="3217333" cy="3217333"/>
          </a:xfrm>
          <a:prstGeom prst="rect">
            <a:avLst/>
          </a:prstGeom>
        </p:spPr>
      </p:pic>
      <p:sp>
        <p:nvSpPr>
          <p:cNvPr id="18"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7821" y="282667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0"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9869" y="610939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3039841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8D98C6EE-4123-FA5F-FBB8-5929310F5097}"/>
              </a:ext>
            </a:extLst>
          </p:cNvPr>
          <p:cNvSpPr>
            <a:spLocks noGrp="1"/>
          </p:cNvSpPr>
          <p:nvPr>
            <p:ph type="title"/>
          </p:nvPr>
        </p:nvSpPr>
        <p:spPr>
          <a:xfrm>
            <a:off x="1188069" y="381935"/>
            <a:ext cx="4008583" cy="5974414"/>
          </a:xfrm>
        </p:spPr>
        <p:txBody>
          <a:bodyPr anchor="ctr">
            <a:normAutofit/>
          </a:bodyPr>
          <a:lstStyle/>
          <a:p>
            <a:r>
              <a:rPr lang="en-US" sz="8000">
                <a:solidFill>
                  <a:srgbClr val="FFFFFF"/>
                </a:solidFill>
              </a:rPr>
              <a:t>Vision</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710A23D4-F80C-3388-BA2E-8C0C181ECE00}"/>
              </a:ext>
            </a:extLst>
          </p:cNvPr>
          <p:cNvSpPr>
            <a:spLocks noGrp="1"/>
          </p:cNvSpPr>
          <p:nvPr>
            <p:ph idx="1"/>
          </p:nvPr>
        </p:nvSpPr>
        <p:spPr>
          <a:xfrm>
            <a:off x="6297233" y="518400"/>
            <a:ext cx="4771607" cy="5837949"/>
          </a:xfrm>
        </p:spPr>
        <p:txBody>
          <a:bodyPr anchor="ctr">
            <a:normAutofit/>
          </a:bodyPr>
          <a:lstStyle/>
          <a:p>
            <a:r>
              <a:rPr lang="en-US" sz="2000" dirty="0">
                <a:solidFill>
                  <a:schemeClr val="tx1">
                    <a:alpha val="80000"/>
                  </a:schemeClr>
                </a:solidFill>
              </a:rPr>
              <a:t>The Open Press combines TRU’s celebrated open platforms and their expertise in learning design and resource development to offer all-inclusive support for the development of open educational resources, scholarship, and pedagogy projects.</a:t>
            </a:r>
          </a:p>
          <a:p>
            <a:endParaRPr lang="en-US" sz="2000" dirty="0">
              <a:solidFill>
                <a:schemeClr val="tx1">
                  <a:alpha val="80000"/>
                </a:schemeClr>
              </a:solidFill>
            </a:endParaRPr>
          </a:p>
          <a:p>
            <a:r>
              <a:rPr lang="en-US" sz="2000" dirty="0">
                <a:solidFill>
                  <a:schemeClr val="tx1">
                    <a:alpha val="80000"/>
                  </a:schemeClr>
                </a:solidFill>
              </a:rPr>
              <a:t>Our goal is to solidify the existing infrastructure to prepare for TRU’s transition to a research-first university and to support the existing community ethos of teaching and learning in the open.</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143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CE03DD1-CA47-4D96-8368-183F5DFDEB11}"/>
              </a:ext>
            </a:extLst>
          </p:cNvPr>
          <p:cNvSpPr>
            <a:spLocks noGrp="1"/>
          </p:cNvSpPr>
          <p:nvPr>
            <p:ph type="title"/>
          </p:nvPr>
        </p:nvSpPr>
        <p:spPr>
          <a:xfrm>
            <a:off x="1188069" y="381935"/>
            <a:ext cx="4008583" cy="5974414"/>
          </a:xfrm>
        </p:spPr>
        <p:txBody>
          <a:bodyPr anchor="ctr">
            <a:normAutofit/>
          </a:bodyPr>
          <a:lstStyle/>
          <a:p>
            <a:r>
              <a:rPr lang="en-US" sz="8000">
                <a:solidFill>
                  <a:srgbClr val="FFFFFF"/>
                </a:solidFill>
              </a:rPr>
              <a:t>Who We Are</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BBE65CBE-EA8F-5155-9548-F72F3A8DCBD1}"/>
              </a:ext>
            </a:extLst>
          </p:cNvPr>
          <p:cNvSpPr>
            <a:spLocks noGrp="1"/>
          </p:cNvSpPr>
          <p:nvPr>
            <p:ph idx="1"/>
          </p:nvPr>
        </p:nvSpPr>
        <p:spPr>
          <a:xfrm>
            <a:off x="6297233" y="518400"/>
            <a:ext cx="4771607" cy="5837949"/>
          </a:xfrm>
        </p:spPr>
        <p:txBody>
          <a:bodyPr anchor="ctr">
            <a:normAutofit/>
          </a:bodyPr>
          <a:lstStyle/>
          <a:p>
            <a:r>
              <a:rPr lang="en-US" sz="2000" dirty="0">
                <a:solidFill>
                  <a:schemeClr val="tx1">
                    <a:alpha val="80000"/>
                  </a:schemeClr>
                </a:solidFill>
              </a:rPr>
              <a:t>Marie Bartlett and Brenna Clarke Gray: co-founders and project leads</a:t>
            </a:r>
          </a:p>
          <a:p>
            <a:r>
              <a:rPr lang="en-US" sz="2000" dirty="0">
                <a:solidFill>
                  <a:schemeClr val="tx1">
                    <a:alpha val="80000"/>
                  </a:schemeClr>
                </a:solidFill>
              </a:rPr>
              <a:t>Dani Collins: publications manager</a:t>
            </a:r>
          </a:p>
          <a:p>
            <a:r>
              <a:rPr lang="en-US" sz="2000" dirty="0">
                <a:solidFill>
                  <a:schemeClr val="tx1">
                    <a:alpha val="80000"/>
                  </a:schemeClr>
                </a:solidFill>
              </a:rPr>
              <a:t>Jessica Obando </a:t>
            </a:r>
            <a:r>
              <a:rPr lang="en-US" sz="2000" dirty="0" err="1">
                <a:solidFill>
                  <a:schemeClr val="tx1">
                    <a:alpha val="80000"/>
                  </a:schemeClr>
                </a:solidFill>
              </a:rPr>
              <a:t>Almache</a:t>
            </a:r>
            <a:r>
              <a:rPr lang="en-US" sz="2000" dirty="0">
                <a:solidFill>
                  <a:schemeClr val="tx1">
                    <a:alpha val="80000"/>
                  </a:schemeClr>
                </a:solidFill>
              </a:rPr>
              <a:t>: production specialist</a:t>
            </a:r>
          </a:p>
          <a:p>
            <a:r>
              <a:rPr lang="en-US" sz="2000" dirty="0">
                <a:solidFill>
                  <a:schemeClr val="tx1">
                    <a:alpha val="80000"/>
                  </a:schemeClr>
                </a:solidFill>
              </a:rPr>
              <a:t>Kaitlyn Meyers: copy editor</a:t>
            </a:r>
          </a:p>
          <a:p>
            <a:r>
              <a:rPr lang="en-US" sz="2000" dirty="0">
                <a:solidFill>
                  <a:schemeClr val="tx1">
                    <a:alpha val="80000"/>
                  </a:schemeClr>
                </a:solidFill>
              </a:rPr>
              <a:t>Ananya Kamboj: co-op student</a:t>
            </a:r>
          </a:p>
          <a:p>
            <a:endParaRPr lang="en-US" sz="2000" dirty="0">
              <a:solidFill>
                <a:schemeClr val="tx1">
                  <a:alpha val="80000"/>
                </a:schemeClr>
              </a:solidFill>
            </a:endParaRPr>
          </a:p>
          <a:p>
            <a:r>
              <a:rPr lang="en-US" sz="2000" dirty="0" err="1">
                <a:solidFill>
                  <a:schemeClr val="tx1">
                    <a:alpha val="80000"/>
                  </a:schemeClr>
                </a:solidFill>
              </a:rPr>
              <a:t>openpress.trubox.ca</a:t>
            </a:r>
            <a:endParaRPr lang="en-US" sz="2000" dirty="0">
              <a:solidFill>
                <a:schemeClr val="tx1">
                  <a:alpha val="80000"/>
                </a:schemeClr>
              </a:solidFill>
            </a:endParaRPr>
          </a:p>
          <a:p>
            <a:r>
              <a:rPr lang="en-US" sz="2000" dirty="0" err="1">
                <a:solidFill>
                  <a:schemeClr val="tx1">
                    <a:alpha val="80000"/>
                  </a:schemeClr>
                </a:solidFill>
              </a:rPr>
              <a:t>openpress@tru.ca</a:t>
            </a:r>
            <a:endParaRPr lang="en-US" sz="2000" dirty="0">
              <a:solidFill>
                <a:schemeClr val="tx1">
                  <a:alpha val="80000"/>
                </a:schemeClr>
              </a:solidFill>
            </a:endParaRPr>
          </a:p>
          <a:p>
            <a:r>
              <a:rPr lang="en-US" sz="2000" dirty="0">
                <a:solidFill>
                  <a:schemeClr val="tx1">
                    <a:alpha val="80000"/>
                  </a:schemeClr>
                </a:solidFill>
              </a:rPr>
              <a:t>Funded by a grant from the Integrated Strategic Planning Project Fund (</a:t>
            </a:r>
            <a:r>
              <a:rPr lang="en-US" sz="2000" dirty="0" err="1">
                <a:solidFill>
                  <a:schemeClr val="tx1">
                    <a:alpha val="80000"/>
                  </a:schemeClr>
                </a:solidFill>
              </a:rPr>
              <a:t>TRUScholars</a:t>
            </a:r>
            <a:r>
              <a:rPr lang="en-US" sz="2000" dirty="0">
                <a:solidFill>
                  <a:schemeClr val="tx1">
                    <a:alpha val="80000"/>
                  </a:schemeClr>
                </a:solidFill>
              </a:rPr>
              <a:t>).</a:t>
            </a:r>
          </a:p>
        </p:txBody>
      </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3752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CE03DD1-CA47-4D96-8368-183F5DFDEB11}"/>
              </a:ext>
            </a:extLst>
          </p:cNvPr>
          <p:cNvSpPr>
            <a:spLocks noGrp="1"/>
          </p:cNvSpPr>
          <p:nvPr>
            <p:ph type="title"/>
          </p:nvPr>
        </p:nvSpPr>
        <p:spPr>
          <a:xfrm>
            <a:off x="1188069" y="381935"/>
            <a:ext cx="4008583" cy="5974414"/>
          </a:xfrm>
        </p:spPr>
        <p:txBody>
          <a:bodyPr anchor="ctr">
            <a:normAutofit/>
          </a:bodyPr>
          <a:lstStyle/>
          <a:p>
            <a:r>
              <a:rPr lang="en-US" sz="8000">
                <a:solidFill>
                  <a:srgbClr val="FFFFFF"/>
                </a:solidFill>
              </a:rPr>
              <a:t>Supports We Can Offer</a:t>
            </a:r>
          </a:p>
        </p:txBody>
      </p:sp>
      <p:grpSp>
        <p:nvGrpSpPr>
          <p:cNvPr id="12" name="Group 11">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3"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4"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cxnSp>
        <p:nvCxnSpPr>
          <p:cNvPr id="17" name="Straight Connector 16">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4" name="Content Placeholder 2">
            <a:extLst>
              <a:ext uri="{FF2B5EF4-FFF2-40B4-BE49-F238E27FC236}">
                <a16:creationId xmlns:a16="http://schemas.microsoft.com/office/drawing/2014/main" id="{F10D573D-47E0-260F-A4DC-3CB4D1494994}"/>
              </a:ext>
            </a:extLst>
          </p:cNvPr>
          <p:cNvGraphicFramePr>
            <a:graphicFrameLocks noGrp="1"/>
          </p:cNvGraphicFramePr>
          <p:nvPr>
            <p:ph idx="1"/>
            <p:extLst>
              <p:ext uri="{D42A27DB-BD31-4B8C-83A1-F6EECF244321}">
                <p14:modId xmlns:p14="http://schemas.microsoft.com/office/powerpoint/2010/main" val="1554604311"/>
              </p:ext>
            </p:extLst>
          </p:nvPr>
        </p:nvGraphicFramePr>
        <p:xfrm>
          <a:off x="6297613" y="519113"/>
          <a:ext cx="4770437" cy="58372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7880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Title 3">
            <a:extLst>
              <a:ext uri="{FF2B5EF4-FFF2-40B4-BE49-F238E27FC236}">
                <a16:creationId xmlns:a16="http://schemas.microsoft.com/office/drawing/2014/main" id="{E443385D-1048-3F8E-66C2-85468B94CA3F}"/>
              </a:ext>
            </a:extLst>
          </p:cNvPr>
          <p:cNvSpPr>
            <a:spLocks noGrp="1"/>
          </p:cNvSpPr>
          <p:nvPr>
            <p:ph type="title"/>
          </p:nvPr>
        </p:nvSpPr>
        <p:spPr>
          <a:xfrm>
            <a:off x="1256275" y="2271449"/>
            <a:ext cx="9679449" cy="2847058"/>
          </a:xfrm>
        </p:spPr>
        <p:txBody>
          <a:bodyPr vert="horz" lIns="91440" tIns="45720" rIns="91440" bIns="45720" rtlCol="0" anchor="b">
            <a:normAutofit/>
          </a:bodyPr>
          <a:lstStyle/>
          <a:p>
            <a:r>
              <a:rPr lang="en-US" sz="8000" kern="1200">
                <a:solidFill>
                  <a:srgbClr val="FFFFFF"/>
                </a:solidFill>
                <a:latin typeface="+mj-lt"/>
                <a:ea typeface="+mj-ea"/>
                <a:cs typeface="+mj-cs"/>
              </a:rPr>
              <a:t>Budget Maximum: $7500 / Project</a:t>
            </a:r>
          </a:p>
        </p:txBody>
      </p:sp>
      <p:sp>
        <p:nvSpPr>
          <p:cNvPr id="5" name="Text Placeholder 4">
            <a:extLst>
              <a:ext uri="{FF2B5EF4-FFF2-40B4-BE49-F238E27FC236}">
                <a16:creationId xmlns:a16="http://schemas.microsoft.com/office/drawing/2014/main" id="{8D8F1D3E-F12A-F1AC-984B-E9E8BB5B5131}"/>
              </a:ext>
            </a:extLst>
          </p:cNvPr>
          <p:cNvSpPr>
            <a:spLocks noGrp="1"/>
          </p:cNvSpPr>
          <p:nvPr>
            <p:ph type="body" idx="1"/>
          </p:nvPr>
        </p:nvSpPr>
        <p:spPr>
          <a:xfrm>
            <a:off x="1256275" y="5098254"/>
            <a:ext cx="9679449" cy="750259"/>
          </a:xfrm>
        </p:spPr>
        <p:txBody>
          <a:bodyPr vert="horz" lIns="91440" tIns="45720" rIns="91440" bIns="45720" rtlCol="0" anchor="ctr">
            <a:normAutofit/>
          </a:bodyPr>
          <a:lstStyle/>
          <a:p>
            <a:r>
              <a:rPr lang="en-US" sz="2000" kern="1200">
                <a:solidFill>
                  <a:srgbClr val="FFFFFF"/>
                </a:solidFill>
                <a:latin typeface="+mn-lt"/>
                <a:ea typeface="+mn-ea"/>
                <a:cs typeface="+mn-cs"/>
              </a:rPr>
              <a:t>(This does not include in-kind services like graphics/web and copyediting.)</a:t>
            </a:r>
          </a:p>
        </p:txBody>
      </p:sp>
      <p:cxnSp>
        <p:nvCxnSpPr>
          <p:cNvPr id="12" name="Straight Connector 11">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6"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8"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4280556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AE9FC70-8A26-4CF2-8E04-EBDADB8B8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9CB703-C563-4F1F-BF28-83C06E978C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80E73EFC-C01C-2BCC-0BE3-E7A97F223C9A}"/>
              </a:ext>
            </a:extLst>
          </p:cNvPr>
          <p:cNvSpPr>
            <a:spLocks noGrp="1"/>
          </p:cNvSpPr>
          <p:nvPr>
            <p:ph type="title"/>
          </p:nvPr>
        </p:nvSpPr>
        <p:spPr>
          <a:xfrm>
            <a:off x="5207000" y="583345"/>
            <a:ext cx="5833787" cy="2274155"/>
          </a:xfrm>
        </p:spPr>
        <p:txBody>
          <a:bodyPr vert="horz" lIns="91440" tIns="45720" rIns="91440" bIns="45720" rtlCol="0" anchor="b">
            <a:normAutofit/>
          </a:bodyPr>
          <a:lstStyle/>
          <a:p>
            <a:pPr algn="r"/>
            <a:r>
              <a:rPr lang="en-US" sz="5200" kern="1200" dirty="0">
                <a:solidFill>
                  <a:srgbClr val="FFFFFF"/>
                </a:solidFill>
                <a:latin typeface="+mj-lt"/>
                <a:ea typeface="+mj-ea"/>
                <a:cs typeface="+mj-cs"/>
              </a:rPr>
              <a:t>Deadline for the next cycle: May 1, 2024!</a:t>
            </a:r>
          </a:p>
        </p:txBody>
      </p:sp>
      <p:sp>
        <p:nvSpPr>
          <p:cNvPr id="3" name="Text Placeholder 2">
            <a:extLst>
              <a:ext uri="{FF2B5EF4-FFF2-40B4-BE49-F238E27FC236}">
                <a16:creationId xmlns:a16="http://schemas.microsoft.com/office/drawing/2014/main" id="{4072681D-A5B1-6090-4E89-E66FB29BFB18}"/>
              </a:ext>
            </a:extLst>
          </p:cNvPr>
          <p:cNvSpPr>
            <a:spLocks noGrp="1"/>
          </p:cNvSpPr>
          <p:nvPr>
            <p:ph type="body" idx="1"/>
          </p:nvPr>
        </p:nvSpPr>
        <p:spPr>
          <a:xfrm>
            <a:off x="5206993" y="3123651"/>
            <a:ext cx="5833787" cy="1811206"/>
          </a:xfrm>
        </p:spPr>
        <p:txBody>
          <a:bodyPr vert="horz" lIns="91440" tIns="45720" rIns="91440" bIns="45720" rtlCol="0">
            <a:normAutofit/>
          </a:bodyPr>
          <a:lstStyle/>
          <a:p>
            <a:pPr algn="r"/>
            <a:r>
              <a:rPr lang="en-US" sz="2000" kern="1200" dirty="0">
                <a:solidFill>
                  <a:srgbClr val="FFFFFF"/>
                </a:solidFill>
                <a:latin typeface="+mn-lt"/>
                <a:ea typeface="+mn-ea"/>
                <a:cs typeface="+mn-cs"/>
              </a:rPr>
              <a:t>Decisions to be released by September 1, 2024.</a:t>
            </a:r>
          </a:p>
        </p:txBody>
      </p:sp>
      <p:sp>
        <p:nvSpPr>
          <p:cNvPr id="14"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9041" y="259737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pic>
        <p:nvPicPr>
          <p:cNvPr id="7" name="Graphic 6" descr="Stopwatch">
            <a:extLst>
              <a:ext uri="{FF2B5EF4-FFF2-40B4-BE49-F238E27FC236}">
                <a16:creationId xmlns:a16="http://schemas.microsoft.com/office/drawing/2014/main" id="{785CEE4D-E806-D9CF-E7CB-C59A41B119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08391" y="2814239"/>
            <a:ext cx="3217333" cy="3217333"/>
          </a:xfrm>
          <a:prstGeom prst="rect">
            <a:avLst/>
          </a:prstGeom>
        </p:spPr>
      </p:pic>
      <p:sp>
        <p:nvSpPr>
          <p:cNvPr id="18"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7821" y="282667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20"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9869" y="610939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Tree>
    <p:extLst>
      <p:ext uri="{BB962C8B-B14F-4D97-AF65-F5344CB8AC3E}">
        <p14:creationId xmlns:p14="http://schemas.microsoft.com/office/powerpoint/2010/main" val="2142982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5ED3100-3941-4F9A-9FAB-4A7A9B4A00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a:extLst>
              <a:ext uri="{FF2B5EF4-FFF2-40B4-BE49-F238E27FC236}">
                <a16:creationId xmlns:a16="http://schemas.microsoft.com/office/drawing/2014/main" id="{8CBEFB3C-8BDC-4A1B-94A5-A6A24CBB6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189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5" name="Picture 4" descr="Light bulb on yellow background with sketched light beams and cord">
            <a:extLst>
              <a:ext uri="{FF2B5EF4-FFF2-40B4-BE49-F238E27FC236}">
                <a16:creationId xmlns:a16="http://schemas.microsoft.com/office/drawing/2014/main" id="{8740C95F-1DBD-BB5E-E1AB-AE51AD91B756}"/>
              </a:ext>
            </a:extLst>
          </p:cNvPr>
          <p:cNvPicPr>
            <a:picLocks noChangeAspect="1"/>
          </p:cNvPicPr>
          <p:nvPr/>
        </p:nvPicPr>
        <p:blipFill rotWithShape="1">
          <a:blip r:embed="rId2">
            <a:duotone>
              <a:schemeClr val="accent1">
                <a:shade val="45000"/>
                <a:satMod val="135000"/>
              </a:schemeClr>
              <a:prstClr val="white"/>
            </a:duotone>
            <a:alphaModFix amt="35000"/>
          </a:blip>
          <a:srcRect t="8537"/>
          <a:stretch/>
        </p:blipFill>
        <p:spPr>
          <a:xfrm>
            <a:off x="20" y="10"/>
            <a:ext cx="12191981" cy="6857989"/>
          </a:xfrm>
          <a:prstGeom prst="rect">
            <a:avLst/>
          </a:prstGeom>
        </p:spPr>
      </p:pic>
      <p:sp>
        <p:nvSpPr>
          <p:cNvPr id="2" name="Title 1">
            <a:extLst>
              <a:ext uri="{FF2B5EF4-FFF2-40B4-BE49-F238E27FC236}">
                <a16:creationId xmlns:a16="http://schemas.microsoft.com/office/drawing/2014/main" id="{A42B7410-2E71-F445-8FFE-C6A16DD299B8}"/>
              </a:ext>
            </a:extLst>
          </p:cNvPr>
          <p:cNvSpPr>
            <a:spLocks noGrp="1"/>
          </p:cNvSpPr>
          <p:nvPr>
            <p:ph type="title"/>
          </p:nvPr>
        </p:nvSpPr>
        <p:spPr>
          <a:xfrm>
            <a:off x="1188069" y="381935"/>
            <a:ext cx="5366040" cy="2344840"/>
          </a:xfrm>
        </p:spPr>
        <p:txBody>
          <a:bodyPr anchor="b">
            <a:normAutofit/>
          </a:bodyPr>
          <a:lstStyle/>
          <a:p>
            <a:r>
              <a:rPr lang="en-US" sz="6800">
                <a:solidFill>
                  <a:srgbClr val="FFFFFF"/>
                </a:solidFill>
              </a:rPr>
              <a:t>Is your project a good fit?</a:t>
            </a:r>
          </a:p>
        </p:txBody>
      </p:sp>
      <p:grpSp>
        <p:nvGrpSpPr>
          <p:cNvPr id="13" name="Group 12">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a:solidFill>
            <a:srgbClr val="FFFFFF"/>
          </a:solidFill>
        </p:grpSpPr>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3C261A23-653B-7E95-33D7-D79BEB37679D}"/>
              </a:ext>
            </a:extLst>
          </p:cNvPr>
          <p:cNvSpPr>
            <a:spLocks noGrp="1"/>
          </p:cNvSpPr>
          <p:nvPr>
            <p:ph idx="1"/>
          </p:nvPr>
        </p:nvSpPr>
        <p:spPr>
          <a:xfrm>
            <a:off x="1188069" y="3175552"/>
            <a:ext cx="5366041" cy="2809114"/>
          </a:xfrm>
        </p:spPr>
        <p:txBody>
          <a:bodyPr anchor="t">
            <a:normAutofit/>
          </a:bodyPr>
          <a:lstStyle/>
          <a:p>
            <a:r>
              <a:rPr lang="en-US" sz="1700">
                <a:solidFill>
                  <a:srgbClr val="FFFFFF"/>
                </a:solidFill>
              </a:rPr>
              <a:t>Projects are evaluated based on:</a:t>
            </a:r>
          </a:p>
          <a:p>
            <a:pPr lvl="1"/>
            <a:r>
              <a:rPr lang="en-US" sz="1700">
                <a:solidFill>
                  <a:srgbClr val="FFFFFF"/>
                </a:solidFill>
              </a:rPr>
              <a:t>Student Benefit</a:t>
            </a:r>
          </a:p>
          <a:p>
            <a:pPr lvl="1"/>
            <a:r>
              <a:rPr lang="en-US" sz="1700">
                <a:solidFill>
                  <a:srgbClr val="FFFFFF"/>
                </a:solidFill>
              </a:rPr>
              <a:t>Significance and Contribution</a:t>
            </a:r>
          </a:p>
          <a:p>
            <a:pPr lvl="1"/>
            <a:r>
              <a:rPr lang="en-US" sz="1700">
                <a:solidFill>
                  <a:srgbClr val="FFFFFF"/>
                </a:solidFill>
              </a:rPr>
              <a:t>Equity, Access, Indigenization, and Localization</a:t>
            </a:r>
          </a:p>
          <a:p>
            <a:pPr lvl="1"/>
            <a:r>
              <a:rPr lang="en-US" sz="1700">
                <a:solidFill>
                  <a:srgbClr val="FFFFFF"/>
                </a:solidFill>
              </a:rPr>
              <a:t>Innovation</a:t>
            </a:r>
          </a:p>
          <a:p>
            <a:pPr lvl="1"/>
            <a:endParaRPr lang="en-US" sz="1700">
              <a:solidFill>
                <a:srgbClr val="FFFFFF"/>
              </a:solidFill>
            </a:endParaRPr>
          </a:p>
          <a:p>
            <a:r>
              <a:rPr lang="en-US" sz="1700">
                <a:solidFill>
                  <a:srgbClr val="FFFFFF"/>
                </a:solidFill>
              </a:rPr>
              <a:t>We also must consider the Press’s practicalities and capacities in selecting projects.</a:t>
            </a:r>
          </a:p>
        </p:txBody>
      </p:sp>
    </p:spTree>
    <p:extLst>
      <p:ext uri="{BB962C8B-B14F-4D97-AF65-F5344CB8AC3E}">
        <p14:creationId xmlns:p14="http://schemas.microsoft.com/office/powerpoint/2010/main" val="3030619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D7CB3ADC-6416-DBCB-623D-AC42857CA97A}"/>
              </a:ext>
            </a:extLst>
          </p:cNvPr>
          <p:cNvSpPr>
            <a:spLocks noGrp="1"/>
          </p:cNvSpPr>
          <p:nvPr>
            <p:ph type="title"/>
          </p:nvPr>
        </p:nvSpPr>
        <p:spPr>
          <a:xfrm>
            <a:off x="1245072" y="1289765"/>
            <a:ext cx="3651101" cy="4270963"/>
          </a:xfrm>
        </p:spPr>
        <p:txBody>
          <a:bodyPr anchor="ctr">
            <a:normAutofit/>
          </a:bodyPr>
          <a:lstStyle/>
          <a:p>
            <a:pPr algn="ctr"/>
            <a:r>
              <a:rPr lang="en-US" sz="5600">
                <a:solidFill>
                  <a:srgbClr val="FFFFFF"/>
                </a:solidFill>
              </a:rPr>
              <a:t>Student Benefit</a:t>
            </a:r>
          </a:p>
        </p:txBody>
      </p:sp>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5" name="Content Placeholder 4">
            <a:extLst>
              <a:ext uri="{FF2B5EF4-FFF2-40B4-BE49-F238E27FC236}">
                <a16:creationId xmlns:a16="http://schemas.microsoft.com/office/drawing/2014/main" id="{526619F6-01D2-C281-531B-C53D55627CB5}"/>
              </a:ext>
            </a:extLst>
          </p:cNvPr>
          <p:cNvSpPr>
            <a:spLocks noGrp="1"/>
          </p:cNvSpPr>
          <p:nvPr>
            <p:ph idx="1"/>
          </p:nvPr>
        </p:nvSpPr>
        <p:spPr>
          <a:xfrm>
            <a:off x="6297233" y="518400"/>
            <a:ext cx="4771607" cy="5837949"/>
          </a:xfrm>
        </p:spPr>
        <p:txBody>
          <a:bodyPr anchor="ctr">
            <a:normAutofit lnSpcReduction="10000"/>
          </a:bodyPr>
          <a:lstStyle/>
          <a:p>
            <a:pPr marL="0" indent="0">
              <a:buNone/>
            </a:pPr>
            <a:r>
              <a:rPr lang="en-CA" b="0" i="0">
                <a:solidFill>
                  <a:schemeClr val="tx1">
                    <a:alpha val="80000"/>
                  </a:schemeClr>
                </a:solidFill>
                <a:effectLst/>
                <a:latin typeface="Calibri" panose="020F0502020204030204" pitchFamily="34" charset="0"/>
              </a:rPr>
              <a:t>Proposals should demonstrate a clear understanding of how students will benefit from the project. Considerations include the number of students impacted, cost-effectiveness compared to existing materials, impacts on classroom teaching, and opportunities for student involvement (including employment) in the project. Special consideration will be paid to under-served student populations, even where numbers impacted are small. </a:t>
            </a:r>
            <a:endParaRPr lang="en-US">
              <a:solidFill>
                <a:schemeClr val="tx1">
                  <a:alpha val="80000"/>
                </a:schemeClr>
              </a:solidFill>
            </a:endParaRPr>
          </a:p>
        </p:txBody>
      </p:sp>
      <p:sp>
        <p:nvSpPr>
          <p:cNvPr id="18"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3387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6CA287-8A52-4EEA-D884-5D0C61028351}"/>
              </a:ext>
            </a:extLst>
          </p:cNvPr>
          <p:cNvSpPr>
            <a:spLocks noGrp="1"/>
          </p:cNvSpPr>
          <p:nvPr>
            <p:ph type="title"/>
          </p:nvPr>
        </p:nvSpPr>
        <p:spPr>
          <a:xfrm>
            <a:off x="1245072" y="1289765"/>
            <a:ext cx="3651101" cy="4270963"/>
          </a:xfrm>
        </p:spPr>
        <p:txBody>
          <a:bodyPr anchor="ctr">
            <a:normAutofit/>
          </a:bodyPr>
          <a:lstStyle/>
          <a:p>
            <a:pPr algn="ctr"/>
            <a:r>
              <a:rPr lang="en-US" sz="5200">
                <a:solidFill>
                  <a:srgbClr val="FFFFFF"/>
                </a:solidFill>
              </a:rPr>
              <a:t>Significance and Contribution</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AE98B26F-A4AB-D15A-BBDD-388D8686C62B}"/>
              </a:ext>
            </a:extLst>
          </p:cNvPr>
          <p:cNvSpPr>
            <a:spLocks noGrp="1"/>
          </p:cNvSpPr>
          <p:nvPr>
            <p:ph idx="1"/>
          </p:nvPr>
        </p:nvSpPr>
        <p:spPr>
          <a:xfrm>
            <a:off x="6297233" y="518400"/>
            <a:ext cx="4771607" cy="5837949"/>
          </a:xfrm>
        </p:spPr>
        <p:txBody>
          <a:bodyPr anchor="ctr">
            <a:normAutofit/>
          </a:bodyPr>
          <a:lstStyle/>
          <a:p>
            <a:pPr marL="0" indent="0">
              <a:buNone/>
            </a:pPr>
            <a:r>
              <a:rPr lang="en-CA" sz="3600" b="0" i="0">
                <a:solidFill>
                  <a:schemeClr val="tx1">
                    <a:alpha val="80000"/>
                  </a:schemeClr>
                </a:solidFill>
                <a:effectLst/>
                <a:latin typeface="Calibri" panose="020F0502020204030204" pitchFamily="34" charset="0"/>
              </a:rPr>
              <a:t>Projects should outline their contribution to the discipline, pedagogy, open education, and TRU. Highlight how the project will disseminate knowledge, align with institutional goals, or advance scholarship or pedagogical practices. </a:t>
            </a:r>
            <a:endParaRPr lang="en-US" sz="3600">
              <a:solidFill>
                <a:schemeClr val="tx1">
                  <a:alpha val="80000"/>
                </a:schemeClr>
              </a:solidFill>
            </a:endParaRP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3466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DE7DA1F7A6B5F489C73E49D77A4613A" ma:contentTypeVersion="6" ma:contentTypeDescription="Create a new document." ma:contentTypeScope="" ma:versionID="f686942ac5538df3f0f55ed635dcfc6f">
  <xsd:schema xmlns:xsd="http://www.w3.org/2001/XMLSchema" xmlns:xs="http://www.w3.org/2001/XMLSchema" xmlns:p="http://schemas.microsoft.com/office/2006/metadata/properties" xmlns:ns2="56ee612e-4a2a-4d07-adc7-63e2717089e0" xmlns:ns3="785ff7b1-8997-48b9-96d4-be0faf917232" targetNamespace="http://schemas.microsoft.com/office/2006/metadata/properties" ma:root="true" ma:fieldsID="ec52db87a4de5e26f463c045501518d5" ns2:_="" ns3:_="">
    <xsd:import namespace="56ee612e-4a2a-4d07-adc7-63e2717089e0"/>
    <xsd:import namespace="785ff7b1-8997-48b9-96d4-be0faf917232"/>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ee612e-4a2a-4d07-adc7-63e2717089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85ff7b1-8997-48b9-96d4-be0faf91723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429A95-1CF0-4787-949D-9D0D860E47CA}">
  <ds:schemaRefs>
    <ds:schemaRef ds:uri="http://schemas.microsoft.com/sharepoint/v3/contenttype/forms"/>
  </ds:schemaRefs>
</ds:datastoreItem>
</file>

<file path=customXml/itemProps2.xml><?xml version="1.0" encoding="utf-8"?>
<ds:datastoreItem xmlns:ds="http://schemas.openxmlformats.org/officeDocument/2006/customXml" ds:itemID="{7244D87B-E4C6-4DE3-9FED-99687976FA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ee612e-4a2a-4d07-adc7-63e2717089e0"/>
    <ds:schemaRef ds:uri="785ff7b1-8997-48b9-96d4-be0faf9172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C18901-38DB-4343-AE5F-18D1EA35960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4</TotalTime>
  <Words>982</Words>
  <Application>Microsoft Office PowerPoint</Application>
  <PresentationFormat>Widescreen</PresentationFormat>
  <Paragraphs>60</Paragraphs>
  <Slides>14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Introducing the TRU Open Press</vt:lpstr>
      <vt:lpstr>Vision</vt:lpstr>
      <vt:lpstr>Who We Are</vt:lpstr>
      <vt:lpstr>Supports We Can Offer</vt:lpstr>
      <vt:lpstr>Budget Maximum: $7500 / Project</vt:lpstr>
      <vt:lpstr>Deadline for the next cycle: May 1, 2024!</vt:lpstr>
      <vt:lpstr>Is your project a good fit?</vt:lpstr>
      <vt:lpstr>Student Benefit</vt:lpstr>
      <vt:lpstr>Significance and Contribution</vt:lpstr>
      <vt:lpstr>Equity, Access, Indigenization, and Localization</vt:lpstr>
      <vt:lpstr>Innovation</vt:lpstr>
      <vt:lpstr>Projects must be completed by the end of our current funding commitment (August 2026).</vt:lpstr>
      <vt:lpstr>Let’s walk through some recent TRU Open Press projects!</vt:lpstr>
      <vt:lpstr>We’re happy to take questions about the Press or project submissions with our remaining time.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Introducing the TRU Open Press</dc:title>
  <dc:creator>Brenna Clarke Gray</dc:creator>
  <cp:lastModifiedBy>Dani Collins</cp:lastModifiedBy>
  <cp:revision>3</cp:revision>
  <dcterms:created xsi:type="dcterms:W3CDTF">2024-02-15T23:04:12Z</dcterms:created>
  <dcterms:modified xsi:type="dcterms:W3CDTF">2024-03-06T22:17:03Z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0x0101007DE7DA1F7A6B5F489C73E49D77A4613A</vt:lpwstr>
  </property>
</Properties>
</file>