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sldIdLst>
    <p:sldId id="256" r:id="rId5"/>
    <p:sldId id="271" r:id="rId6"/>
    <p:sldId id="257" r:id="rId7"/>
    <p:sldId id="272" r:id="rId8"/>
    <p:sldId id="274" r:id="rId9"/>
    <p:sldId id="258" r:id="rId10"/>
    <p:sldId id="282" r:id="rId11"/>
    <p:sldId id="275" r:id="rId12"/>
    <p:sldId id="273" r:id="rId13"/>
    <p:sldId id="276" r:id="rId14"/>
    <p:sldId id="277" r:id="rId15"/>
    <p:sldId id="278" r:id="rId16"/>
    <p:sldId id="279" r:id="rId17"/>
    <p:sldId id="280"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D4EEF0-C2A5-4C4C-8803-AA932C75A91C}" v="11" dt="2024-05-27T03:37:21.756"/>
    <p1510:client id="{A6EB0487-A997-894A-9A4C-ED995E194A9D}" v="17" dt="2024-05-27T15:31:15.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6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539E1-55D7-4762-B441-77969BFE4F84}"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D64B68AC-05F3-4256-A1B7-B634B08FE873}">
      <dgm:prSet/>
      <dgm:spPr/>
      <dgm:t>
        <a:bodyPr/>
        <a:lstStyle/>
        <a:p>
          <a:pPr>
            <a:lnSpc>
              <a:spcPct val="100000"/>
            </a:lnSpc>
          </a:pPr>
          <a:r>
            <a:rPr lang="en-US"/>
            <a:t>Overview of TRU Open Press and Advisory Board Terms of Reference.</a:t>
          </a:r>
        </a:p>
      </dgm:t>
    </dgm:pt>
    <dgm:pt modelId="{07E43CC3-6372-4ED4-897A-2DBF0952D349}" type="parTrans" cxnId="{78367E0C-71B2-4E56-9FCC-2970B9D8838B}">
      <dgm:prSet/>
      <dgm:spPr/>
      <dgm:t>
        <a:bodyPr/>
        <a:lstStyle/>
        <a:p>
          <a:endParaRPr lang="en-US"/>
        </a:p>
      </dgm:t>
    </dgm:pt>
    <dgm:pt modelId="{08289BA0-8988-4994-81B6-D2FEDD838CB2}" type="sibTrans" cxnId="{78367E0C-71B2-4E56-9FCC-2970B9D8838B}">
      <dgm:prSet/>
      <dgm:spPr/>
      <dgm:t>
        <a:bodyPr/>
        <a:lstStyle/>
        <a:p>
          <a:endParaRPr lang="en-US"/>
        </a:p>
      </dgm:t>
    </dgm:pt>
    <dgm:pt modelId="{C5B3CE6F-326C-4557-8D75-C8626639FFA1}">
      <dgm:prSet/>
      <dgm:spPr/>
      <dgm:t>
        <a:bodyPr/>
        <a:lstStyle/>
        <a:p>
          <a:pPr>
            <a:lnSpc>
              <a:spcPct val="100000"/>
            </a:lnSpc>
          </a:pPr>
          <a:r>
            <a:rPr lang="en-US"/>
            <a:t>Formation of Project Selection Subcommittee.</a:t>
          </a:r>
        </a:p>
      </dgm:t>
    </dgm:pt>
    <dgm:pt modelId="{6A82A496-B625-4220-A6EC-C41154D77151}" type="parTrans" cxnId="{9045F315-D52D-4B63-A855-8CC56661BF54}">
      <dgm:prSet/>
      <dgm:spPr/>
      <dgm:t>
        <a:bodyPr/>
        <a:lstStyle/>
        <a:p>
          <a:endParaRPr lang="en-US"/>
        </a:p>
      </dgm:t>
    </dgm:pt>
    <dgm:pt modelId="{BBC85270-CB2B-4F72-B64D-5003EBD08813}" type="sibTrans" cxnId="{9045F315-D52D-4B63-A855-8CC56661BF54}">
      <dgm:prSet/>
      <dgm:spPr/>
      <dgm:t>
        <a:bodyPr/>
        <a:lstStyle/>
        <a:p>
          <a:endParaRPr lang="en-US"/>
        </a:p>
      </dgm:t>
    </dgm:pt>
    <dgm:pt modelId="{761DAFDF-357D-4D9F-A0B6-B1B855C175E4}">
      <dgm:prSet/>
      <dgm:spPr/>
      <dgm:t>
        <a:bodyPr/>
        <a:lstStyle/>
        <a:p>
          <a:pPr>
            <a:lnSpc>
              <a:spcPct val="100000"/>
            </a:lnSpc>
          </a:pPr>
          <a:r>
            <a:rPr lang="en-US"/>
            <a:t>Strategic Goals for the Year.</a:t>
          </a:r>
        </a:p>
      </dgm:t>
    </dgm:pt>
    <dgm:pt modelId="{0F7E0963-B6FC-475A-838A-F3FEE2BFDBED}" type="parTrans" cxnId="{656F2172-87F6-43E9-831D-583D3C374671}">
      <dgm:prSet/>
      <dgm:spPr/>
      <dgm:t>
        <a:bodyPr/>
        <a:lstStyle/>
        <a:p>
          <a:endParaRPr lang="en-US"/>
        </a:p>
      </dgm:t>
    </dgm:pt>
    <dgm:pt modelId="{AF2B4990-8644-4284-BE2B-9C25FB4C6A17}" type="sibTrans" cxnId="{656F2172-87F6-43E9-831D-583D3C374671}">
      <dgm:prSet/>
      <dgm:spPr/>
      <dgm:t>
        <a:bodyPr/>
        <a:lstStyle/>
        <a:p>
          <a:endParaRPr lang="en-US"/>
        </a:p>
      </dgm:t>
    </dgm:pt>
    <dgm:pt modelId="{206FBC84-E41D-4CD8-9AC9-C7EA2FEF96F0}">
      <dgm:prSet/>
      <dgm:spPr/>
      <dgm:t>
        <a:bodyPr/>
        <a:lstStyle/>
        <a:p>
          <a:pPr>
            <a:lnSpc>
              <a:spcPct val="100000"/>
            </a:lnSpc>
          </a:pPr>
          <a:r>
            <a:rPr lang="en-US"/>
            <a:t>Open Discussion.</a:t>
          </a:r>
        </a:p>
      </dgm:t>
    </dgm:pt>
    <dgm:pt modelId="{C851382B-8CDF-4C8C-A49A-647B728F64E6}" type="parTrans" cxnId="{EA3338F7-424C-451E-BB8F-3D24981DF281}">
      <dgm:prSet/>
      <dgm:spPr/>
      <dgm:t>
        <a:bodyPr/>
        <a:lstStyle/>
        <a:p>
          <a:endParaRPr lang="en-US"/>
        </a:p>
      </dgm:t>
    </dgm:pt>
    <dgm:pt modelId="{485A3BD9-E4EF-45EF-911F-E23A256EADA4}" type="sibTrans" cxnId="{EA3338F7-424C-451E-BB8F-3D24981DF281}">
      <dgm:prSet/>
      <dgm:spPr/>
      <dgm:t>
        <a:bodyPr/>
        <a:lstStyle/>
        <a:p>
          <a:endParaRPr lang="en-US"/>
        </a:p>
      </dgm:t>
    </dgm:pt>
    <dgm:pt modelId="{89645661-27EC-4796-A339-14F79EF883D0}">
      <dgm:prSet/>
      <dgm:spPr/>
      <dgm:t>
        <a:bodyPr/>
        <a:lstStyle/>
        <a:p>
          <a:pPr>
            <a:lnSpc>
              <a:spcPct val="100000"/>
            </a:lnSpc>
          </a:pPr>
          <a:r>
            <a:rPr lang="en-US"/>
            <a:t>Next Steps and Closing Remarks.</a:t>
          </a:r>
        </a:p>
      </dgm:t>
    </dgm:pt>
    <dgm:pt modelId="{1A9781D9-FCEF-42EC-9B98-F090AA7C9758}" type="parTrans" cxnId="{6FB9C57B-FF22-4E6F-9125-7BB390E4C1DB}">
      <dgm:prSet/>
      <dgm:spPr/>
      <dgm:t>
        <a:bodyPr/>
        <a:lstStyle/>
        <a:p>
          <a:endParaRPr lang="en-US"/>
        </a:p>
      </dgm:t>
    </dgm:pt>
    <dgm:pt modelId="{C5E7D9B5-0652-4264-8993-3D961944E5C3}" type="sibTrans" cxnId="{6FB9C57B-FF22-4E6F-9125-7BB390E4C1DB}">
      <dgm:prSet/>
      <dgm:spPr/>
      <dgm:t>
        <a:bodyPr/>
        <a:lstStyle/>
        <a:p>
          <a:endParaRPr lang="en-US"/>
        </a:p>
      </dgm:t>
    </dgm:pt>
    <dgm:pt modelId="{EE39E9C0-5311-49D0-BF60-E005D670BAFD}" type="pres">
      <dgm:prSet presAssocID="{7EE539E1-55D7-4762-B441-77969BFE4F84}" presName="root" presStyleCnt="0">
        <dgm:presLayoutVars>
          <dgm:dir/>
          <dgm:resizeHandles val="exact"/>
        </dgm:presLayoutVars>
      </dgm:prSet>
      <dgm:spPr/>
    </dgm:pt>
    <dgm:pt modelId="{8F4F7885-448E-4010-996B-238F56F04580}" type="pres">
      <dgm:prSet presAssocID="{D64B68AC-05F3-4256-A1B7-B634B08FE873}" presName="compNode" presStyleCnt="0"/>
      <dgm:spPr/>
    </dgm:pt>
    <dgm:pt modelId="{E2E6A608-3F2B-40E0-9BC4-262288875D6F}" type="pres">
      <dgm:prSet presAssocID="{D64B68AC-05F3-4256-A1B7-B634B08FE873}" presName="bgRect" presStyleLbl="bgShp" presStyleIdx="0" presStyleCnt="5"/>
      <dgm:spPr/>
    </dgm:pt>
    <dgm:pt modelId="{18A8A45B-AD49-43BA-B6CB-0B546358A836}" type="pres">
      <dgm:prSet presAssocID="{D64B68AC-05F3-4256-A1B7-B634B08FE87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wspaper"/>
        </a:ext>
      </dgm:extLst>
    </dgm:pt>
    <dgm:pt modelId="{D049B109-C9AF-4FE0-8198-9F66C34E2382}" type="pres">
      <dgm:prSet presAssocID="{D64B68AC-05F3-4256-A1B7-B634B08FE873}" presName="spaceRect" presStyleCnt="0"/>
      <dgm:spPr/>
    </dgm:pt>
    <dgm:pt modelId="{24FA76FE-DD1B-4469-A607-754D755D8230}" type="pres">
      <dgm:prSet presAssocID="{D64B68AC-05F3-4256-A1B7-B634B08FE873}" presName="parTx" presStyleLbl="revTx" presStyleIdx="0" presStyleCnt="5">
        <dgm:presLayoutVars>
          <dgm:chMax val="0"/>
          <dgm:chPref val="0"/>
        </dgm:presLayoutVars>
      </dgm:prSet>
      <dgm:spPr/>
    </dgm:pt>
    <dgm:pt modelId="{D90A2104-586D-4601-BE0B-D225C923610B}" type="pres">
      <dgm:prSet presAssocID="{08289BA0-8988-4994-81B6-D2FEDD838CB2}" presName="sibTrans" presStyleCnt="0"/>
      <dgm:spPr/>
    </dgm:pt>
    <dgm:pt modelId="{D6D1B9F5-809C-4C4E-81B8-FE73FFCB9734}" type="pres">
      <dgm:prSet presAssocID="{C5B3CE6F-326C-4557-8D75-C8626639FFA1}" presName="compNode" presStyleCnt="0"/>
      <dgm:spPr/>
    </dgm:pt>
    <dgm:pt modelId="{61F052CF-FBB3-4C17-AB09-DE107607C5E0}" type="pres">
      <dgm:prSet presAssocID="{C5B3CE6F-326C-4557-8D75-C8626639FFA1}" presName="bgRect" presStyleLbl="bgShp" presStyleIdx="1" presStyleCnt="5"/>
      <dgm:spPr/>
    </dgm:pt>
    <dgm:pt modelId="{231C05C1-9705-4880-A7C6-6DF680416E2F}" type="pres">
      <dgm:prSet presAssocID="{C5B3CE6F-326C-4557-8D75-C8626639FFA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nching Diagram"/>
        </a:ext>
      </dgm:extLst>
    </dgm:pt>
    <dgm:pt modelId="{CFB908E8-00FD-4F95-A6B4-6157BF430C3A}" type="pres">
      <dgm:prSet presAssocID="{C5B3CE6F-326C-4557-8D75-C8626639FFA1}" presName="spaceRect" presStyleCnt="0"/>
      <dgm:spPr/>
    </dgm:pt>
    <dgm:pt modelId="{3320034D-4E82-425D-A547-6DDEC1A192F5}" type="pres">
      <dgm:prSet presAssocID="{C5B3CE6F-326C-4557-8D75-C8626639FFA1}" presName="parTx" presStyleLbl="revTx" presStyleIdx="1" presStyleCnt="5">
        <dgm:presLayoutVars>
          <dgm:chMax val="0"/>
          <dgm:chPref val="0"/>
        </dgm:presLayoutVars>
      </dgm:prSet>
      <dgm:spPr/>
    </dgm:pt>
    <dgm:pt modelId="{4FB698C8-0BE0-4265-988E-8604D9333498}" type="pres">
      <dgm:prSet presAssocID="{BBC85270-CB2B-4F72-B64D-5003EBD08813}" presName="sibTrans" presStyleCnt="0"/>
      <dgm:spPr/>
    </dgm:pt>
    <dgm:pt modelId="{0E6981E3-CCE4-4338-8B32-1D47CC5A98A0}" type="pres">
      <dgm:prSet presAssocID="{761DAFDF-357D-4D9F-A0B6-B1B855C175E4}" presName="compNode" presStyleCnt="0"/>
      <dgm:spPr/>
    </dgm:pt>
    <dgm:pt modelId="{C5A681E0-F06D-4EB9-AD89-902D33F51FFA}" type="pres">
      <dgm:prSet presAssocID="{761DAFDF-357D-4D9F-A0B6-B1B855C175E4}" presName="bgRect" presStyleLbl="bgShp" presStyleIdx="2" presStyleCnt="5"/>
      <dgm:spPr/>
    </dgm:pt>
    <dgm:pt modelId="{11C54B37-7C8F-41EC-B171-646B112B7FC7}" type="pres">
      <dgm:prSet presAssocID="{761DAFDF-357D-4D9F-A0B6-B1B855C175E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14A9D10A-102C-4DB0-B923-27E793D23FBA}" type="pres">
      <dgm:prSet presAssocID="{761DAFDF-357D-4D9F-A0B6-B1B855C175E4}" presName="spaceRect" presStyleCnt="0"/>
      <dgm:spPr/>
    </dgm:pt>
    <dgm:pt modelId="{4E3F497D-3626-4235-90F9-7DC3DEA0502D}" type="pres">
      <dgm:prSet presAssocID="{761DAFDF-357D-4D9F-A0B6-B1B855C175E4}" presName="parTx" presStyleLbl="revTx" presStyleIdx="2" presStyleCnt="5">
        <dgm:presLayoutVars>
          <dgm:chMax val="0"/>
          <dgm:chPref val="0"/>
        </dgm:presLayoutVars>
      </dgm:prSet>
      <dgm:spPr/>
    </dgm:pt>
    <dgm:pt modelId="{8DE66EA8-4078-4BF1-9608-4B99F1DEDA8C}" type="pres">
      <dgm:prSet presAssocID="{AF2B4990-8644-4284-BE2B-9C25FB4C6A17}" presName="sibTrans" presStyleCnt="0"/>
      <dgm:spPr/>
    </dgm:pt>
    <dgm:pt modelId="{2694FD61-2B39-4A48-995D-B7672DF9E937}" type="pres">
      <dgm:prSet presAssocID="{206FBC84-E41D-4CD8-9AC9-C7EA2FEF96F0}" presName="compNode" presStyleCnt="0"/>
      <dgm:spPr/>
    </dgm:pt>
    <dgm:pt modelId="{3D35270D-C84A-48C1-9E6A-3BACBDF47890}" type="pres">
      <dgm:prSet presAssocID="{206FBC84-E41D-4CD8-9AC9-C7EA2FEF96F0}" presName="bgRect" presStyleLbl="bgShp" presStyleIdx="3" presStyleCnt="5"/>
      <dgm:spPr/>
    </dgm:pt>
    <dgm:pt modelId="{A1335572-7F6D-4579-959A-CD8220597970}" type="pres">
      <dgm:prSet presAssocID="{206FBC84-E41D-4CD8-9AC9-C7EA2FEF96F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B5C60D14-C83B-4F3D-B0DF-52B808E28331}" type="pres">
      <dgm:prSet presAssocID="{206FBC84-E41D-4CD8-9AC9-C7EA2FEF96F0}" presName="spaceRect" presStyleCnt="0"/>
      <dgm:spPr/>
    </dgm:pt>
    <dgm:pt modelId="{2615219D-14C3-4DA4-A331-EEA65A8E2210}" type="pres">
      <dgm:prSet presAssocID="{206FBC84-E41D-4CD8-9AC9-C7EA2FEF96F0}" presName="parTx" presStyleLbl="revTx" presStyleIdx="3" presStyleCnt="5">
        <dgm:presLayoutVars>
          <dgm:chMax val="0"/>
          <dgm:chPref val="0"/>
        </dgm:presLayoutVars>
      </dgm:prSet>
      <dgm:spPr/>
    </dgm:pt>
    <dgm:pt modelId="{9F804B90-DC18-497E-8D95-689E9E888ADA}" type="pres">
      <dgm:prSet presAssocID="{485A3BD9-E4EF-45EF-911F-E23A256EADA4}" presName="sibTrans" presStyleCnt="0"/>
      <dgm:spPr/>
    </dgm:pt>
    <dgm:pt modelId="{DA7F9871-6064-478D-9FBA-0EA4916C8A97}" type="pres">
      <dgm:prSet presAssocID="{89645661-27EC-4796-A339-14F79EF883D0}" presName="compNode" presStyleCnt="0"/>
      <dgm:spPr/>
    </dgm:pt>
    <dgm:pt modelId="{7ACA39A9-7F6B-4DAD-BCEF-A8E6F8480A47}" type="pres">
      <dgm:prSet presAssocID="{89645661-27EC-4796-A339-14F79EF883D0}" presName="bgRect" presStyleLbl="bgShp" presStyleIdx="4" presStyleCnt="5"/>
      <dgm:spPr/>
    </dgm:pt>
    <dgm:pt modelId="{2A4E14F6-8E88-4A91-8EE9-9D5FAD3B8120}" type="pres">
      <dgm:prSet presAssocID="{89645661-27EC-4796-A339-14F79EF883D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FFE1643F-64DB-465D-AD79-A2CC1B758A55}" type="pres">
      <dgm:prSet presAssocID="{89645661-27EC-4796-A339-14F79EF883D0}" presName="spaceRect" presStyleCnt="0"/>
      <dgm:spPr/>
    </dgm:pt>
    <dgm:pt modelId="{CCB92929-C4D0-4F6A-B1DC-CD21A3729608}" type="pres">
      <dgm:prSet presAssocID="{89645661-27EC-4796-A339-14F79EF883D0}" presName="parTx" presStyleLbl="revTx" presStyleIdx="4" presStyleCnt="5">
        <dgm:presLayoutVars>
          <dgm:chMax val="0"/>
          <dgm:chPref val="0"/>
        </dgm:presLayoutVars>
      </dgm:prSet>
      <dgm:spPr/>
    </dgm:pt>
  </dgm:ptLst>
  <dgm:cxnLst>
    <dgm:cxn modelId="{78367E0C-71B2-4E56-9FCC-2970B9D8838B}" srcId="{7EE539E1-55D7-4762-B441-77969BFE4F84}" destId="{D64B68AC-05F3-4256-A1B7-B634B08FE873}" srcOrd="0" destOrd="0" parTransId="{07E43CC3-6372-4ED4-897A-2DBF0952D349}" sibTransId="{08289BA0-8988-4994-81B6-D2FEDD838CB2}"/>
    <dgm:cxn modelId="{9045F315-D52D-4B63-A855-8CC56661BF54}" srcId="{7EE539E1-55D7-4762-B441-77969BFE4F84}" destId="{C5B3CE6F-326C-4557-8D75-C8626639FFA1}" srcOrd="1" destOrd="0" parTransId="{6A82A496-B625-4220-A6EC-C41154D77151}" sibTransId="{BBC85270-CB2B-4F72-B64D-5003EBD08813}"/>
    <dgm:cxn modelId="{3DE51917-659E-4DB7-A30C-19F25A796434}" type="presOf" srcId="{89645661-27EC-4796-A339-14F79EF883D0}" destId="{CCB92929-C4D0-4F6A-B1DC-CD21A3729608}" srcOrd="0" destOrd="0" presId="urn:microsoft.com/office/officeart/2018/2/layout/IconVerticalSolidList"/>
    <dgm:cxn modelId="{BD646265-A51D-4698-A888-4C9AAE6836A8}" type="presOf" srcId="{7EE539E1-55D7-4762-B441-77969BFE4F84}" destId="{EE39E9C0-5311-49D0-BF60-E005D670BAFD}" srcOrd="0" destOrd="0" presId="urn:microsoft.com/office/officeart/2018/2/layout/IconVerticalSolidList"/>
    <dgm:cxn modelId="{53CB3651-B72D-41D3-B278-BBBF4CE2A9BB}" type="presOf" srcId="{761DAFDF-357D-4D9F-A0B6-B1B855C175E4}" destId="{4E3F497D-3626-4235-90F9-7DC3DEA0502D}" srcOrd="0" destOrd="0" presId="urn:microsoft.com/office/officeart/2018/2/layout/IconVerticalSolidList"/>
    <dgm:cxn modelId="{656F2172-87F6-43E9-831D-583D3C374671}" srcId="{7EE539E1-55D7-4762-B441-77969BFE4F84}" destId="{761DAFDF-357D-4D9F-A0B6-B1B855C175E4}" srcOrd="2" destOrd="0" parTransId="{0F7E0963-B6FC-475A-838A-F3FEE2BFDBED}" sibTransId="{AF2B4990-8644-4284-BE2B-9C25FB4C6A17}"/>
    <dgm:cxn modelId="{2FBB6F74-BB1B-4FCA-8EC4-37D1D0CA60D0}" type="presOf" srcId="{206FBC84-E41D-4CD8-9AC9-C7EA2FEF96F0}" destId="{2615219D-14C3-4DA4-A331-EEA65A8E2210}" srcOrd="0" destOrd="0" presId="urn:microsoft.com/office/officeart/2018/2/layout/IconVerticalSolidList"/>
    <dgm:cxn modelId="{6FB9C57B-FF22-4E6F-9125-7BB390E4C1DB}" srcId="{7EE539E1-55D7-4762-B441-77969BFE4F84}" destId="{89645661-27EC-4796-A339-14F79EF883D0}" srcOrd="4" destOrd="0" parTransId="{1A9781D9-FCEF-42EC-9B98-F090AA7C9758}" sibTransId="{C5E7D9B5-0652-4264-8993-3D961944E5C3}"/>
    <dgm:cxn modelId="{62CD15AF-C1D3-4678-8068-D648A8E985CB}" type="presOf" srcId="{C5B3CE6F-326C-4557-8D75-C8626639FFA1}" destId="{3320034D-4E82-425D-A547-6DDEC1A192F5}" srcOrd="0" destOrd="0" presId="urn:microsoft.com/office/officeart/2018/2/layout/IconVerticalSolidList"/>
    <dgm:cxn modelId="{EA3338F7-424C-451E-BB8F-3D24981DF281}" srcId="{7EE539E1-55D7-4762-B441-77969BFE4F84}" destId="{206FBC84-E41D-4CD8-9AC9-C7EA2FEF96F0}" srcOrd="3" destOrd="0" parTransId="{C851382B-8CDF-4C8C-A49A-647B728F64E6}" sibTransId="{485A3BD9-E4EF-45EF-911F-E23A256EADA4}"/>
    <dgm:cxn modelId="{451D4FFC-C401-41DA-9EF8-7959C32EABDC}" type="presOf" srcId="{D64B68AC-05F3-4256-A1B7-B634B08FE873}" destId="{24FA76FE-DD1B-4469-A607-754D755D8230}" srcOrd="0" destOrd="0" presId="urn:microsoft.com/office/officeart/2018/2/layout/IconVerticalSolidList"/>
    <dgm:cxn modelId="{6657E2FE-1A03-434C-86C0-D38025BDD15F}" type="presParOf" srcId="{EE39E9C0-5311-49D0-BF60-E005D670BAFD}" destId="{8F4F7885-448E-4010-996B-238F56F04580}" srcOrd="0" destOrd="0" presId="urn:microsoft.com/office/officeart/2018/2/layout/IconVerticalSolidList"/>
    <dgm:cxn modelId="{EA1BCCB6-32EC-422C-A77B-BB6FD5F541A2}" type="presParOf" srcId="{8F4F7885-448E-4010-996B-238F56F04580}" destId="{E2E6A608-3F2B-40E0-9BC4-262288875D6F}" srcOrd="0" destOrd="0" presId="urn:microsoft.com/office/officeart/2018/2/layout/IconVerticalSolidList"/>
    <dgm:cxn modelId="{73DD7801-9E30-4019-BA01-789F9395AE76}" type="presParOf" srcId="{8F4F7885-448E-4010-996B-238F56F04580}" destId="{18A8A45B-AD49-43BA-B6CB-0B546358A836}" srcOrd="1" destOrd="0" presId="urn:microsoft.com/office/officeart/2018/2/layout/IconVerticalSolidList"/>
    <dgm:cxn modelId="{2FD3B22A-D552-4EF0-AA95-88FC4390E994}" type="presParOf" srcId="{8F4F7885-448E-4010-996B-238F56F04580}" destId="{D049B109-C9AF-4FE0-8198-9F66C34E2382}" srcOrd="2" destOrd="0" presId="urn:microsoft.com/office/officeart/2018/2/layout/IconVerticalSolidList"/>
    <dgm:cxn modelId="{24ED19EB-5301-4F82-89B7-082210C3D7A9}" type="presParOf" srcId="{8F4F7885-448E-4010-996B-238F56F04580}" destId="{24FA76FE-DD1B-4469-A607-754D755D8230}" srcOrd="3" destOrd="0" presId="urn:microsoft.com/office/officeart/2018/2/layout/IconVerticalSolidList"/>
    <dgm:cxn modelId="{27348397-FC6D-4BCB-95EB-861C299B2166}" type="presParOf" srcId="{EE39E9C0-5311-49D0-BF60-E005D670BAFD}" destId="{D90A2104-586D-4601-BE0B-D225C923610B}" srcOrd="1" destOrd="0" presId="urn:microsoft.com/office/officeart/2018/2/layout/IconVerticalSolidList"/>
    <dgm:cxn modelId="{6539DF61-AE22-43F5-A199-89611D1CA3EA}" type="presParOf" srcId="{EE39E9C0-5311-49D0-BF60-E005D670BAFD}" destId="{D6D1B9F5-809C-4C4E-81B8-FE73FFCB9734}" srcOrd="2" destOrd="0" presId="urn:microsoft.com/office/officeart/2018/2/layout/IconVerticalSolidList"/>
    <dgm:cxn modelId="{D937398E-C79E-4926-87AA-6BD0A51976D0}" type="presParOf" srcId="{D6D1B9F5-809C-4C4E-81B8-FE73FFCB9734}" destId="{61F052CF-FBB3-4C17-AB09-DE107607C5E0}" srcOrd="0" destOrd="0" presId="urn:microsoft.com/office/officeart/2018/2/layout/IconVerticalSolidList"/>
    <dgm:cxn modelId="{FFCE7AF7-28A9-42C6-9488-4D333F4B5809}" type="presParOf" srcId="{D6D1B9F5-809C-4C4E-81B8-FE73FFCB9734}" destId="{231C05C1-9705-4880-A7C6-6DF680416E2F}" srcOrd="1" destOrd="0" presId="urn:microsoft.com/office/officeart/2018/2/layout/IconVerticalSolidList"/>
    <dgm:cxn modelId="{D204E15E-868C-45E4-BB6D-89AC240194E1}" type="presParOf" srcId="{D6D1B9F5-809C-4C4E-81B8-FE73FFCB9734}" destId="{CFB908E8-00FD-4F95-A6B4-6157BF430C3A}" srcOrd="2" destOrd="0" presId="urn:microsoft.com/office/officeart/2018/2/layout/IconVerticalSolidList"/>
    <dgm:cxn modelId="{AE1D5BB0-A1E0-4D97-82A8-4691B367036E}" type="presParOf" srcId="{D6D1B9F5-809C-4C4E-81B8-FE73FFCB9734}" destId="{3320034D-4E82-425D-A547-6DDEC1A192F5}" srcOrd="3" destOrd="0" presId="urn:microsoft.com/office/officeart/2018/2/layout/IconVerticalSolidList"/>
    <dgm:cxn modelId="{B54BD43D-1FC8-40B3-8A16-57E858112E14}" type="presParOf" srcId="{EE39E9C0-5311-49D0-BF60-E005D670BAFD}" destId="{4FB698C8-0BE0-4265-988E-8604D9333498}" srcOrd="3" destOrd="0" presId="urn:microsoft.com/office/officeart/2018/2/layout/IconVerticalSolidList"/>
    <dgm:cxn modelId="{9A662011-E6A2-481D-B0C2-8F88AC5FF1CC}" type="presParOf" srcId="{EE39E9C0-5311-49D0-BF60-E005D670BAFD}" destId="{0E6981E3-CCE4-4338-8B32-1D47CC5A98A0}" srcOrd="4" destOrd="0" presId="urn:microsoft.com/office/officeart/2018/2/layout/IconVerticalSolidList"/>
    <dgm:cxn modelId="{ABD97F56-21BA-4531-AD24-222D6AF00E2C}" type="presParOf" srcId="{0E6981E3-CCE4-4338-8B32-1D47CC5A98A0}" destId="{C5A681E0-F06D-4EB9-AD89-902D33F51FFA}" srcOrd="0" destOrd="0" presId="urn:microsoft.com/office/officeart/2018/2/layout/IconVerticalSolidList"/>
    <dgm:cxn modelId="{8EDB597E-D26C-4F74-8115-F71690E1B32E}" type="presParOf" srcId="{0E6981E3-CCE4-4338-8B32-1D47CC5A98A0}" destId="{11C54B37-7C8F-41EC-B171-646B112B7FC7}" srcOrd="1" destOrd="0" presId="urn:microsoft.com/office/officeart/2018/2/layout/IconVerticalSolidList"/>
    <dgm:cxn modelId="{25711B5E-9573-441D-8D1D-2AF85222E9CD}" type="presParOf" srcId="{0E6981E3-CCE4-4338-8B32-1D47CC5A98A0}" destId="{14A9D10A-102C-4DB0-B923-27E793D23FBA}" srcOrd="2" destOrd="0" presId="urn:microsoft.com/office/officeart/2018/2/layout/IconVerticalSolidList"/>
    <dgm:cxn modelId="{69A967B0-64F2-4C44-B7C5-F7C1682D5C02}" type="presParOf" srcId="{0E6981E3-CCE4-4338-8B32-1D47CC5A98A0}" destId="{4E3F497D-3626-4235-90F9-7DC3DEA0502D}" srcOrd="3" destOrd="0" presId="urn:microsoft.com/office/officeart/2018/2/layout/IconVerticalSolidList"/>
    <dgm:cxn modelId="{F6D74749-BA3C-486C-857A-1004BDFCC28B}" type="presParOf" srcId="{EE39E9C0-5311-49D0-BF60-E005D670BAFD}" destId="{8DE66EA8-4078-4BF1-9608-4B99F1DEDA8C}" srcOrd="5" destOrd="0" presId="urn:microsoft.com/office/officeart/2018/2/layout/IconVerticalSolidList"/>
    <dgm:cxn modelId="{8084088A-1C40-4D46-9804-3422235BCBD5}" type="presParOf" srcId="{EE39E9C0-5311-49D0-BF60-E005D670BAFD}" destId="{2694FD61-2B39-4A48-995D-B7672DF9E937}" srcOrd="6" destOrd="0" presId="urn:microsoft.com/office/officeart/2018/2/layout/IconVerticalSolidList"/>
    <dgm:cxn modelId="{873E09CB-5F39-4511-9A4E-BF570C7D2588}" type="presParOf" srcId="{2694FD61-2B39-4A48-995D-B7672DF9E937}" destId="{3D35270D-C84A-48C1-9E6A-3BACBDF47890}" srcOrd="0" destOrd="0" presId="urn:microsoft.com/office/officeart/2018/2/layout/IconVerticalSolidList"/>
    <dgm:cxn modelId="{5CCF9F43-3E47-4087-B898-6592ED7960EB}" type="presParOf" srcId="{2694FD61-2B39-4A48-995D-B7672DF9E937}" destId="{A1335572-7F6D-4579-959A-CD8220597970}" srcOrd="1" destOrd="0" presId="urn:microsoft.com/office/officeart/2018/2/layout/IconVerticalSolidList"/>
    <dgm:cxn modelId="{32C3F620-7B23-450C-98E2-8A4D9A1A01A9}" type="presParOf" srcId="{2694FD61-2B39-4A48-995D-B7672DF9E937}" destId="{B5C60D14-C83B-4F3D-B0DF-52B808E28331}" srcOrd="2" destOrd="0" presId="urn:microsoft.com/office/officeart/2018/2/layout/IconVerticalSolidList"/>
    <dgm:cxn modelId="{7E115FA1-E497-4401-A29F-D8638EB7AEE6}" type="presParOf" srcId="{2694FD61-2B39-4A48-995D-B7672DF9E937}" destId="{2615219D-14C3-4DA4-A331-EEA65A8E2210}" srcOrd="3" destOrd="0" presId="urn:microsoft.com/office/officeart/2018/2/layout/IconVerticalSolidList"/>
    <dgm:cxn modelId="{1DC17300-5BAF-407D-8982-6D3CFB01B657}" type="presParOf" srcId="{EE39E9C0-5311-49D0-BF60-E005D670BAFD}" destId="{9F804B90-DC18-497E-8D95-689E9E888ADA}" srcOrd="7" destOrd="0" presId="urn:microsoft.com/office/officeart/2018/2/layout/IconVerticalSolidList"/>
    <dgm:cxn modelId="{1DD0C96E-F6B2-47A8-B015-1A4140EA9D2D}" type="presParOf" srcId="{EE39E9C0-5311-49D0-BF60-E005D670BAFD}" destId="{DA7F9871-6064-478D-9FBA-0EA4916C8A97}" srcOrd="8" destOrd="0" presId="urn:microsoft.com/office/officeart/2018/2/layout/IconVerticalSolidList"/>
    <dgm:cxn modelId="{2465C844-D88F-4624-8826-DE979A39D3BE}" type="presParOf" srcId="{DA7F9871-6064-478D-9FBA-0EA4916C8A97}" destId="{7ACA39A9-7F6B-4DAD-BCEF-A8E6F8480A47}" srcOrd="0" destOrd="0" presId="urn:microsoft.com/office/officeart/2018/2/layout/IconVerticalSolidList"/>
    <dgm:cxn modelId="{62B57AA6-0745-4322-BC7C-FEDAC379940C}" type="presParOf" srcId="{DA7F9871-6064-478D-9FBA-0EA4916C8A97}" destId="{2A4E14F6-8E88-4A91-8EE9-9D5FAD3B8120}" srcOrd="1" destOrd="0" presId="urn:microsoft.com/office/officeart/2018/2/layout/IconVerticalSolidList"/>
    <dgm:cxn modelId="{EA42E324-5C07-4059-A7BE-368AEB1398F8}" type="presParOf" srcId="{DA7F9871-6064-478D-9FBA-0EA4916C8A97}" destId="{FFE1643F-64DB-465D-AD79-A2CC1B758A55}" srcOrd="2" destOrd="0" presId="urn:microsoft.com/office/officeart/2018/2/layout/IconVerticalSolidList"/>
    <dgm:cxn modelId="{B48EC355-3FB5-49E9-8BBB-34443CBDF22B}" type="presParOf" srcId="{DA7F9871-6064-478D-9FBA-0EA4916C8A97}" destId="{CCB92929-C4D0-4F6A-B1DC-CD21A372960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AB0ED8-5F7D-49BF-95CF-9FEE627986D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CE898A94-0CAD-4B69-9CB1-60C4BDBF36E1}">
      <dgm:prSet/>
      <dgm:spPr/>
      <dgm:t>
        <a:bodyPr/>
        <a:lstStyle/>
        <a:p>
          <a:r>
            <a:rPr lang="en-US"/>
            <a:t>Marie Bartlett and Brenna Clarke Gray: </a:t>
          </a:r>
        </a:p>
        <a:p>
          <a:r>
            <a:rPr lang="en-US"/>
            <a:t>co-founders and project leads</a:t>
          </a:r>
        </a:p>
      </dgm:t>
    </dgm:pt>
    <dgm:pt modelId="{F1BC3F13-57B8-4AFF-BCDA-7F9A2475DB2F}" type="parTrans" cxnId="{B10B6630-F0A1-4A20-9BD3-A1876C353D5E}">
      <dgm:prSet/>
      <dgm:spPr/>
      <dgm:t>
        <a:bodyPr/>
        <a:lstStyle/>
        <a:p>
          <a:endParaRPr lang="en-US"/>
        </a:p>
      </dgm:t>
    </dgm:pt>
    <dgm:pt modelId="{76F4BBAB-E250-4465-8BE4-9C918FDFDBE3}" type="sibTrans" cxnId="{B10B6630-F0A1-4A20-9BD3-A1876C353D5E}">
      <dgm:prSet/>
      <dgm:spPr/>
      <dgm:t>
        <a:bodyPr/>
        <a:lstStyle/>
        <a:p>
          <a:endParaRPr lang="en-US"/>
        </a:p>
      </dgm:t>
    </dgm:pt>
    <dgm:pt modelId="{9D98162F-55C1-4737-B320-48A39A00C456}">
      <dgm:prSet/>
      <dgm:spPr/>
      <dgm:t>
        <a:bodyPr/>
        <a:lstStyle/>
        <a:p>
          <a:r>
            <a:rPr lang="en-US"/>
            <a:t>Dani Collins: </a:t>
          </a:r>
        </a:p>
        <a:p>
          <a:r>
            <a:rPr lang="en-US"/>
            <a:t>publications manager</a:t>
          </a:r>
        </a:p>
      </dgm:t>
    </dgm:pt>
    <dgm:pt modelId="{4B6C6426-9ED1-4EA9-98F2-1280D3282719}" type="parTrans" cxnId="{124E205F-E1A3-4270-B0FB-C9D419601EEA}">
      <dgm:prSet/>
      <dgm:spPr/>
      <dgm:t>
        <a:bodyPr/>
        <a:lstStyle/>
        <a:p>
          <a:endParaRPr lang="en-US"/>
        </a:p>
      </dgm:t>
    </dgm:pt>
    <dgm:pt modelId="{35FFE773-5026-4506-AB2D-7C9B2B5B300A}" type="sibTrans" cxnId="{124E205F-E1A3-4270-B0FB-C9D419601EEA}">
      <dgm:prSet/>
      <dgm:spPr/>
      <dgm:t>
        <a:bodyPr/>
        <a:lstStyle/>
        <a:p>
          <a:endParaRPr lang="en-US"/>
        </a:p>
      </dgm:t>
    </dgm:pt>
    <dgm:pt modelId="{4CC348C8-CCD1-4D9F-A07E-093AD13D0809}">
      <dgm:prSet/>
      <dgm:spPr/>
      <dgm:t>
        <a:bodyPr/>
        <a:lstStyle/>
        <a:p>
          <a:r>
            <a:rPr lang="en-US"/>
            <a:t>Jessica Obando </a:t>
          </a:r>
          <a:r>
            <a:rPr lang="en-US" err="1"/>
            <a:t>Almache</a:t>
          </a:r>
          <a:r>
            <a:rPr lang="en-US"/>
            <a:t>: </a:t>
          </a:r>
        </a:p>
        <a:p>
          <a:r>
            <a:rPr lang="en-US"/>
            <a:t>production specialist</a:t>
          </a:r>
        </a:p>
      </dgm:t>
    </dgm:pt>
    <dgm:pt modelId="{959FC5AC-8F7B-43D3-A2B2-3EC3A1D4F4BF}" type="parTrans" cxnId="{C82FAD71-56D6-4A2E-ACF0-E17EE7AE0DF7}">
      <dgm:prSet/>
      <dgm:spPr/>
      <dgm:t>
        <a:bodyPr/>
        <a:lstStyle/>
        <a:p>
          <a:endParaRPr lang="en-US"/>
        </a:p>
      </dgm:t>
    </dgm:pt>
    <dgm:pt modelId="{48BA4B15-3DB8-4496-A281-2AE688803359}" type="sibTrans" cxnId="{C82FAD71-56D6-4A2E-ACF0-E17EE7AE0DF7}">
      <dgm:prSet/>
      <dgm:spPr/>
      <dgm:t>
        <a:bodyPr/>
        <a:lstStyle/>
        <a:p>
          <a:endParaRPr lang="en-US"/>
        </a:p>
      </dgm:t>
    </dgm:pt>
    <dgm:pt modelId="{BA702CE5-8F6E-46CC-AD05-10012C4E95BC}">
      <dgm:prSet/>
      <dgm:spPr/>
      <dgm:t>
        <a:bodyPr/>
        <a:lstStyle/>
        <a:p>
          <a:r>
            <a:rPr lang="en-US"/>
            <a:t>Kaitlyn Meyers: </a:t>
          </a:r>
        </a:p>
        <a:p>
          <a:r>
            <a:rPr lang="en-US"/>
            <a:t>copy editor</a:t>
          </a:r>
        </a:p>
      </dgm:t>
    </dgm:pt>
    <dgm:pt modelId="{D307292A-0303-451F-B044-706D1A44101A}" type="parTrans" cxnId="{B450AA4F-9CA6-4F2D-BA2C-F8FDACD4B755}">
      <dgm:prSet/>
      <dgm:spPr/>
      <dgm:t>
        <a:bodyPr/>
        <a:lstStyle/>
        <a:p>
          <a:endParaRPr lang="en-US"/>
        </a:p>
      </dgm:t>
    </dgm:pt>
    <dgm:pt modelId="{BEFC94F8-BCB1-4A49-B477-5AA78B95D8A4}" type="sibTrans" cxnId="{B450AA4F-9CA6-4F2D-BA2C-F8FDACD4B755}">
      <dgm:prSet/>
      <dgm:spPr/>
      <dgm:t>
        <a:bodyPr/>
        <a:lstStyle/>
        <a:p>
          <a:endParaRPr lang="en-US"/>
        </a:p>
      </dgm:t>
    </dgm:pt>
    <dgm:pt modelId="{28CD4BCC-BBED-4BC5-A527-4EB42E21B369}">
      <dgm:prSet/>
      <dgm:spPr/>
      <dgm:t>
        <a:bodyPr/>
        <a:lstStyle/>
        <a:p>
          <a:r>
            <a:rPr lang="en-US"/>
            <a:t>Ananya Kamboj: </a:t>
          </a:r>
        </a:p>
        <a:p>
          <a:r>
            <a:rPr lang="en-US"/>
            <a:t>co-op student</a:t>
          </a:r>
        </a:p>
      </dgm:t>
    </dgm:pt>
    <dgm:pt modelId="{24123425-0ECD-4377-91D6-52641C327F4A}" type="parTrans" cxnId="{4437CD39-1761-47B4-868D-1D0CFC865CBB}">
      <dgm:prSet/>
      <dgm:spPr/>
      <dgm:t>
        <a:bodyPr/>
        <a:lstStyle/>
        <a:p>
          <a:endParaRPr lang="en-US"/>
        </a:p>
      </dgm:t>
    </dgm:pt>
    <dgm:pt modelId="{CB4DF0C6-9D70-4EB2-BD03-438E762D9FAC}" type="sibTrans" cxnId="{4437CD39-1761-47B4-868D-1D0CFC865CBB}">
      <dgm:prSet/>
      <dgm:spPr/>
      <dgm:t>
        <a:bodyPr/>
        <a:lstStyle/>
        <a:p>
          <a:endParaRPr lang="en-US"/>
        </a:p>
      </dgm:t>
    </dgm:pt>
    <dgm:pt modelId="{01EF4ABB-BAE1-4C37-B1C2-52C87C630FF2}">
      <dgm:prSet/>
      <dgm:spPr/>
      <dgm:t>
        <a:bodyPr/>
        <a:lstStyle/>
        <a:p>
          <a:r>
            <a:rPr lang="en-US"/>
            <a:t>Riley Philips: </a:t>
          </a:r>
        </a:p>
        <a:p>
          <a:r>
            <a:rPr lang="en-US"/>
            <a:t>co-op student</a:t>
          </a:r>
        </a:p>
      </dgm:t>
    </dgm:pt>
    <dgm:pt modelId="{A2D124F1-9DB3-4FFC-8A02-61AD603CE787}" type="parTrans" cxnId="{F3280FBB-2A73-4CD7-8000-68092FF5463A}">
      <dgm:prSet/>
      <dgm:spPr/>
      <dgm:t>
        <a:bodyPr/>
        <a:lstStyle/>
        <a:p>
          <a:endParaRPr lang="en-US"/>
        </a:p>
      </dgm:t>
    </dgm:pt>
    <dgm:pt modelId="{4E5A76B6-5E40-4255-88C0-CA2C2C760B1B}" type="sibTrans" cxnId="{F3280FBB-2A73-4CD7-8000-68092FF5463A}">
      <dgm:prSet/>
      <dgm:spPr/>
      <dgm:t>
        <a:bodyPr/>
        <a:lstStyle/>
        <a:p>
          <a:endParaRPr lang="en-US"/>
        </a:p>
      </dgm:t>
    </dgm:pt>
    <dgm:pt modelId="{58E65CB4-86B8-4B09-AE51-2964923045A7}">
      <dgm:prSet/>
      <dgm:spPr/>
      <dgm:t>
        <a:bodyPr/>
        <a:lstStyle/>
        <a:p>
          <a:r>
            <a:rPr lang="en-US"/>
            <a:t>Greg </a:t>
          </a:r>
          <a:r>
            <a:rPr lang="en-US" err="1"/>
            <a:t>Vilac</a:t>
          </a:r>
          <a:r>
            <a:rPr lang="en-US"/>
            <a:t>: </a:t>
          </a:r>
        </a:p>
        <a:p>
          <a:r>
            <a:rPr lang="en-US"/>
            <a:t>co-op student</a:t>
          </a:r>
        </a:p>
      </dgm:t>
    </dgm:pt>
    <dgm:pt modelId="{9F6EA92F-D32C-4281-951C-D824202E9E20}" type="parTrans" cxnId="{E046C2A1-CCBE-4ABC-93CF-F2EC4C16CCFE}">
      <dgm:prSet/>
      <dgm:spPr/>
      <dgm:t>
        <a:bodyPr/>
        <a:lstStyle/>
        <a:p>
          <a:endParaRPr lang="en-US"/>
        </a:p>
      </dgm:t>
    </dgm:pt>
    <dgm:pt modelId="{BD3473E5-09E7-4ECE-8FB3-977AD684C766}" type="sibTrans" cxnId="{E046C2A1-CCBE-4ABC-93CF-F2EC4C16CCFE}">
      <dgm:prSet/>
      <dgm:spPr/>
      <dgm:t>
        <a:bodyPr/>
        <a:lstStyle/>
        <a:p>
          <a:endParaRPr lang="en-US"/>
        </a:p>
      </dgm:t>
    </dgm:pt>
    <dgm:pt modelId="{FC677C1D-A808-C447-9BA3-F50FB0BE870F}" type="pres">
      <dgm:prSet presAssocID="{B9AB0ED8-5F7D-49BF-95CF-9FEE627986D4}" presName="diagram" presStyleCnt="0">
        <dgm:presLayoutVars>
          <dgm:dir/>
          <dgm:resizeHandles val="exact"/>
        </dgm:presLayoutVars>
      </dgm:prSet>
      <dgm:spPr/>
    </dgm:pt>
    <dgm:pt modelId="{200DDBD5-3EA6-2B4E-A796-5EE2D051E664}" type="pres">
      <dgm:prSet presAssocID="{CE898A94-0CAD-4B69-9CB1-60C4BDBF36E1}" presName="node" presStyleLbl="node1" presStyleIdx="0" presStyleCnt="7">
        <dgm:presLayoutVars>
          <dgm:bulletEnabled val="1"/>
        </dgm:presLayoutVars>
      </dgm:prSet>
      <dgm:spPr/>
    </dgm:pt>
    <dgm:pt modelId="{569AF574-20F6-3A43-95C5-998C6A17CD04}" type="pres">
      <dgm:prSet presAssocID="{76F4BBAB-E250-4465-8BE4-9C918FDFDBE3}" presName="sibTrans" presStyleCnt="0"/>
      <dgm:spPr/>
    </dgm:pt>
    <dgm:pt modelId="{17D0A983-88E9-3C42-B50B-91C3043A59F3}" type="pres">
      <dgm:prSet presAssocID="{9D98162F-55C1-4737-B320-48A39A00C456}" presName="node" presStyleLbl="node1" presStyleIdx="1" presStyleCnt="7">
        <dgm:presLayoutVars>
          <dgm:bulletEnabled val="1"/>
        </dgm:presLayoutVars>
      </dgm:prSet>
      <dgm:spPr/>
    </dgm:pt>
    <dgm:pt modelId="{BA10D988-5CA2-2C4A-9DE1-2F1614DAF8B3}" type="pres">
      <dgm:prSet presAssocID="{35FFE773-5026-4506-AB2D-7C9B2B5B300A}" presName="sibTrans" presStyleCnt="0"/>
      <dgm:spPr/>
    </dgm:pt>
    <dgm:pt modelId="{25069512-A82C-B741-A6DF-EED1B050E8C9}" type="pres">
      <dgm:prSet presAssocID="{4CC348C8-CCD1-4D9F-A07E-093AD13D0809}" presName="node" presStyleLbl="node1" presStyleIdx="2" presStyleCnt="7">
        <dgm:presLayoutVars>
          <dgm:bulletEnabled val="1"/>
        </dgm:presLayoutVars>
      </dgm:prSet>
      <dgm:spPr/>
    </dgm:pt>
    <dgm:pt modelId="{B998E06A-B1A0-B349-A633-3B7252AF8605}" type="pres">
      <dgm:prSet presAssocID="{48BA4B15-3DB8-4496-A281-2AE688803359}" presName="sibTrans" presStyleCnt="0"/>
      <dgm:spPr/>
    </dgm:pt>
    <dgm:pt modelId="{CCA8D591-857E-7247-87FA-6ECA108FC536}" type="pres">
      <dgm:prSet presAssocID="{BA702CE5-8F6E-46CC-AD05-10012C4E95BC}" presName="node" presStyleLbl="node1" presStyleIdx="3" presStyleCnt="7">
        <dgm:presLayoutVars>
          <dgm:bulletEnabled val="1"/>
        </dgm:presLayoutVars>
      </dgm:prSet>
      <dgm:spPr/>
    </dgm:pt>
    <dgm:pt modelId="{4170A084-634E-1B45-87C2-A76B7AC4093F}" type="pres">
      <dgm:prSet presAssocID="{BEFC94F8-BCB1-4A49-B477-5AA78B95D8A4}" presName="sibTrans" presStyleCnt="0"/>
      <dgm:spPr/>
    </dgm:pt>
    <dgm:pt modelId="{12CAB719-E4DC-F148-89C5-D4C7F9BAD85C}" type="pres">
      <dgm:prSet presAssocID="{28CD4BCC-BBED-4BC5-A527-4EB42E21B369}" presName="node" presStyleLbl="node1" presStyleIdx="4" presStyleCnt="7">
        <dgm:presLayoutVars>
          <dgm:bulletEnabled val="1"/>
        </dgm:presLayoutVars>
      </dgm:prSet>
      <dgm:spPr/>
    </dgm:pt>
    <dgm:pt modelId="{EA16259A-6DE7-B146-9E6D-FFC4C6D2E0D8}" type="pres">
      <dgm:prSet presAssocID="{CB4DF0C6-9D70-4EB2-BD03-438E762D9FAC}" presName="sibTrans" presStyleCnt="0"/>
      <dgm:spPr/>
    </dgm:pt>
    <dgm:pt modelId="{77F5A4A1-1F36-784F-B3BA-E2B8E7BB4E35}" type="pres">
      <dgm:prSet presAssocID="{01EF4ABB-BAE1-4C37-B1C2-52C87C630FF2}" presName="node" presStyleLbl="node1" presStyleIdx="5" presStyleCnt="7">
        <dgm:presLayoutVars>
          <dgm:bulletEnabled val="1"/>
        </dgm:presLayoutVars>
      </dgm:prSet>
      <dgm:spPr/>
    </dgm:pt>
    <dgm:pt modelId="{AC3FB9D9-B99A-5648-A016-8C679C63E17C}" type="pres">
      <dgm:prSet presAssocID="{4E5A76B6-5E40-4255-88C0-CA2C2C760B1B}" presName="sibTrans" presStyleCnt="0"/>
      <dgm:spPr/>
    </dgm:pt>
    <dgm:pt modelId="{CB448161-C745-334D-9794-0BC67A65CC34}" type="pres">
      <dgm:prSet presAssocID="{58E65CB4-86B8-4B09-AE51-2964923045A7}" presName="node" presStyleLbl="node1" presStyleIdx="6" presStyleCnt="7">
        <dgm:presLayoutVars>
          <dgm:bulletEnabled val="1"/>
        </dgm:presLayoutVars>
      </dgm:prSet>
      <dgm:spPr/>
    </dgm:pt>
  </dgm:ptLst>
  <dgm:cxnLst>
    <dgm:cxn modelId="{10575111-C83C-6D43-A3B9-6C9B783758AC}" type="presOf" srcId="{01EF4ABB-BAE1-4C37-B1C2-52C87C630FF2}" destId="{77F5A4A1-1F36-784F-B3BA-E2B8E7BB4E35}" srcOrd="0" destOrd="0" presId="urn:microsoft.com/office/officeart/2005/8/layout/default"/>
    <dgm:cxn modelId="{B5AA5B13-33F8-5246-8A0C-12FCD9BAE40D}" type="presOf" srcId="{BA702CE5-8F6E-46CC-AD05-10012C4E95BC}" destId="{CCA8D591-857E-7247-87FA-6ECA108FC536}" srcOrd="0" destOrd="0" presId="urn:microsoft.com/office/officeart/2005/8/layout/default"/>
    <dgm:cxn modelId="{B3523A16-26F0-8F48-A9FE-944C1C20912C}" type="presOf" srcId="{CE898A94-0CAD-4B69-9CB1-60C4BDBF36E1}" destId="{200DDBD5-3EA6-2B4E-A796-5EE2D051E664}" srcOrd="0" destOrd="0" presId="urn:microsoft.com/office/officeart/2005/8/layout/default"/>
    <dgm:cxn modelId="{4D37F42E-C943-674C-83E2-0E0FF46333FE}" type="presOf" srcId="{B9AB0ED8-5F7D-49BF-95CF-9FEE627986D4}" destId="{FC677C1D-A808-C447-9BA3-F50FB0BE870F}" srcOrd="0" destOrd="0" presId="urn:microsoft.com/office/officeart/2005/8/layout/default"/>
    <dgm:cxn modelId="{B10B6630-F0A1-4A20-9BD3-A1876C353D5E}" srcId="{B9AB0ED8-5F7D-49BF-95CF-9FEE627986D4}" destId="{CE898A94-0CAD-4B69-9CB1-60C4BDBF36E1}" srcOrd="0" destOrd="0" parTransId="{F1BC3F13-57B8-4AFF-BCDA-7F9A2475DB2F}" sibTransId="{76F4BBAB-E250-4465-8BE4-9C918FDFDBE3}"/>
    <dgm:cxn modelId="{7DA2A737-15D0-1B45-8170-550700A0CE4C}" type="presOf" srcId="{9D98162F-55C1-4737-B320-48A39A00C456}" destId="{17D0A983-88E9-3C42-B50B-91C3043A59F3}" srcOrd="0" destOrd="0" presId="urn:microsoft.com/office/officeart/2005/8/layout/default"/>
    <dgm:cxn modelId="{4437CD39-1761-47B4-868D-1D0CFC865CBB}" srcId="{B9AB0ED8-5F7D-49BF-95CF-9FEE627986D4}" destId="{28CD4BCC-BBED-4BC5-A527-4EB42E21B369}" srcOrd="4" destOrd="0" parTransId="{24123425-0ECD-4377-91D6-52641C327F4A}" sibTransId="{CB4DF0C6-9D70-4EB2-BD03-438E762D9FAC}"/>
    <dgm:cxn modelId="{124E205F-E1A3-4270-B0FB-C9D419601EEA}" srcId="{B9AB0ED8-5F7D-49BF-95CF-9FEE627986D4}" destId="{9D98162F-55C1-4737-B320-48A39A00C456}" srcOrd="1" destOrd="0" parTransId="{4B6C6426-9ED1-4EA9-98F2-1280D3282719}" sibTransId="{35FFE773-5026-4506-AB2D-7C9B2B5B300A}"/>
    <dgm:cxn modelId="{BBD45761-CEE0-1F4A-8A7D-C032E842AD66}" type="presOf" srcId="{4CC348C8-CCD1-4D9F-A07E-093AD13D0809}" destId="{25069512-A82C-B741-A6DF-EED1B050E8C9}" srcOrd="0" destOrd="0" presId="urn:microsoft.com/office/officeart/2005/8/layout/default"/>
    <dgm:cxn modelId="{B450AA4F-9CA6-4F2D-BA2C-F8FDACD4B755}" srcId="{B9AB0ED8-5F7D-49BF-95CF-9FEE627986D4}" destId="{BA702CE5-8F6E-46CC-AD05-10012C4E95BC}" srcOrd="3" destOrd="0" parTransId="{D307292A-0303-451F-B044-706D1A44101A}" sibTransId="{BEFC94F8-BCB1-4A49-B477-5AA78B95D8A4}"/>
    <dgm:cxn modelId="{C82FAD71-56D6-4A2E-ACF0-E17EE7AE0DF7}" srcId="{B9AB0ED8-5F7D-49BF-95CF-9FEE627986D4}" destId="{4CC348C8-CCD1-4D9F-A07E-093AD13D0809}" srcOrd="2" destOrd="0" parTransId="{959FC5AC-8F7B-43D3-A2B2-3EC3A1D4F4BF}" sibTransId="{48BA4B15-3DB8-4496-A281-2AE688803359}"/>
    <dgm:cxn modelId="{E046C2A1-CCBE-4ABC-93CF-F2EC4C16CCFE}" srcId="{B9AB0ED8-5F7D-49BF-95CF-9FEE627986D4}" destId="{58E65CB4-86B8-4B09-AE51-2964923045A7}" srcOrd="6" destOrd="0" parTransId="{9F6EA92F-D32C-4281-951C-D824202E9E20}" sibTransId="{BD3473E5-09E7-4ECE-8FB3-977AD684C766}"/>
    <dgm:cxn modelId="{3E75DBB5-DE26-6740-B4A8-983A6E1C95B9}" type="presOf" srcId="{28CD4BCC-BBED-4BC5-A527-4EB42E21B369}" destId="{12CAB719-E4DC-F148-89C5-D4C7F9BAD85C}" srcOrd="0" destOrd="0" presId="urn:microsoft.com/office/officeart/2005/8/layout/default"/>
    <dgm:cxn modelId="{F3280FBB-2A73-4CD7-8000-68092FF5463A}" srcId="{B9AB0ED8-5F7D-49BF-95CF-9FEE627986D4}" destId="{01EF4ABB-BAE1-4C37-B1C2-52C87C630FF2}" srcOrd="5" destOrd="0" parTransId="{A2D124F1-9DB3-4FFC-8A02-61AD603CE787}" sibTransId="{4E5A76B6-5E40-4255-88C0-CA2C2C760B1B}"/>
    <dgm:cxn modelId="{142F0EED-BD66-D746-89A1-3758301D78B6}" type="presOf" srcId="{58E65CB4-86B8-4B09-AE51-2964923045A7}" destId="{CB448161-C745-334D-9794-0BC67A65CC34}" srcOrd="0" destOrd="0" presId="urn:microsoft.com/office/officeart/2005/8/layout/default"/>
    <dgm:cxn modelId="{66B5FB86-F802-C342-BBBE-E8C71D1A8897}" type="presParOf" srcId="{FC677C1D-A808-C447-9BA3-F50FB0BE870F}" destId="{200DDBD5-3EA6-2B4E-A796-5EE2D051E664}" srcOrd="0" destOrd="0" presId="urn:microsoft.com/office/officeart/2005/8/layout/default"/>
    <dgm:cxn modelId="{2E661C07-9C84-A64D-AE7F-18AB4AC4A309}" type="presParOf" srcId="{FC677C1D-A808-C447-9BA3-F50FB0BE870F}" destId="{569AF574-20F6-3A43-95C5-998C6A17CD04}" srcOrd="1" destOrd="0" presId="urn:microsoft.com/office/officeart/2005/8/layout/default"/>
    <dgm:cxn modelId="{FB8F3D53-16F5-4446-B298-DDFDA119D0A1}" type="presParOf" srcId="{FC677C1D-A808-C447-9BA3-F50FB0BE870F}" destId="{17D0A983-88E9-3C42-B50B-91C3043A59F3}" srcOrd="2" destOrd="0" presId="urn:microsoft.com/office/officeart/2005/8/layout/default"/>
    <dgm:cxn modelId="{093861CC-5D2C-4147-B21D-CB4309D025F8}" type="presParOf" srcId="{FC677C1D-A808-C447-9BA3-F50FB0BE870F}" destId="{BA10D988-5CA2-2C4A-9DE1-2F1614DAF8B3}" srcOrd="3" destOrd="0" presId="urn:microsoft.com/office/officeart/2005/8/layout/default"/>
    <dgm:cxn modelId="{F7AC5B31-CA1D-3646-8037-6CD72643E0E3}" type="presParOf" srcId="{FC677C1D-A808-C447-9BA3-F50FB0BE870F}" destId="{25069512-A82C-B741-A6DF-EED1B050E8C9}" srcOrd="4" destOrd="0" presId="urn:microsoft.com/office/officeart/2005/8/layout/default"/>
    <dgm:cxn modelId="{B133E65E-71A0-0148-A80A-172FE961F0BE}" type="presParOf" srcId="{FC677C1D-A808-C447-9BA3-F50FB0BE870F}" destId="{B998E06A-B1A0-B349-A633-3B7252AF8605}" srcOrd="5" destOrd="0" presId="urn:microsoft.com/office/officeart/2005/8/layout/default"/>
    <dgm:cxn modelId="{42ABA700-F563-AC4C-8B33-33293C0B851E}" type="presParOf" srcId="{FC677C1D-A808-C447-9BA3-F50FB0BE870F}" destId="{CCA8D591-857E-7247-87FA-6ECA108FC536}" srcOrd="6" destOrd="0" presId="urn:microsoft.com/office/officeart/2005/8/layout/default"/>
    <dgm:cxn modelId="{890B3C20-A1BF-8742-B647-F73E92E10AAB}" type="presParOf" srcId="{FC677C1D-A808-C447-9BA3-F50FB0BE870F}" destId="{4170A084-634E-1B45-87C2-A76B7AC4093F}" srcOrd="7" destOrd="0" presId="urn:microsoft.com/office/officeart/2005/8/layout/default"/>
    <dgm:cxn modelId="{98459C6B-6B97-2243-B21D-6D36F26DDB92}" type="presParOf" srcId="{FC677C1D-A808-C447-9BA3-F50FB0BE870F}" destId="{12CAB719-E4DC-F148-89C5-D4C7F9BAD85C}" srcOrd="8" destOrd="0" presId="urn:microsoft.com/office/officeart/2005/8/layout/default"/>
    <dgm:cxn modelId="{9C7F92FE-BEE5-914F-9AFF-32E959408AE6}" type="presParOf" srcId="{FC677C1D-A808-C447-9BA3-F50FB0BE870F}" destId="{EA16259A-6DE7-B146-9E6D-FFC4C6D2E0D8}" srcOrd="9" destOrd="0" presId="urn:microsoft.com/office/officeart/2005/8/layout/default"/>
    <dgm:cxn modelId="{47695F69-8AB6-CD4D-B321-68F9FA5C3F74}" type="presParOf" srcId="{FC677C1D-A808-C447-9BA3-F50FB0BE870F}" destId="{77F5A4A1-1F36-784F-B3BA-E2B8E7BB4E35}" srcOrd="10" destOrd="0" presId="urn:microsoft.com/office/officeart/2005/8/layout/default"/>
    <dgm:cxn modelId="{E3EC7A43-BBFE-9940-8E74-E36DF17D5C70}" type="presParOf" srcId="{FC677C1D-A808-C447-9BA3-F50FB0BE870F}" destId="{AC3FB9D9-B99A-5648-A016-8C679C63E17C}" srcOrd="11" destOrd="0" presId="urn:microsoft.com/office/officeart/2005/8/layout/default"/>
    <dgm:cxn modelId="{D10D0C30-90D7-EF4A-8192-19687D83F7EE}" type="presParOf" srcId="{FC677C1D-A808-C447-9BA3-F50FB0BE870F}" destId="{CB448161-C745-334D-9794-0BC67A65CC3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05D1FC-99A3-44DF-BC5A-40E239621DD9}"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1F2F6AAA-C6AF-4ACC-AF3D-15A8EE0B5A17}">
      <dgm:prSet/>
      <dgm:spPr/>
      <dgm:t>
        <a:bodyPr/>
        <a:lstStyle/>
        <a:p>
          <a:pPr>
            <a:lnSpc>
              <a:spcPct val="100000"/>
            </a:lnSpc>
          </a:pPr>
          <a:r>
            <a:rPr lang="en-US"/>
            <a:t>Publications Manager Dani Collins will speak to some of the projects undertaken and completed with Year One funds.</a:t>
          </a:r>
        </a:p>
      </dgm:t>
    </dgm:pt>
    <dgm:pt modelId="{020F2397-F99C-4FCC-B812-80067E54A163}" type="parTrans" cxnId="{26CDF23B-F46C-4B08-91F1-B428F23D2FCE}">
      <dgm:prSet/>
      <dgm:spPr/>
      <dgm:t>
        <a:bodyPr/>
        <a:lstStyle/>
        <a:p>
          <a:endParaRPr lang="en-US"/>
        </a:p>
      </dgm:t>
    </dgm:pt>
    <dgm:pt modelId="{D12B35C7-F38A-471C-873B-649EEC6F0F05}" type="sibTrans" cxnId="{26CDF23B-F46C-4B08-91F1-B428F23D2FCE}">
      <dgm:prSet/>
      <dgm:spPr/>
      <dgm:t>
        <a:bodyPr/>
        <a:lstStyle/>
        <a:p>
          <a:endParaRPr lang="en-US"/>
        </a:p>
      </dgm:t>
    </dgm:pt>
    <dgm:pt modelId="{8B5A41A2-0113-4F10-945F-E02930D867EC}">
      <dgm:prSet/>
      <dgm:spPr/>
      <dgm:t>
        <a:bodyPr/>
        <a:lstStyle/>
        <a:p>
          <a:pPr>
            <a:lnSpc>
              <a:spcPct val="100000"/>
            </a:lnSpc>
          </a:pPr>
          <a:r>
            <a:rPr lang="en-US"/>
            <a:t>In Year Two, excitingly, we are moving into our adjudicated project model.</a:t>
          </a:r>
        </a:p>
      </dgm:t>
    </dgm:pt>
    <dgm:pt modelId="{54088FA2-EDA6-47DF-AD3B-9ECD9A29A6CC}" type="parTrans" cxnId="{3BBE066D-57E4-4CAA-ADEA-9292A175273D}">
      <dgm:prSet/>
      <dgm:spPr/>
      <dgm:t>
        <a:bodyPr/>
        <a:lstStyle/>
        <a:p>
          <a:endParaRPr lang="en-US"/>
        </a:p>
      </dgm:t>
    </dgm:pt>
    <dgm:pt modelId="{E77FC1A4-C022-4F9B-A2E6-39E24816C701}" type="sibTrans" cxnId="{3BBE066D-57E4-4CAA-ADEA-9292A175273D}">
      <dgm:prSet/>
      <dgm:spPr/>
      <dgm:t>
        <a:bodyPr/>
        <a:lstStyle/>
        <a:p>
          <a:endParaRPr lang="en-US"/>
        </a:p>
      </dgm:t>
    </dgm:pt>
    <dgm:pt modelId="{6D360D91-126A-4E46-B761-5C32D4E3596E}" type="pres">
      <dgm:prSet presAssocID="{A205D1FC-99A3-44DF-BC5A-40E239621DD9}" presName="root" presStyleCnt="0">
        <dgm:presLayoutVars>
          <dgm:dir/>
          <dgm:resizeHandles val="exact"/>
        </dgm:presLayoutVars>
      </dgm:prSet>
      <dgm:spPr/>
    </dgm:pt>
    <dgm:pt modelId="{63466734-F88C-4A0C-85C6-640417C909E7}" type="pres">
      <dgm:prSet presAssocID="{1F2F6AAA-C6AF-4ACC-AF3D-15A8EE0B5A17}" presName="compNode" presStyleCnt="0"/>
      <dgm:spPr/>
    </dgm:pt>
    <dgm:pt modelId="{555FFC4B-956E-43C5-A935-233B1D18FB52}" type="pres">
      <dgm:prSet presAssocID="{1F2F6AAA-C6AF-4ACC-AF3D-15A8EE0B5A17}" presName="bgRect" presStyleLbl="bgShp" presStyleIdx="0" presStyleCnt="2"/>
      <dgm:spPr/>
    </dgm:pt>
    <dgm:pt modelId="{4524F7AF-DA16-4C45-9825-5445B42E58EF}" type="pres">
      <dgm:prSet presAssocID="{1F2F6AAA-C6AF-4ACC-AF3D-15A8EE0B5A17}"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Partially Checked with solid fill"/>
        </a:ext>
      </dgm:extLst>
    </dgm:pt>
    <dgm:pt modelId="{1DD2A3C6-D5B9-481E-AB99-C1B6D6B932AB}" type="pres">
      <dgm:prSet presAssocID="{1F2F6AAA-C6AF-4ACC-AF3D-15A8EE0B5A17}" presName="spaceRect" presStyleCnt="0"/>
      <dgm:spPr/>
    </dgm:pt>
    <dgm:pt modelId="{BF184429-7D10-45AD-9892-DC4F56E5874B}" type="pres">
      <dgm:prSet presAssocID="{1F2F6AAA-C6AF-4ACC-AF3D-15A8EE0B5A17}" presName="parTx" presStyleLbl="revTx" presStyleIdx="0" presStyleCnt="2">
        <dgm:presLayoutVars>
          <dgm:chMax val="0"/>
          <dgm:chPref val="0"/>
        </dgm:presLayoutVars>
      </dgm:prSet>
      <dgm:spPr/>
    </dgm:pt>
    <dgm:pt modelId="{EA86E039-18DA-4396-BD19-6B0C9C4938BE}" type="pres">
      <dgm:prSet presAssocID="{D12B35C7-F38A-471C-873B-649EEC6F0F05}" presName="sibTrans" presStyleCnt="0"/>
      <dgm:spPr/>
    </dgm:pt>
    <dgm:pt modelId="{40147336-F3B2-46BE-9F5B-50BE419404ED}" type="pres">
      <dgm:prSet presAssocID="{8B5A41A2-0113-4F10-945F-E02930D867EC}" presName="compNode" presStyleCnt="0"/>
      <dgm:spPr/>
    </dgm:pt>
    <dgm:pt modelId="{017FF953-619F-4AE3-AC94-0603AE5556EE}" type="pres">
      <dgm:prSet presAssocID="{8B5A41A2-0113-4F10-945F-E02930D867EC}" presName="bgRect" presStyleLbl="bgShp" presStyleIdx="1" presStyleCnt="2"/>
      <dgm:spPr/>
    </dgm:pt>
    <dgm:pt modelId="{158C0A37-17E3-471C-89BF-B8D69A4CE5F0}" type="pres">
      <dgm:prSet presAssocID="{8B5A41A2-0113-4F10-945F-E02930D867EC}"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vel with solid fill"/>
        </a:ext>
      </dgm:extLst>
    </dgm:pt>
    <dgm:pt modelId="{B6DF24BB-DB1D-48CE-BBCC-C6E8880917C8}" type="pres">
      <dgm:prSet presAssocID="{8B5A41A2-0113-4F10-945F-E02930D867EC}" presName="spaceRect" presStyleCnt="0"/>
      <dgm:spPr/>
    </dgm:pt>
    <dgm:pt modelId="{85034936-128F-486A-9248-09D541CF836A}" type="pres">
      <dgm:prSet presAssocID="{8B5A41A2-0113-4F10-945F-E02930D867EC}" presName="parTx" presStyleLbl="revTx" presStyleIdx="1" presStyleCnt="2">
        <dgm:presLayoutVars>
          <dgm:chMax val="0"/>
          <dgm:chPref val="0"/>
        </dgm:presLayoutVars>
      </dgm:prSet>
      <dgm:spPr/>
    </dgm:pt>
  </dgm:ptLst>
  <dgm:cxnLst>
    <dgm:cxn modelId="{29AD372B-E843-44BF-89DB-BCC87CF48B2F}" type="presOf" srcId="{8B5A41A2-0113-4F10-945F-E02930D867EC}" destId="{85034936-128F-486A-9248-09D541CF836A}" srcOrd="0" destOrd="0" presId="urn:microsoft.com/office/officeart/2018/2/layout/IconVerticalSolidList"/>
    <dgm:cxn modelId="{26CDF23B-F46C-4B08-91F1-B428F23D2FCE}" srcId="{A205D1FC-99A3-44DF-BC5A-40E239621DD9}" destId="{1F2F6AAA-C6AF-4ACC-AF3D-15A8EE0B5A17}" srcOrd="0" destOrd="0" parTransId="{020F2397-F99C-4FCC-B812-80067E54A163}" sibTransId="{D12B35C7-F38A-471C-873B-649EEC6F0F05}"/>
    <dgm:cxn modelId="{3BBE066D-57E4-4CAA-ADEA-9292A175273D}" srcId="{A205D1FC-99A3-44DF-BC5A-40E239621DD9}" destId="{8B5A41A2-0113-4F10-945F-E02930D867EC}" srcOrd="1" destOrd="0" parTransId="{54088FA2-EDA6-47DF-AD3B-9ECD9A29A6CC}" sibTransId="{E77FC1A4-C022-4F9B-A2E6-39E24816C701}"/>
    <dgm:cxn modelId="{34CFA884-27B8-4D18-874E-D00AED567D8F}" type="presOf" srcId="{A205D1FC-99A3-44DF-BC5A-40E239621DD9}" destId="{6D360D91-126A-4E46-B761-5C32D4E3596E}" srcOrd="0" destOrd="0" presId="urn:microsoft.com/office/officeart/2018/2/layout/IconVerticalSolidList"/>
    <dgm:cxn modelId="{A9725F91-3471-4BB3-A774-35541EB0DDEE}" type="presOf" srcId="{1F2F6AAA-C6AF-4ACC-AF3D-15A8EE0B5A17}" destId="{BF184429-7D10-45AD-9892-DC4F56E5874B}" srcOrd="0" destOrd="0" presId="urn:microsoft.com/office/officeart/2018/2/layout/IconVerticalSolidList"/>
    <dgm:cxn modelId="{671743CC-3FCC-45E2-8282-A451B2DBA83E}" type="presParOf" srcId="{6D360D91-126A-4E46-B761-5C32D4E3596E}" destId="{63466734-F88C-4A0C-85C6-640417C909E7}" srcOrd="0" destOrd="0" presId="urn:microsoft.com/office/officeart/2018/2/layout/IconVerticalSolidList"/>
    <dgm:cxn modelId="{5E56EA79-0276-4136-BF3B-78D9102A7494}" type="presParOf" srcId="{63466734-F88C-4A0C-85C6-640417C909E7}" destId="{555FFC4B-956E-43C5-A935-233B1D18FB52}" srcOrd="0" destOrd="0" presId="urn:microsoft.com/office/officeart/2018/2/layout/IconVerticalSolidList"/>
    <dgm:cxn modelId="{A3EA146D-8E99-4BA1-9BD7-D005C776CD32}" type="presParOf" srcId="{63466734-F88C-4A0C-85C6-640417C909E7}" destId="{4524F7AF-DA16-4C45-9825-5445B42E58EF}" srcOrd="1" destOrd="0" presId="urn:microsoft.com/office/officeart/2018/2/layout/IconVerticalSolidList"/>
    <dgm:cxn modelId="{DD4ECEA0-D0BA-4BFC-94F3-06A62E9B1E04}" type="presParOf" srcId="{63466734-F88C-4A0C-85C6-640417C909E7}" destId="{1DD2A3C6-D5B9-481E-AB99-C1B6D6B932AB}" srcOrd="2" destOrd="0" presId="urn:microsoft.com/office/officeart/2018/2/layout/IconVerticalSolidList"/>
    <dgm:cxn modelId="{63C87983-F1B6-45EE-AF0A-B3DF2982DE3F}" type="presParOf" srcId="{63466734-F88C-4A0C-85C6-640417C909E7}" destId="{BF184429-7D10-45AD-9892-DC4F56E5874B}" srcOrd="3" destOrd="0" presId="urn:microsoft.com/office/officeart/2018/2/layout/IconVerticalSolidList"/>
    <dgm:cxn modelId="{8F387AE6-BDB3-490D-ADF0-35DB320C5108}" type="presParOf" srcId="{6D360D91-126A-4E46-B761-5C32D4E3596E}" destId="{EA86E039-18DA-4396-BD19-6B0C9C4938BE}" srcOrd="1" destOrd="0" presId="urn:microsoft.com/office/officeart/2018/2/layout/IconVerticalSolidList"/>
    <dgm:cxn modelId="{061A1E09-358C-4B57-9B9D-AD81238B69DF}" type="presParOf" srcId="{6D360D91-126A-4E46-B761-5C32D4E3596E}" destId="{40147336-F3B2-46BE-9F5B-50BE419404ED}" srcOrd="2" destOrd="0" presId="urn:microsoft.com/office/officeart/2018/2/layout/IconVerticalSolidList"/>
    <dgm:cxn modelId="{ED14C1BB-B0DA-485C-A6FC-EE9B3C28E566}" type="presParOf" srcId="{40147336-F3B2-46BE-9F5B-50BE419404ED}" destId="{017FF953-619F-4AE3-AC94-0603AE5556EE}" srcOrd="0" destOrd="0" presId="urn:microsoft.com/office/officeart/2018/2/layout/IconVerticalSolidList"/>
    <dgm:cxn modelId="{AE10A13B-FDD1-4087-8575-5BF99CB1B108}" type="presParOf" srcId="{40147336-F3B2-46BE-9F5B-50BE419404ED}" destId="{158C0A37-17E3-471C-89BF-B8D69A4CE5F0}" srcOrd="1" destOrd="0" presId="urn:microsoft.com/office/officeart/2018/2/layout/IconVerticalSolidList"/>
    <dgm:cxn modelId="{324D4115-5720-4AAB-AE16-5025CFDB70DE}" type="presParOf" srcId="{40147336-F3B2-46BE-9F5B-50BE419404ED}" destId="{B6DF24BB-DB1D-48CE-BBCC-C6E8880917C8}" srcOrd="2" destOrd="0" presId="urn:microsoft.com/office/officeart/2018/2/layout/IconVerticalSolidList"/>
    <dgm:cxn modelId="{0674BDF3-109E-4E90-9C19-09142B95BC18}" type="presParOf" srcId="{40147336-F3B2-46BE-9F5B-50BE419404ED}" destId="{85034936-128F-486A-9248-09D541CF836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404214-DB31-4BCE-BE2E-0978FBB818B2}"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A673D627-8A0C-4B1D-8091-ABE143AB22FA}">
      <dgm:prSet/>
      <dgm:spPr/>
      <dgm:t>
        <a:bodyPr/>
        <a:lstStyle/>
        <a:p>
          <a:pPr>
            <a:lnSpc>
              <a:spcPct val="100000"/>
            </a:lnSpc>
          </a:pPr>
          <a:r>
            <a:rPr lang="en-US"/>
            <a:t>The co-chairs nominate Jamie </a:t>
          </a:r>
          <a:r>
            <a:rPr lang="en-US" err="1"/>
            <a:t>Drozda</a:t>
          </a:r>
          <a:r>
            <a:rPr lang="en-US"/>
            <a:t> to Chair the project selection subcommittee.</a:t>
          </a:r>
        </a:p>
      </dgm:t>
    </dgm:pt>
    <dgm:pt modelId="{1057C543-2809-4145-ABBE-C0584832F87E}" type="parTrans" cxnId="{EC4D8926-B523-4812-8DF8-4241F489176A}">
      <dgm:prSet/>
      <dgm:spPr/>
      <dgm:t>
        <a:bodyPr/>
        <a:lstStyle/>
        <a:p>
          <a:endParaRPr lang="en-US"/>
        </a:p>
      </dgm:t>
    </dgm:pt>
    <dgm:pt modelId="{E9E84BBD-9D87-429A-962C-90B26E1985C0}" type="sibTrans" cxnId="{EC4D8926-B523-4812-8DF8-4241F489176A}">
      <dgm:prSet/>
      <dgm:spPr/>
      <dgm:t>
        <a:bodyPr/>
        <a:lstStyle/>
        <a:p>
          <a:endParaRPr lang="en-US"/>
        </a:p>
      </dgm:t>
    </dgm:pt>
    <dgm:pt modelId="{C01AB32E-A5F6-4F42-9D3A-11A734BB559C}">
      <dgm:prSet/>
      <dgm:spPr/>
      <dgm:t>
        <a:bodyPr/>
        <a:lstStyle/>
        <a:p>
          <a:pPr>
            <a:lnSpc>
              <a:spcPct val="100000"/>
            </a:lnSpc>
          </a:pPr>
          <a:r>
            <a:rPr lang="en-US"/>
            <a:t>Call for remaining 4 subcommittee members.</a:t>
          </a:r>
        </a:p>
      </dgm:t>
    </dgm:pt>
    <dgm:pt modelId="{8C430AB4-D017-47DE-AFF5-1572847B9A16}" type="parTrans" cxnId="{DF2D68EC-84F9-4DB8-8B70-820F994DD7CC}">
      <dgm:prSet/>
      <dgm:spPr/>
      <dgm:t>
        <a:bodyPr/>
        <a:lstStyle/>
        <a:p>
          <a:endParaRPr lang="en-US"/>
        </a:p>
      </dgm:t>
    </dgm:pt>
    <dgm:pt modelId="{6586C1B4-06CD-404F-87B9-3794CB30FCD9}" type="sibTrans" cxnId="{DF2D68EC-84F9-4DB8-8B70-820F994DD7CC}">
      <dgm:prSet/>
      <dgm:spPr/>
      <dgm:t>
        <a:bodyPr/>
        <a:lstStyle/>
        <a:p>
          <a:endParaRPr lang="en-US"/>
        </a:p>
      </dgm:t>
    </dgm:pt>
    <dgm:pt modelId="{A44A678D-3CA7-44DA-B0C0-240FBA5D323B}">
      <dgm:prSet/>
      <dgm:spPr/>
      <dgm:t>
        <a:bodyPr/>
        <a:lstStyle/>
        <a:p>
          <a:pPr>
            <a:lnSpc>
              <a:spcPct val="100000"/>
            </a:lnSpc>
          </a:pPr>
          <a:r>
            <a:rPr lang="en-US"/>
            <a:t>If necessary, vote.</a:t>
          </a:r>
        </a:p>
      </dgm:t>
    </dgm:pt>
    <dgm:pt modelId="{7496BDA8-BEB2-441A-8C51-0CFB60A05846}" type="parTrans" cxnId="{EA14D9C3-8D86-42AD-BA6C-66BF0D460975}">
      <dgm:prSet/>
      <dgm:spPr/>
      <dgm:t>
        <a:bodyPr/>
        <a:lstStyle/>
        <a:p>
          <a:endParaRPr lang="en-US"/>
        </a:p>
      </dgm:t>
    </dgm:pt>
    <dgm:pt modelId="{38AE51D3-8B5B-44FB-BD15-0B764AED74ED}" type="sibTrans" cxnId="{EA14D9C3-8D86-42AD-BA6C-66BF0D460975}">
      <dgm:prSet/>
      <dgm:spPr/>
      <dgm:t>
        <a:bodyPr/>
        <a:lstStyle/>
        <a:p>
          <a:endParaRPr lang="en-US"/>
        </a:p>
      </dgm:t>
    </dgm:pt>
    <dgm:pt modelId="{BB41CB05-98D2-47BF-8E47-D548AAFD13EF}" type="pres">
      <dgm:prSet presAssocID="{79404214-DB31-4BCE-BE2E-0978FBB818B2}" presName="root" presStyleCnt="0">
        <dgm:presLayoutVars>
          <dgm:dir/>
          <dgm:resizeHandles val="exact"/>
        </dgm:presLayoutVars>
      </dgm:prSet>
      <dgm:spPr/>
    </dgm:pt>
    <dgm:pt modelId="{065887D5-5B13-419E-996F-A2716523A04F}" type="pres">
      <dgm:prSet presAssocID="{A673D627-8A0C-4B1D-8091-ABE143AB22FA}" presName="compNode" presStyleCnt="0"/>
      <dgm:spPr/>
    </dgm:pt>
    <dgm:pt modelId="{B7FDCEAE-0E86-42AF-B387-0F349FC1E705}" type="pres">
      <dgm:prSet presAssocID="{A673D627-8A0C-4B1D-8091-ABE143AB22FA}" presName="bgRect" presStyleLbl="bgShp" presStyleIdx="0" presStyleCnt="3"/>
      <dgm:spPr/>
    </dgm:pt>
    <dgm:pt modelId="{731D5B7C-38DC-42ED-BB1F-6F788F0751AB}" type="pres">
      <dgm:prSet presAssocID="{A673D627-8A0C-4B1D-8091-ABE143AB22F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68B9F764-377B-47CC-B811-7B1F5104C956}" type="pres">
      <dgm:prSet presAssocID="{A673D627-8A0C-4B1D-8091-ABE143AB22FA}" presName="spaceRect" presStyleCnt="0"/>
      <dgm:spPr/>
    </dgm:pt>
    <dgm:pt modelId="{552A5A7F-9ADB-4FC0-B871-8442E1521766}" type="pres">
      <dgm:prSet presAssocID="{A673D627-8A0C-4B1D-8091-ABE143AB22FA}" presName="parTx" presStyleLbl="revTx" presStyleIdx="0" presStyleCnt="3">
        <dgm:presLayoutVars>
          <dgm:chMax val="0"/>
          <dgm:chPref val="0"/>
        </dgm:presLayoutVars>
      </dgm:prSet>
      <dgm:spPr/>
    </dgm:pt>
    <dgm:pt modelId="{014A24F1-51BF-4B52-9C27-CF7154065C2D}" type="pres">
      <dgm:prSet presAssocID="{E9E84BBD-9D87-429A-962C-90B26E1985C0}" presName="sibTrans" presStyleCnt="0"/>
      <dgm:spPr/>
    </dgm:pt>
    <dgm:pt modelId="{949AD9E6-60D2-4AE4-BA7B-655019F643EB}" type="pres">
      <dgm:prSet presAssocID="{C01AB32E-A5F6-4F42-9D3A-11A734BB559C}" presName="compNode" presStyleCnt="0"/>
      <dgm:spPr/>
    </dgm:pt>
    <dgm:pt modelId="{A61BE72F-C581-4166-9FD2-73F7231C12DD}" type="pres">
      <dgm:prSet presAssocID="{C01AB32E-A5F6-4F42-9D3A-11A734BB559C}" presName="bgRect" presStyleLbl="bgShp" presStyleIdx="1" presStyleCnt="3"/>
      <dgm:spPr/>
    </dgm:pt>
    <dgm:pt modelId="{6A0C04AF-A156-48D7-BFA6-34BE77682848}" type="pres">
      <dgm:prSet presAssocID="{C01AB32E-A5F6-4F42-9D3A-11A734BB55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2E296563-E20F-4DFA-833F-A79240C2D419}" type="pres">
      <dgm:prSet presAssocID="{C01AB32E-A5F6-4F42-9D3A-11A734BB559C}" presName="spaceRect" presStyleCnt="0"/>
      <dgm:spPr/>
    </dgm:pt>
    <dgm:pt modelId="{B75F39D9-01D4-4F83-9F36-E161B6DD2F20}" type="pres">
      <dgm:prSet presAssocID="{C01AB32E-A5F6-4F42-9D3A-11A734BB559C}" presName="parTx" presStyleLbl="revTx" presStyleIdx="1" presStyleCnt="3">
        <dgm:presLayoutVars>
          <dgm:chMax val="0"/>
          <dgm:chPref val="0"/>
        </dgm:presLayoutVars>
      </dgm:prSet>
      <dgm:spPr/>
    </dgm:pt>
    <dgm:pt modelId="{C05341A3-28D9-4C53-800E-F2A6C3AA5D88}" type="pres">
      <dgm:prSet presAssocID="{6586C1B4-06CD-404F-87B9-3794CB30FCD9}" presName="sibTrans" presStyleCnt="0"/>
      <dgm:spPr/>
    </dgm:pt>
    <dgm:pt modelId="{09F2C670-5892-4196-8ABA-E17636415488}" type="pres">
      <dgm:prSet presAssocID="{A44A678D-3CA7-44DA-B0C0-240FBA5D323B}" presName="compNode" presStyleCnt="0"/>
      <dgm:spPr/>
    </dgm:pt>
    <dgm:pt modelId="{590DB8C6-3532-4895-9A8D-1DA198EF021D}" type="pres">
      <dgm:prSet presAssocID="{A44A678D-3CA7-44DA-B0C0-240FBA5D323B}" presName="bgRect" presStyleLbl="bgShp" presStyleIdx="2" presStyleCnt="3"/>
      <dgm:spPr/>
    </dgm:pt>
    <dgm:pt modelId="{C5BD0A51-AC51-41B5-B7A6-5DAB2FE63BFC}" type="pres">
      <dgm:prSet presAssocID="{A44A678D-3CA7-44DA-B0C0-240FBA5D32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2EA13263-E777-4412-A85B-FB73AD62241C}" type="pres">
      <dgm:prSet presAssocID="{A44A678D-3CA7-44DA-B0C0-240FBA5D323B}" presName="spaceRect" presStyleCnt="0"/>
      <dgm:spPr/>
    </dgm:pt>
    <dgm:pt modelId="{5CE30805-D42C-471A-AB20-C82A645E4473}" type="pres">
      <dgm:prSet presAssocID="{A44A678D-3CA7-44DA-B0C0-240FBA5D323B}" presName="parTx" presStyleLbl="revTx" presStyleIdx="2" presStyleCnt="3">
        <dgm:presLayoutVars>
          <dgm:chMax val="0"/>
          <dgm:chPref val="0"/>
        </dgm:presLayoutVars>
      </dgm:prSet>
      <dgm:spPr/>
    </dgm:pt>
  </dgm:ptLst>
  <dgm:cxnLst>
    <dgm:cxn modelId="{EA683515-BF22-4CE6-92C6-AFCCBD9F2EEB}" type="presOf" srcId="{A673D627-8A0C-4B1D-8091-ABE143AB22FA}" destId="{552A5A7F-9ADB-4FC0-B871-8442E1521766}" srcOrd="0" destOrd="0" presId="urn:microsoft.com/office/officeart/2018/2/layout/IconVerticalSolidList"/>
    <dgm:cxn modelId="{EC4D8926-B523-4812-8DF8-4241F489176A}" srcId="{79404214-DB31-4BCE-BE2E-0978FBB818B2}" destId="{A673D627-8A0C-4B1D-8091-ABE143AB22FA}" srcOrd="0" destOrd="0" parTransId="{1057C543-2809-4145-ABBE-C0584832F87E}" sibTransId="{E9E84BBD-9D87-429A-962C-90B26E1985C0}"/>
    <dgm:cxn modelId="{F0DB2D6A-BF62-43B4-8BF7-76691F0A6E65}" type="presOf" srcId="{A44A678D-3CA7-44DA-B0C0-240FBA5D323B}" destId="{5CE30805-D42C-471A-AB20-C82A645E4473}" srcOrd="0" destOrd="0" presId="urn:microsoft.com/office/officeart/2018/2/layout/IconVerticalSolidList"/>
    <dgm:cxn modelId="{16DC24A4-C2BA-4707-BEC4-06DFD4F78C9F}" type="presOf" srcId="{79404214-DB31-4BCE-BE2E-0978FBB818B2}" destId="{BB41CB05-98D2-47BF-8E47-D548AAFD13EF}" srcOrd="0" destOrd="0" presId="urn:microsoft.com/office/officeart/2018/2/layout/IconVerticalSolidList"/>
    <dgm:cxn modelId="{F97FE5A5-DCEF-47E0-9F41-F60EAFB29CB1}" type="presOf" srcId="{C01AB32E-A5F6-4F42-9D3A-11A734BB559C}" destId="{B75F39D9-01D4-4F83-9F36-E161B6DD2F20}" srcOrd="0" destOrd="0" presId="urn:microsoft.com/office/officeart/2018/2/layout/IconVerticalSolidList"/>
    <dgm:cxn modelId="{EA14D9C3-8D86-42AD-BA6C-66BF0D460975}" srcId="{79404214-DB31-4BCE-BE2E-0978FBB818B2}" destId="{A44A678D-3CA7-44DA-B0C0-240FBA5D323B}" srcOrd="2" destOrd="0" parTransId="{7496BDA8-BEB2-441A-8C51-0CFB60A05846}" sibTransId="{38AE51D3-8B5B-44FB-BD15-0B764AED74ED}"/>
    <dgm:cxn modelId="{DF2D68EC-84F9-4DB8-8B70-820F994DD7CC}" srcId="{79404214-DB31-4BCE-BE2E-0978FBB818B2}" destId="{C01AB32E-A5F6-4F42-9D3A-11A734BB559C}" srcOrd="1" destOrd="0" parTransId="{8C430AB4-D017-47DE-AFF5-1572847B9A16}" sibTransId="{6586C1B4-06CD-404F-87B9-3794CB30FCD9}"/>
    <dgm:cxn modelId="{DC6BA289-DC48-46C7-A043-C071D5BF5641}" type="presParOf" srcId="{BB41CB05-98D2-47BF-8E47-D548AAFD13EF}" destId="{065887D5-5B13-419E-996F-A2716523A04F}" srcOrd="0" destOrd="0" presId="urn:microsoft.com/office/officeart/2018/2/layout/IconVerticalSolidList"/>
    <dgm:cxn modelId="{1E341146-9614-4284-B63F-E39B32C0A961}" type="presParOf" srcId="{065887D5-5B13-419E-996F-A2716523A04F}" destId="{B7FDCEAE-0E86-42AF-B387-0F349FC1E705}" srcOrd="0" destOrd="0" presId="urn:microsoft.com/office/officeart/2018/2/layout/IconVerticalSolidList"/>
    <dgm:cxn modelId="{E9B604FF-F128-490B-A40D-FFB617850126}" type="presParOf" srcId="{065887D5-5B13-419E-996F-A2716523A04F}" destId="{731D5B7C-38DC-42ED-BB1F-6F788F0751AB}" srcOrd="1" destOrd="0" presId="urn:microsoft.com/office/officeart/2018/2/layout/IconVerticalSolidList"/>
    <dgm:cxn modelId="{024D555D-00EE-4D1C-A4FF-2EA00A3A2990}" type="presParOf" srcId="{065887D5-5B13-419E-996F-A2716523A04F}" destId="{68B9F764-377B-47CC-B811-7B1F5104C956}" srcOrd="2" destOrd="0" presId="urn:microsoft.com/office/officeart/2018/2/layout/IconVerticalSolidList"/>
    <dgm:cxn modelId="{CC32D174-408B-414B-BCDF-B95B6A98BEE9}" type="presParOf" srcId="{065887D5-5B13-419E-996F-A2716523A04F}" destId="{552A5A7F-9ADB-4FC0-B871-8442E1521766}" srcOrd="3" destOrd="0" presId="urn:microsoft.com/office/officeart/2018/2/layout/IconVerticalSolidList"/>
    <dgm:cxn modelId="{8ACB1BC0-B620-4E74-BD37-B8435BD5CD89}" type="presParOf" srcId="{BB41CB05-98D2-47BF-8E47-D548AAFD13EF}" destId="{014A24F1-51BF-4B52-9C27-CF7154065C2D}" srcOrd="1" destOrd="0" presId="urn:microsoft.com/office/officeart/2018/2/layout/IconVerticalSolidList"/>
    <dgm:cxn modelId="{ACC4DCC4-496D-4072-9EFF-1A64C70B9CA1}" type="presParOf" srcId="{BB41CB05-98D2-47BF-8E47-D548AAFD13EF}" destId="{949AD9E6-60D2-4AE4-BA7B-655019F643EB}" srcOrd="2" destOrd="0" presId="urn:microsoft.com/office/officeart/2018/2/layout/IconVerticalSolidList"/>
    <dgm:cxn modelId="{A1194E9F-7446-4517-8A3D-A17559CB51E2}" type="presParOf" srcId="{949AD9E6-60D2-4AE4-BA7B-655019F643EB}" destId="{A61BE72F-C581-4166-9FD2-73F7231C12DD}" srcOrd="0" destOrd="0" presId="urn:microsoft.com/office/officeart/2018/2/layout/IconVerticalSolidList"/>
    <dgm:cxn modelId="{896180BE-4EBC-4291-91F2-D7DAAC3C0B55}" type="presParOf" srcId="{949AD9E6-60D2-4AE4-BA7B-655019F643EB}" destId="{6A0C04AF-A156-48D7-BFA6-34BE77682848}" srcOrd="1" destOrd="0" presId="urn:microsoft.com/office/officeart/2018/2/layout/IconVerticalSolidList"/>
    <dgm:cxn modelId="{3EF3BAF7-5302-408F-BE04-685F0355CB4A}" type="presParOf" srcId="{949AD9E6-60D2-4AE4-BA7B-655019F643EB}" destId="{2E296563-E20F-4DFA-833F-A79240C2D419}" srcOrd="2" destOrd="0" presId="urn:microsoft.com/office/officeart/2018/2/layout/IconVerticalSolidList"/>
    <dgm:cxn modelId="{AC9DD14B-83DD-4142-ABDA-D76262D9A805}" type="presParOf" srcId="{949AD9E6-60D2-4AE4-BA7B-655019F643EB}" destId="{B75F39D9-01D4-4F83-9F36-E161B6DD2F20}" srcOrd="3" destOrd="0" presId="urn:microsoft.com/office/officeart/2018/2/layout/IconVerticalSolidList"/>
    <dgm:cxn modelId="{1ECAAAD1-5CDB-40B6-871A-FA74C6D79DEA}" type="presParOf" srcId="{BB41CB05-98D2-47BF-8E47-D548AAFD13EF}" destId="{C05341A3-28D9-4C53-800E-F2A6C3AA5D88}" srcOrd="3" destOrd="0" presId="urn:microsoft.com/office/officeart/2018/2/layout/IconVerticalSolidList"/>
    <dgm:cxn modelId="{319AE2DB-5DDC-4E29-8A68-C6AFE254AF7C}" type="presParOf" srcId="{BB41CB05-98D2-47BF-8E47-D548AAFD13EF}" destId="{09F2C670-5892-4196-8ABA-E17636415488}" srcOrd="4" destOrd="0" presId="urn:microsoft.com/office/officeart/2018/2/layout/IconVerticalSolidList"/>
    <dgm:cxn modelId="{AEEF2F86-C3E7-4B85-9561-59BDF88B3981}" type="presParOf" srcId="{09F2C670-5892-4196-8ABA-E17636415488}" destId="{590DB8C6-3532-4895-9A8D-1DA198EF021D}" srcOrd="0" destOrd="0" presId="urn:microsoft.com/office/officeart/2018/2/layout/IconVerticalSolidList"/>
    <dgm:cxn modelId="{03E2CB34-A11E-4068-B560-228105477050}" type="presParOf" srcId="{09F2C670-5892-4196-8ABA-E17636415488}" destId="{C5BD0A51-AC51-41B5-B7A6-5DAB2FE63BFC}" srcOrd="1" destOrd="0" presId="urn:microsoft.com/office/officeart/2018/2/layout/IconVerticalSolidList"/>
    <dgm:cxn modelId="{20C6504E-59CD-4114-A696-47C45BD6587A}" type="presParOf" srcId="{09F2C670-5892-4196-8ABA-E17636415488}" destId="{2EA13263-E777-4412-A85B-FB73AD62241C}" srcOrd="2" destOrd="0" presId="urn:microsoft.com/office/officeart/2018/2/layout/IconVerticalSolidList"/>
    <dgm:cxn modelId="{D6F2C1BA-B24A-4927-B674-6FEDF1FF5954}" type="presParOf" srcId="{09F2C670-5892-4196-8ABA-E17636415488}" destId="{5CE30805-D42C-471A-AB20-C82A645E447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6A608-3F2B-40E0-9BC4-262288875D6F}">
      <dsp:nvSpPr>
        <dsp:cNvPr id="0" name=""/>
        <dsp:cNvSpPr/>
      </dsp:nvSpPr>
      <dsp:spPr>
        <a:xfrm>
          <a:off x="0" y="2938"/>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A8A45B-AD49-43BA-B6CB-0B546358A836}">
      <dsp:nvSpPr>
        <dsp:cNvPr id="0" name=""/>
        <dsp:cNvSpPr/>
      </dsp:nvSpPr>
      <dsp:spPr>
        <a:xfrm>
          <a:off x="189315" y="143751"/>
          <a:ext cx="344209" cy="3442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FA76FE-DD1B-4469-A607-754D755D8230}">
      <dsp:nvSpPr>
        <dsp:cNvPr id="0" name=""/>
        <dsp:cNvSpPr/>
      </dsp:nvSpPr>
      <dsp:spPr>
        <a:xfrm>
          <a:off x="722840" y="2938"/>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Overview of TRU Open Press and Advisory Board Terms of Reference.</a:t>
          </a:r>
        </a:p>
      </dsp:txBody>
      <dsp:txXfrm>
        <a:off x="722840" y="2938"/>
        <a:ext cx="9335559" cy="625835"/>
      </dsp:txXfrm>
    </dsp:sp>
    <dsp:sp modelId="{61F052CF-FBB3-4C17-AB09-DE107607C5E0}">
      <dsp:nvSpPr>
        <dsp:cNvPr id="0" name=""/>
        <dsp:cNvSpPr/>
      </dsp:nvSpPr>
      <dsp:spPr>
        <a:xfrm>
          <a:off x="0" y="785232"/>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C05C1-9705-4880-A7C6-6DF680416E2F}">
      <dsp:nvSpPr>
        <dsp:cNvPr id="0" name=""/>
        <dsp:cNvSpPr/>
      </dsp:nvSpPr>
      <dsp:spPr>
        <a:xfrm>
          <a:off x="189315" y="926045"/>
          <a:ext cx="344209" cy="3442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0034D-4E82-425D-A547-6DDEC1A192F5}">
      <dsp:nvSpPr>
        <dsp:cNvPr id="0" name=""/>
        <dsp:cNvSpPr/>
      </dsp:nvSpPr>
      <dsp:spPr>
        <a:xfrm>
          <a:off x="722840" y="785232"/>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Formation of Project Selection Subcommittee.</a:t>
          </a:r>
        </a:p>
      </dsp:txBody>
      <dsp:txXfrm>
        <a:off x="722840" y="785232"/>
        <a:ext cx="9335559" cy="625835"/>
      </dsp:txXfrm>
    </dsp:sp>
    <dsp:sp modelId="{C5A681E0-F06D-4EB9-AD89-902D33F51FFA}">
      <dsp:nvSpPr>
        <dsp:cNvPr id="0" name=""/>
        <dsp:cNvSpPr/>
      </dsp:nvSpPr>
      <dsp:spPr>
        <a:xfrm>
          <a:off x="0" y="1567527"/>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54B37-7C8F-41EC-B171-646B112B7FC7}">
      <dsp:nvSpPr>
        <dsp:cNvPr id="0" name=""/>
        <dsp:cNvSpPr/>
      </dsp:nvSpPr>
      <dsp:spPr>
        <a:xfrm>
          <a:off x="189315" y="1708340"/>
          <a:ext cx="344209" cy="3442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3F497D-3626-4235-90F9-7DC3DEA0502D}">
      <dsp:nvSpPr>
        <dsp:cNvPr id="0" name=""/>
        <dsp:cNvSpPr/>
      </dsp:nvSpPr>
      <dsp:spPr>
        <a:xfrm>
          <a:off x="722840" y="1567527"/>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Strategic Goals for the Year.</a:t>
          </a:r>
        </a:p>
      </dsp:txBody>
      <dsp:txXfrm>
        <a:off x="722840" y="1567527"/>
        <a:ext cx="9335559" cy="625835"/>
      </dsp:txXfrm>
    </dsp:sp>
    <dsp:sp modelId="{3D35270D-C84A-48C1-9E6A-3BACBDF47890}">
      <dsp:nvSpPr>
        <dsp:cNvPr id="0" name=""/>
        <dsp:cNvSpPr/>
      </dsp:nvSpPr>
      <dsp:spPr>
        <a:xfrm>
          <a:off x="0" y="2349822"/>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335572-7F6D-4579-959A-CD8220597970}">
      <dsp:nvSpPr>
        <dsp:cNvPr id="0" name=""/>
        <dsp:cNvSpPr/>
      </dsp:nvSpPr>
      <dsp:spPr>
        <a:xfrm>
          <a:off x="189315" y="2490635"/>
          <a:ext cx="344209" cy="3442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15219D-14C3-4DA4-A331-EEA65A8E2210}">
      <dsp:nvSpPr>
        <dsp:cNvPr id="0" name=""/>
        <dsp:cNvSpPr/>
      </dsp:nvSpPr>
      <dsp:spPr>
        <a:xfrm>
          <a:off x="722840" y="2349822"/>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Open Discussion.</a:t>
          </a:r>
        </a:p>
      </dsp:txBody>
      <dsp:txXfrm>
        <a:off x="722840" y="2349822"/>
        <a:ext cx="9335559" cy="625835"/>
      </dsp:txXfrm>
    </dsp:sp>
    <dsp:sp modelId="{7ACA39A9-7F6B-4DAD-BCEF-A8E6F8480A47}">
      <dsp:nvSpPr>
        <dsp:cNvPr id="0" name=""/>
        <dsp:cNvSpPr/>
      </dsp:nvSpPr>
      <dsp:spPr>
        <a:xfrm>
          <a:off x="0" y="3132117"/>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4E14F6-8E88-4A91-8EE9-9D5FAD3B8120}">
      <dsp:nvSpPr>
        <dsp:cNvPr id="0" name=""/>
        <dsp:cNvSpPr/>
      </dsp:nvSpPr>
      <dsp:spPr>
        <a:xfrm>
          <a:off x="189315" y="3272930"/>
          <a:ext cx="344209" cy="3442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92929-C4D0-4F6A-B1DC-CD21A3729608}">
      <dsp:nvSpPr>
        <dsp:cNvPr id="0" name=""/>
        <dsp:cNvSpPr/>
      </dsp:nvSpPr>
      <dsp:spPr>
        <a:xfrm>
          <a:off x="722840" y="3132117"/>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Next Steps and Closing Remarks.</a:t>
          </a:r>
        </a:p>
      </dsp:txBody>
      <dsp:txXfrm>
        <a:off x="722840" y="3132117"/>
        <a:ext cx="9335559" cy="6258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DBD5-3EA6-2B4E-A796-5EE2D051E664}">
      <dsp:nvSpPr>
        <dsp:cNvPr id="0" name=""/>
        <dsp:cNvSpPr/>
      </dsp:nvSpPr>
      <dsp:spPr>
        <a:xfrm>
          <a:off x="2946"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Marie Bartlett and Brenna Clarke Gray: </a:t>
          </a:r>
        </a:p>
        <a:p>
          <a:pPr marL="0" lvl="0" indent="0" algn="ctr" defTabSz="889000">
            <a:lnSpc>
              <a:spcPct val="90000"/>
            </a:lnSpc>
            <a:spcBef>
              <a:spcPct val="0"/>
            </a:spcBef>
            <a:spcAft>
              <a:spcPct val="35000"/>
            </a:spcAft>
            <a:buNone/>
          </a:pPr>
          <a:r>
            <a:rPr lang="en-US" sz="2000" kern="1200"/>
            <a:t>co-founders and project leads</a:t>
          </a:r>
        </a:p>
      </dsp:txBody>
      <dsp:txXfrm>
        <a:off x="2946" y="373475"/>
        <a:ext cx="2337792" cy="1402675"/>
      </dsp:txXfrm>
    </dsp:sp>
    <dsp:sp modelId="{17D0A983-88E9-3C42-B50B-91C3043A59F3}">
      <dsp:nvSpPr>
        <dsp:cNvPr id="0" name=""/>
        <dsp:cNvSpPr/>
      </dsp:nvSpPr>
      <dsp:spPr>
        <a:xfrm>
          <a:off x="2574518"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Dani Collins: </a:t>
          </a:r>
        </a:p>
        <a:p>
          <a:pPr marL="0" lvl="0" indent="0" algn="ctr" defTabSz="889000">
            <a:lnSpc>
              <a:spcPct val="90000"/>
            </a:lnSpc>
            <a:spcBef>
              <a:spcPct val="0"/>
            </a:spcBef>
            <a:spcAft>
              <a:spcPct val="35000"/>
            </a:spcAft>
            <a:buNone/>
          </a:pPr>
          <a:r>
            <a:rPr lang="en-US" sz="2000" kern="1200"/>
            <a:t>publications manager</a:t>
          </a:r>
        </a:p>
      </dsp:txBody>
      <dsp:txXfrm>
        <a:off x="2574518" y="373475"/>
        <a:ext cx="2337792" cy="1402675"/>
      </dsp:txXfrm>
    </dsp:sp>
    <dsp:sp modelId="{25069512-A82C-B741-A6DF-EED1B050E8C9}">
      <dsp:nvSpPr>
        <dsp:cNvPr id="0" name=""/>
        <dsp:cNvSpPr/>
      </dsp:nvSpPr>
      <dsp:spPr>
        <a:xfrm>
          <a:off x="5146089"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Jessica Obando </a:t>
          </a:r>
          <a:r>
            <a:rPr lang="en-US" sz="2000" kern="1200" err="1"/>
            <a:t>Almache</a:t>
          </a:r>
          <a:r>
            <a:rPr lang="en-US" sz="2000" kern="1200"/>
            <a:t>: </a:t>
          </a:r>
        </a:p>
        <a:p>
          <a:pPr marL="0" lvl="0" indent="0" algn="ctr" defTabSz="889000">
            <a:lnSpc>
              <a:spcPct val="90000"/>
            </a:lnSpc>
            <a:spcBef>
              <a:spcPct val="0"/>
            </a:spcBef>
            <a:spcAft>
              <a:spcPct val="35000"/>
            </a:spcAft>
            <a:buNone/>
          </a:pPr>
          <a:r>
            <a:rPr lang="en-US" sz="2000" kern="1200"/>
            <a:t>production specialist</a:t>
          </a:r>
        </a:p>
      </dsp:txBody>
      <dsp:txXfrm>
        <a:off x="5146089" y="373475"/>
        <a:ext cx="2337792" cy="1402675"/>
      </dsp:txXfrm>
    </dsp:sp>
    <dsp:sp modelId="{CCA8D591-857E-7247-87FA-6ECA108FC536}">
      <dsp:nvSpPr>
        <dsp:cNvPr id="0" name=""/>
        <dsp:cNvSpPr/>
      </dsp:nvSpPr>
      <dsp:spPr>
        <a:xfrm>
          <a:off x="7717661"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Kaitlyn Meyers: </a:t>
          </a:r>
        </a:p>
        <a:p>
          <a:pPr marL="0" lvl="0" indent="0" algn="ctr" defTabSz="889000">
            <a:lnSpc>
              <a:spcPct val="90000"/>
            </a:lnSpc>
            <a:spcBef>
              <a:spcPct val="0"/>
            </a:spcBef>
            <a:spcAft>
              <a:spcPct val="35000"/>
            </a:spcAft>
            <a:buNone/>
          </a:pPr>
          <a:r>
            <a:rPr lang="en-US" sz="2000" kern="1200"/>
            <a:t>copy editor</a:t>
          </a:r>
        </a:p>
      </dsp:txBody>
      <dsp:txXfrm>
        <a:off x="7717661" y="373475"/>
        <a:ext cx="2337792" cy="1402675"/>
      </dsp:txXfrm>
    </dsp:sp>
    <dsp:sp modelId="{12CAB719-E4DC-F148-89C5-D4C7F9BAD85C}">
      <dsp:nvSpPr>
        <dsp:cNvPr id="0" name=""/>
        <dsp:cNvSpPr/>
      </dsp:nvSpPr>
      <dsp:spPr>
        <a:xfrm>
          <a:off x="1288732" y="2009929"/>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Ananya Kamboj: </a:t>
          </a:r>
        </a:p>
        <a:p>
          <a:pPr marL="0" lvl="0" indent="0" algn="ctr" defTabSz="889000">
            <a:lnSpc>
              <a:spcPct val="90000"/>
            </a:lnSpc>
            <a:spcBef>
              <a:spcPct val="0"/>
            </a:spcBef>
            <a:spcAft>
              <a:spcPct val="35000"/>
            </a:spcAft>
            <a:buNone/>
          </a:pPr>
          <a:r>
            <a:rPr lang="en-US" sz="2000" kern="1200"/>
            <a:t>co-op student</a:t>
          </a:r>
        </a:p>
      </dsp:txBody>
      <dsp:txXfrm>
        <a:off x="1288732" y="2009929"/>
        <a:ext cx="2337792" cy="1402675"/>
      </dsp:txXfrm>
    </dsp:sp>
    <dsp:sp modelId="{77F5A4A1-1F36-784F-B3BA-E2B8E7BB4E35}">
      <dsp:nvSpPr>
        <dsp:cNvPr id="0" name=""/>
        <dsp:cNvSpPr/>
      </dsp:nvSpPr>
      <dsp:spPr>
        <a:xfrm>
          <a:off x="3860303" y="2009929"/>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Riley Philips: </a:t>
          </a:r>
        </a:p>
        <a:p>
          <a:pPr marL="0" lvl="0" indent="0" algn="ctr" defTabSz="889000">
            <a:lnSpc>
              <a:spcPct val="90000"/>
            </a:lnSpc>
            <a:spcBef>
              <a:spcPct val="0"/>
            </a:spcBef>
            <a:spcAft>
              <a:spcPct val="35000"/>
            </a:spcAft>
            <a:buNone/>
          </a:pPr>
          <a:r>
            <a:rPr lang="en-US" sz="2000" kern="1200"/>
            <a:t>co-op student</a:t>
          </a:r>
        </a:p>
      </dsp:txBody>
      <dsp:txXfrm>
        <a:off x="3860303" y="2009929"/>
        <a:ext cx="2337792" cy="1402675"/>
      </dsp:txXfrm>
    </dsp:sp>
    <dsp:sp modelId="{CB448161-C745-334D-9794-0BC67A65CC34}">
      <dsp:nvSpPr>
        <dsp:cNvPr id="0" name=""/>
        <dsp:cNvSpPr/>
      </dsp:nvSpPr>
      <dsp:spPr>
        <a:xfrm>
          <a:off x="6431875" y="2009929"/>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Greg </a:t>
          </a:r>
          <a:r>
            <a:rPr lang="en-US" sz="2000" kern="1200" err="1"/>
            <a:t>Vilac</a:t>
          </a:r>
          <a:r>
            <a:rPr lang="en-US" sz="2000" kern="1200"/>
            <a:t>: </a:t>
          </a:r>
        </a:p>
        <a:p>
          <a:pPr marL="0" lvl="0" indent="0" algn="ctr" defTabSz="889000">
            <a:lnSpc>
              <a:spcPct val="90000"/>
            </a:lnSpc>
            <a:spcBef>
              <a:spcPct val="0"/>
            </a:spcBef>
            <a:spcAft>
              <a:spcPct val="35000"/>
            </a:spcAft>
            <a:buNone/>
          </a:pPr>
          <a:r>
            <a:rPr lang="en-US" sz="2000" kern="1200"/>
            <a:t>co-op student</a:t>
          </a:r>
        </a:p>
      </dsp:txBody>
      <dsp:txXfrm>
        <a:off x="6431875" y="2009929"/>
        <a:ext cx="2337792" cy="1402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FFC4B-956E-43C5-A935-233B1D18FB52}">
      <dsp:nvSpPr>
        <dsp:cNvPr id="0" name=""/>
        <dsp:cNvSpPr/>
      </dsp:nvSpPr>
      <dsp:spPr>
        <a:xfrm>
          <a:off x="0" y="820856"/>
          <a:ext cx="6910387" cy="15154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4F7AF-DA16-4C45-9825-5445B42E58EF}">
      <dsp:nvSpPr>
        <dsp:cNvPr id="0" name=""/>
        <dsp:cNvSpPr/>
      </dsp:nvSpPr>
      <dsp:spPr>
        <a:xfrm>
          <a:off x="458416" y="1161827"/>
          <a:ext cx="833485" cy="83348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84429-7D10-45AD-9892-DC4F56E5874B}">
      <dsp:nvSpPr>
        <dsp:cNvPr id="0" name=""/>
        <dsp:cNvSpPr/>
      </dsp:nvSpPr>
      <dsp:spPr>
        <a:xfrm>
          <a:off x="1750318" y="820856"/>
          <a:ext cx="5160068" cy="151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83" tIns="160383" rIns="160383" bIns="160383" numCol="1" spcCol="1270" anchor="ctr" anchorCtr="0">
          <a:noAutofit/>
        </a:bodyPr>
        <a:lstStyle/>
        <a:p>
          <a:pPr marL="0" lvl="0" indent="0" algn="l" defTabSz="977900">
            <a:lnSpc>
              <a:spcPct val="100000"/>
            </a:lnSpc>
            <a:spcBef>
              <a:spcPct val="0"/>
            </a:spcBef>
            <a:spcAft>
              <a:spcPct val="35000"/>
            </a:spcAft>
            <a:buNone/>
          </a:pPr>
          <a:r>
            <a:rPr lang="en-US" sz="2200" kern="1200"/>
            <a:t>Publications Manager Dani Collins will speak to some of the projects undertaken and completed with Year One funds.</a:t>
          </a:r>
        </a:p>
      </dsp:txBody>
      <dsp:txXfrm>
        <a:off x="1750318" y="820856"/>
        <a:ext cx="5160068" cy="1515427"/>
      </dsp:txXfrm>
    </dsp:sp>
    <dsp:sp modelId="{017FF953-619F-4AE3-AC94-0603AE5556EE}">
      <dsp:nvSpPr>
        <dsp:cNvPr id="0" name=""/>
        <dsp:cNvSpPr/>
      </dsp:nvSpPr>
      <dsp:spPr>
        <a:xfrm>
          <a:off x="0" y="2715140"/>
          <a:ext cx="6910387" cy="15154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C0A37-17E3-471C-89BF-B8D69A4CE5F0}">
      <dsp:nvSpPr>
        <dsp:cNvPr id="0" name=""/>
        <dsp:cNvSpPr/>
      </dsp:nvSpPr>
      <dsp:spPr>
        <a:xfrm>
          <a:off x="458416" y="3056112"/>
          <a:ext cx="833485" cy="83348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034936-128F-486A-9248-09D541CF836A}">
      <dsp:nvSpPr>
        <dsp:cNvPr id="0" name=""/>
        <dsp:cNvSpPr/>
      </dsp:nvSpPr>
      <dsp:spPr>
        <a:xfrm>
          <a:off x="1750318" y="2715140"/>
          <a:ext cx="5160068" cy="151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83" tIns="160383" rIns="160383" bIns="160383" numCol="1" spcCol="1270" anchor="ctr" anchorCtr="0">
          <a:noAutofit/>
        </a:bodyPr>
        <a:lstStyle/>
        <a:p>
          <a:pPr marL="0" lvl="0" indent="0" algn="l" defTabSz="977900">
            <a:lnSpc>
              <a:spcPct val="100000"/>
            </a:lnSpc>
            <a:spcBef>
              <a:spcPct val="0"/>
            </a:spcBef>
            <a:spcAft>
              <a:spcPct val="35000"/>
            </a:spcAft>
            <a:buNone/>
          </a:pPr>
          <a:r>
            <a:rPr lang="en-US" sz="2200" kern="1200"/>
            <a:t>In Year Two, excitingly, we are moving into our adjudicated project model.</a:t>
          </a:r>
        </a:p>
      </dsp:txBody>
      <dsp:txXfrm>
        <a:off x="1750318" y="2715140"/>
        <a:ext cx="5160068" cy="15154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DCEAE-0E86-42AF-B387-0F349FC1E705}">
      <dsp:nvSpPr>
        <dsp:cNvPr id="0" name=""/>
        <dsp:cNvSpPr/>
      </dsp:nvSpPr>
      <dsp:spPr>
        <a:xfrm>
          <a:off x="0" y="441"/>
          <a:ext cx="10900477" cy="103381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1D5B7C-38DC-42ED-BB1F-6F788F0751AB}">
      <dsp:nvSpPr>
        <dsp:cNvPr id="0" name=""/>
        <dsp:cNvSpPr/>
      </dsp:nvSpPr>
      <dsp:spPr>
        <a:xfrm>
          <a:off x="312729" y="233050"/>
          <a:ext cx="568599" cy="5685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2A5A7F-9ADB-4FC0-B871-8442E1521766}">
      <dsp:nvSpPr>
        <dsp:cNvPr id="0" name=""/>
        <dsp:cNvSpPr/>
      </dsp:nvSpPr>
      <dsp:spPr>
        <a:xfrm>
          <a:off x="1194058" y="441"/>
          <a:ext cx="9706418" cy="103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12" tIns="109412" rIns="109412" bIns="109412" numCol="1" spcCol="1270" anchor="ctr" anchorCtr="0">
          <a:noAutofit/>
        </a:bodyPr>
        <a:lstStyle/>
        <a:p>
          <a:pPr marL="0" lvl="0" indent="0" algn="l" defTabSz="1111250">
            <a:lnSpc>
              <a:spcPct val="100000"/>
            </a:lnSpc>
            <a:spcBef>
              <a:spcPct val="0"/>
            </a:spcBef>
            <a:spcAft>
              <a:spcPct val="35000"/>
            </a:spcAft>
            <a:buNone/>
          </a:pPr>
          <a:r>
            <a:rPr lang="en-US" sz="2500" kern="1200"/>
            <a:t>The co-chairs nominate Jamie </a:t>
          </a:r>
          <a:r>
            <a:rPr lang="en-US" sz="2500" kern="1200" err="1"/>
            <a:t>Drozda</a:t>
          </a:r>
          <a:r>
            <a:rPr lang="en-US" sz="2500" kern="1200"/>
            <a:t> to Chair the project selection subcommittee.</a:t>
          </a:r>
        </a:p>
      </dsp:txBody>
      <dsp:txXfrm>
        <a:off x="1194058" y="441"/>
        <a:ext cx="9706418" cy="1033816"/>
      </dsp:txXfrm>
    </dsp:sp>
    <dsp:sp modelId="{A61BE72F-C581-4166-9FD2-73F7231C12DD}">
      <dsp:nvSpPr>
        <dsp:cNvPr id="0" name=""/>
        <dsp:cNvSpPr/>
      </dsp:nvSpPr>
      <dsp:spPr>
        <a:xfrm>
          <a:off x="0" y="1292712"/>
          <a:ext cx="10900477" cy="103381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C04AF-A156-48D7-BFA6-34BE77682848}">
      <dsp:nvSpPr>
        <dsp:cNvPr id="0" name=""/>
        <dsp:cNvSpPr/>
      </dsp:nvSpPr>
      <dsp:spPr>
        <a:xfrm>
          <a:off x="312729" y="1525321"/>
          <a:ext cx="568599" cy="5685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F39D9-01D4-4F83-9F36-E161B6DD2F20}">
      <dsp:nvSpPr>
        <dsp:cNvPr id="0" name=""/>
        <dsp:cNvSpPr/>
      </dsp:nvSpPr>
      <dsp:spPr>
        <a:xfrm>
          <a:off x="1194058" y="1292712"/>
          <a:ext cx="9706418" cy="103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12" tIns="109412" rIns="109412" bIns="109412" numCol="1" spcCol="1270" anchor="ctr" anchorCtr="0">
          <a:noAutofit/>
        </a:bodyPr>
        <a:lstStyle/>
        <a:p>
          <a:pPr marL="0" lvl="0" indent="0" algn="l" defTabSz="1111250">
            <a:lnSpc>
              <a:spcPct val="100000"/>
            </a:lnSpc>
            <a:spcBef>
              <a:spcPct val="0"/>
            </a:spcBef>
            <a:spcAft>
              <a:spcPct val="35000"/>
            </a:spcAft>
            <a:buNone/>
          </a:pPr>
          <a:r>
            <a:rPr lang="en-US" sz="2500" kern="1200"/>
            <a:t>Call for remaining 4 subcommittee members.</a:t>
          </a:r>
        </a:p>
      </dsp:txBody>
      <dsp:txXfrm>
        <a:off x="1194058" y="1292712"/>
        <a:ext cx="9706418" cy="1033816"/>
      </dsp:txXfrm>
    </dsp:sp>
    <dsp:sp modelId="{590DB8C6-3532-4895-9A8D-1DA198EF021D}">
      <dsp:nvSpPr>
        <dsp:cNvPr id="0" name=""/>
        <dsp:cNvSpPr/>
      </dsp:nvSpPr>
      <dsp:spPr>
        <a:xfrm>
          <a:off x="0" y="2584983"/>
          <a:ext cx="10900477" cy="103381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D0A51-AC51-41B5-B7A6-5DAB2FE63BFC}">
      <dsp:nvSpPr>
        <dsp:cNvPr id="0" name=""/>
        <dsp:cNvSpPr/>
      </dsp:nvSpPr>
      <dsp:spPr>
        <a:xfrm>
          <a:off x="312729" y="2817592"/>
          <a:ext cx="568599" cy="5685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E30805-D42C-471A-AB20-C82A645E4473}">
      <dsp:nvSpPr>
        <dsp:cNvPr id="0" name=""/>
        <dsp:cNvSpPr/>
      </dsp:nvSpPr>
      <dsp:spPr>
        <a:xfrm>
          <a:off x="1194058" y="2584983"/>
          <a:ext cx="9706418" cy="103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12" tIns="109412" rIns="109412" bIns="109412" numCol="1" spcCol="1270" anchor="ctr" anchorCtr="0">
          <a:noAutofit/>
        </a:bodyPr>
        <a:lstStyle/>
        <a:p>
          <a:pPr marL="0" lvl="0" indent="0" algn="l" defTabSz="1111250">
            <a:lnSpc>
              <a:spcPct val="100000"/>
            </a:lnSpc>
            <a:spcBef>
              <a:spcPct val="0"/>
            </a:spcBef>
            <a:spcAft>
              <a:spcPct val="35000"/>
            </a:spcAft>
            <a:buNone/>
          </a:pPr>
          <a:r>
            <a:rPr lang="en-US" sz="2500" kern="1200"/>
            <a:t>If necessary, vote.</a:t>
          </a:r>
        </a:p>
      </dsp:txBody>
      <dsp:txXfrm>
        <a:off x="1194058" y="2584983"/>
        <a:ext cx="9706418" cy="10338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984B9-60C5-7D47-B3B4-D681071629F3}"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AF12D-8205-5940-B8B4-5EA16FFCD257}" type="slidenum">
              <a:rPr lang="en-US" smtClean="0"/>
              <a:t>‹#›</a:t>
            </a:fld>
            <a:endParaRPr lang="en-US"/>
          </a:p>
        </p:txBody>
      </p:sp>
    </p:spTree>
    <p:extLst>
      <p:ext uri="{BB962C8B-B14F-4D97-AF65-F5344CB8AC3E}">
        <p14:creationId xmlns:p14="http://schemas.microsoft.com/office/powerpoint/2010/main" val="1747876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535CCE-0663-064F-AAEF-1A19EB5D7269}" type="slidenum">
              <a:rPr lang="en-US" smtClean="0"/>
              <a:t>2</a:t>
            </a:fld>
            <a:endParaRPr lang="en-US"/>
          </a:p>
        </p:txBody>
      </p:sp>
    </p:spTree>
    <p:extLst>
      <p:ext uri="{BB962C8B-B14F-4D97-AF65-F5344CB8AC3E}">
        <p14:creationId xmlns:p14="http://schemas.microsoft.com/office/powerpoint/2010/main" val="2783081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5/30/2024</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2998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5/30/2024</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64857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5/30/2024</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6136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5/30/2024</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2012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5/30/2024</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6797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5/30/2024</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995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5/30/2024</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41112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5/30/2024</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8511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5/30/2024</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3082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5/30/2024</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25732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5/30/2024</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4030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5/30/2024</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12070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unsplash.com/photos/l0vGyrVZqBQ?utm_source=unsplash&amp;utm_medium=referral&amp;utm_content=creditShareLin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CACC73-D599-7F57-BA71-73DD2AEA8F25}"/>
              </a:ext>
            </a:extLst>
          </p:cNvPr>
          <p:cNvSpPr>
            <a:spLocks noGrp="1"/>
          </p:cNvSpPr>
          <p:nvPr>
            <p:ph type="ctrTitle"/>
          </p:nvPr>
        </p:nvSpPr>
        <p:spPr>
          <a:xfrm>
            <a:off x="5289754" y="639097"/>
            <a:ext cx="6253317" cy="3686015"/>
          </a:xfrm>
        </p:spPr>
        <p:txBody>
          <a:bodyPr>
            <a:normAutofit/>
          </a:bodyPr>
          <a:lstStyle/>
          <a:p>
            <a:r>
              <a:rPr lang="en-US" sz="6200"/>
              <a:t>TRU Open Press</a:t>
            </a:r>
            <a:br>
              <a:rPr lang="en-US" sz="6200"/>
            </a:br>
            <a:r>
              <a:rPr lang="en-US" sz="5400"/>
              <a:t>Inaugural Advisory Board Meeting</a:t>
            </a:r>
            <a:endParaRPr lang="en-US" sz="6200"/>
          </a:p>
        </p:txBody>
      </p:sp>
      <p:sp>
        <p:nvSpPr>
          <p:cNvPr id="3" name="Subtitle 2">
            <a:extLst>
              <a:ext uri="{FF2B5EF4-FFF2-40B4-BE49-F238E27FC236}">
                <a16:creationId xmlns:a16="http://schemas.microsoft.com/office/drawing/2014/main" id="{E9341F7B-2AC9-5F65-F67F-D7820DEC4C36}"/>
              </a:ext>
            </a:extLst>
          </p:cNvPr>
          <p:cNvSpPr>
            <a:spLocks noGrp="1"/>
          </p:cNvSpPr>
          <p:nvPr>
            <p:ph type="subTitle" idx="1"/>
          </p:nvPr>
        </p:nvSpPr>
        <p:spPr>
          <a:xfrm>
            <a:off x="5289753" y="4672739"/>
            <a:ext cx="6269347" cy="1021498"/>
          </a:xfrm>
        </p:spPr>
        <p:txBody>
          <a:bodyPr>
            <a:normAutofit/>
          </a:bodyPr>
          <a:lstStyle/>
          <a:p>
            <a:r>
              <a:rPr lang="en-US">
                <a:solidFill>
                  <a:schemeClr val="tx1">
                    <a:lumMod val="85000"/>
                    <a:lumOff val="15000"/>
                  </a:schemeClr>
                </a:solidFill>
              </a:rPr>
              <a:t>27 May 2024, 10 am – 11 am</a:t>
            </a:r>
          </a:p>
        </p:txBody>
      </p:sp>
      <p:pic>
        <p:nvPicPr>
          <p:cNvPr id="4" name="Picture 3" descr="A logo of a mountain with sun and blue sky&#10;&#10;Description automatically generated">
            <a:extLst>
              <a:ext uri="{FF2B5EF4-FFF2-40B4-BE49-F238E27FC236}">
                <a16:creationId xmlns:a16="http://schemas.microsoft.com/office/drawing/2014/main" id="{E88C5958-A443-77AD-D5DF-1F30D901726E}"/>
              </a:ext>
            </a:extLst>
          </p:cNvPr>
          <p:cNvPicPr>
            <a:picLocks noChangeAspect="1"/>
          </p:cNvPicPr>
          <p:nvPr/>
        </p:nvPicPr>
        <p:blipFill rotWithShape="1">
          <a:blip r:embed="rId2"/>
          <a:srcRect l="2722" r="2747"/>
          <a:stretch/>
        </p:blipFill>
        <p:spPr>
          <a:xfrm>
            <a:off x="-1" y="1"/>
            <a:ext cx="4635315" cy="6857999"/>
          </a:xfrm>
          <a:prstGeom prst="rect">
            <a:avLst/>
          </a:prstGeom>
        </p:spPr>
      </p:pic>
      <p:cxnSp>
        <p:nvCxnSpPr>
          <p:cNvPr id="11" name="Straight Connector 1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607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DE380-5FF8-66ED-CBF1-BFAA743E69D1}"/>
              </a:ext>
            </a:extLst>
          </p:cNvPr>
          <p:cNvSpPr>
            <a:spLocks noGrp="1"/>
          </p:cNvSpPr>
          <p:nvPr>
            <p:ph type="title"/>
          </p:nvPr>
        </p:nvSpPr>
        <p:spPr>
          <a:xfrm>
            <a:off x="643468" y="643467"/>
            <a:ext cx="3073550" cy="5126203"/>
          </a:xfrm>
        </p:spPr>
        <p:txBody>
          <a:bodyPr anchor="ctr">
            <a:normAutofit/>
          </a:bodyPr>
          <a:lstStyle/>
          <a:p>
            <a:pPr algn="r"/>
            <a:r>
              <a:rPr lang="en-US" sz="3400"/>
              <a:t>Formation of the Project Selection Subcommittee</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F10CCC4-05D7-66B6-02C3-0AA307CA85C2}"/>
              </a:ext>
            </a:extLst>
          </p:cNvPr>
          <p:cNvSpPr>
            <a:spLocks noGrp="1"/>
          </p:cNvSpPr>
          <p:nvPr>
            <p:ph idx="1"/>
          </p:nvPr>
        </p:nvSpPr>
        <p:spPr>
          <a:xfrm>
            <a:off x="4363786" y="621697"/>
            <a:ext cx="6791894" cy="5147973"/>
          </a:xfrm>
        </p:spPr>
        <p:txBody>
          <a:bodyPr anchor="ctr">
            <a:normAutofit/>
          </a:bodyPr>
          <a:lstStyle/>
          <a:p>
            <a:r>
              <a:rPr lang="en-US"/>
              <a:t>This Subcommittee will:</a:t>
            </a:r>
          </a:p>
          <a:p>
            <a:pPr lvl="1">
              <a:buFont typeface="Wingdings" pitchFamily="2" charset="2"/>
              <a:buChar char="§"/>
            </a:pPr>
            <a:r>
              <a:rPr lang="en-US"/>
              <a:t>Review projects after intake (1 May) according to the Project Review Matrix.</a:t>
            </a:r>
          </a:p>
          <a:p>
            <a:pPr lvl="1">
              <a:buFont typeface="Wingdings" pitchFamily="2" charset="2"/>
              <a:buChar char="§"/>
            </a:pPr>
            <a:r>
              <a:rPr lang="en-US"/>
              <a:t>Decide by consensus which projects will be funded.</a:t>
            </a:r>
          </a:p>
          <a:p>
            <a:pPr lvl="1">
              <a:buFont typeface="Wingdings" pitchFamily="2" charset="2"/>
              <a:buChar char="§"/>
            </a:pPr>
            <a:r>
              <a:rPr lang="en-US"/>
              <a:t>Complete their work ASAP, in time for funds to be disbursed by 1 September.</a:t>
            </a:r>
          </a:p>
          <a:p>
            <a:pPr lvl="1">
              <a:buFont typeface="Wingdings" pitchFamily="2" charset="2"/>
              <a:buChar char="§"/>
            </a:pPr>
            <a:r>
              <a:rPr lang="en-US"/>
              <a:t>Re-convene if funds allow for a second call mid-cycle.</a:t>
            </a:r>
          </a:p>
          <a:p>
            <a:pPr>
              <a:buFont typeface="Wingdings" pitchFamily="2" charset="2"/>
              <a:buChar char="§"/>
            </a:pPr>
            <a:endParaRPr lang="en-US"/>
          </a:p>
          <a:p>
            <a:pPr marL="0" indent="0">
              <a:buNone/>
            </a:pPr>
            <a:r>
              <a:rPr lang="en-US"/>
              <a:t>The Subcommittee </a:t>
            </a:r>
            <a:r>
              <a:rPr lang="en-US" b="1"/>
              <a:t>must</a:t>
            </a:r>
            <a:r>
              <a:rPr lang="en-US"/>
              <a:t> consist of a five people, including one Chair and (at least) one student representative.</a:t>
            </a:r>
          </a:p>
          <a:p>
            <a:pPr marL="0" indent="0">
              <a:buNone/>
            </a:pPr>
            <a:r>
              <a:rPr lang="en-US"/>
              <a:t>The Publications Manager will act as an advisor to the subcommittee.</a:t>
            </a:r>
          </a:p>
        </p:txBody>
      </p:sp>
      <p:sp>
        <p:nvSpPr>
          <p:cNvPr id="12" name="Rectangle 11">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3759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6C9846-B5AB-4E52-988D-F7E5865C9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F3D7E8E-8467-4198-87E0-ADC1B6046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C6DE380-5FF8-66ED-CBF1-BFAA743E69D1}"/>
              </a:ext>
            </a:extLst>
          </p:cNvPr>
          <p:cNvSpPr>
            <a:spLocks noGrp="1"/>
          </p:cNvSpPr>
          <p:nvPr>
            <p:ph type="title"/>
          </p:nvPr>
        </p:nvSpPr>
        <p:spPr>
          <a:xfrm>
            <a:off x="1066800" y="5252936"/>
            <a:ext cx="10058400" cy="1028715"/>
          </a:xfrm>
        </p:spPr>
        <p:txBody>
          <a:bodyPr>
            <a:normAutofit/>
          </a:bodyPr>
          <a:lstStyle/>
          <a:p>
            <a:pPr algn="ctr"/>
            <a:r>
              <a:rPr lang="en-US" sz="3400">
                <a:solidFill>
                  <a:schemeClr val="bg1"/>
                </a:solidFill>
              </a:rPr>
              <a:t>Formation of the Project Selection Subcommittee</a:t>
            </a:r>
          </a:p>
        </p:txBody>
      </p:sp>
      <p:graphicFrame>
        <p:nvGraphicFramePr>
          <p:cNvPr id="5" name="Content Placeholder 2">
            <a:extLst>
              <a:ext uri="{FF2B5EF4-FFF2-40B4-BE49-F238E27FC236}">
                <a16:creationId xmlns:a16="http://schemas.microsoft.com/office/drawing/2014/main" id="{51014694-4530-F4FF-368B-18F61FB4AD32}"/>
              </a:ext>
            </a:extLst>
          </p:cNvPr>
          <p:cNvGraphicFramePr>
            <a:graphicFrameLocks noGrp="1"/>
          </p:cNvGraphicFramePr>
          <p:nvPr>
            <p:ph idx="1"/>
            <p:extLst>
              <p:ext uri="{D42A27DB-BD31-4B8C-83A1-F6EECF244321}">
                <p14:modId xmlns:p14="http://schemas.microsoft.com/office/powerpoint/2010/main" val="3760365672"/>
              </p:ext>
            </p:extLst>
          </p:nvPr>
        </p:nvGraphicFramePr>
        <p:xfrm>
          <a:off x="643466" y="643467"/>
          <a:ext cx="10900477"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6603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DC1DD-5FAE-5A09-F40D-21EE83131F99}"/>
              </a:ext>
            </a:extLst>
          </p:cNvPr>
          <p:cNvSpPr>
            <a:spLocks noGrp="1"/>
          </p:cNvSpPr>
          <p:nvPr>
            <p:ph type="title"/>
          </p:nvPr>
        </p:nvSpPr>
        <p:spPr>
          <a:xfrm>
            <a:off x="858749" y="963997"/>
            <a:ext cx="3787457" cy="4938361"/>
          </a:xfrm>
        </p:spPr>
        <p:txBody>
          <a:bodyPr anchor="ctr">
            <a:normAutofit/>
          </a:bodyPr>
          <a:lstStyle/>
          <a:p>
            <a:pPr algn="r"/>
            <a:r>
              <a:rPr lang="en-US"/>
              <a:t>Strategic Goals for the Year</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E9CC146-DF50-698B-9D6F-88BC1ABB46EC}"/>
              </a:ext>
            </a:extLst>
          </p:cNvPr>
          <p:cNvSpPr>
            <a:spLocks noGrp="1"/>
          </p:cNvSpPr>
          <p:nvPr>
            <p:ph idx="1"/>
          </p:nvPr>
        </p:nvSpPr>
        <p:spPr>
          <a:xfrm>
            <a:off x="5301798" y="963507"/>
            <a:ext cx="5968181" cy="4938851"/>
          </a:xfrm>
        </p:spPr>
        <p:txBody>
          <a:bodyPr anchor="ctr">
            <a:normAutofit/>
          </a:bodyPr>
          <a:lstStyle/>
          <a:p>
            <a:pPr>
              <a:buFont typeface="Wingdings" pitchFamily="2" charset="2"/>
              <a:buChar char="§"/>
            </a:pPr>
            <a:r>
              <a:rPr lang="en-US"/>
              <a:t>Support the Press-related needs of the TRU </a:t>
            </a:r>
            <a:r>
              <a:rPr lang="en-US" err="1"/>
              <a:t>Honours</a:t>
            </a:r>
            <a:r>
              <a:rPr lang="en-US"/>
              <a:t> College and any other </a:t>
            </a:r>
            <a:r>
              <a:rPr lang="en-US" err="1"/>
              <a:t>TRUScholars</a:t>
            </a:r>
            <a:r>
              <a:rPr lang="en-US"/>
              <a:t>–funded projects.</a:t>
            </a:r>
          </a:p>
          <a:p>
            <a:pPr>
              <a:buFont typeface="Wingdings" pitchFamily="2" charset="2"/>
              <a:buChar char="§"/>
            </a:pPr>
            <a:r>
              <a:rPr lang="en-US"/>
              <a:t>Maximize the disbursement of funds to open projects across the campus community, with attention to diversity of projects and number of areas of campus touched.</a:t>
            </a:r>
          </a:p>
          <a:p>
            <a:pPr>
              <a:buFont typeface="Wingdings" pitchFamily="2" charset="2"/>
              <a:buChar char="§"/>
            </a:pPr>
            <a:r>
              <a:rPr lang="en-US"/>
              <a:t>Maximize the student opportunities funded by the Press.</a:t>
            </a:r>
          </a:p>
          <a:p>
            <a:pPr>
              <a:buFont typeface="Wingdings" pitchFamily="2" charset="2"/>
              <a:buChar char="§"/>
            </a:pPr>
            <a:r>
              <a:rPr lang="en-US"/>
              <a:t>Work towards sustainable funding for the Press.</a:t>
            </a:r>
          </a:p>
        </p:txBody>
      </p:sp>
    </p:spTree>
    <p:extLst>
      <p:ext uri="{BB962C8B-B14F-4D97-AF65-F5344CB8AC3E}">
        <p14:creationId xmlns:p14="http://schemas.microsoft.com/office/powerpoint/2010/main" val="365839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7C6DC-0B1B-0EF5-A3A8-09CDCE4E590B}"/>
              </a:ext>
            </a:extLst>
          </p:cNvPr>
          <p:cNvSpPr>
            <a:spLocks noGrp="1"/>
          </p:cNvSpPr>
          <p:nvPr>
            <p:ph type="title"/>
          </p:nvPr>
        </p:nvSpPr>
        <p:spPr>
          <a:xfrm>
            <a:off x="1096963" y="831548"/>
            <a:ext cx="10058400" cy="2355132"/>
          </a:xfrm>
        </p:spPr>
        <p:txBody>
          <a:bodyPr anchor="b">
            <a:normAutofit/>
          </a:bodyPr>
          <a:lstStyle/>
          <a:p>
            <a:r>
              <a:rPr lang="en-US" sz="7200"/>
              <a:t>Question to the Board</a:t>
            </a:r>
          </a:p>
        </p:txBody>
      </p:sp>
      <p:cxnSp>
        <p:nvCxnSpPr>
          <p:cNvPr id="21" name="Straight Connector 20">
            <a:extLst>
              <a:ext uri="{FF2B5EF4-FFF2-40B4-BE49-F238E27FC236}">
                <a16:creationId xmlns:a16="http://schemas.microsoft.com/office/drawing/2014/main" id="{2253D3D2-93DD-4AE3-9660-D546EF032A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403" y="3429000"/>
            <a:ext cx="981151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79722D-47A9-B4E8-060A-A145FEDAC30B}"/>
              </a:ext>
            </a:extLst>
          </p:cNvPr>
          <p:cNvSpPr>
            <a:spLocks noGrp="1"/>
          </p:cNvSpPr>
          <p:nvPr>
            <p:ph idx="1"/>
          </p:nvPr>
        </p:nvSpPr>
        <p:spPr>
          <a:xfrm>
            <a:off x="1096963" y="3671316"/>
            <a:ext cx="10058400" cy="2355132"/>
          </a:xfrm>
        </p:spPr>
        <p:txBody>
          <a:bodyPr anchor="t">
            <a:normAutofit/>
          </a:bodyPr>
          <a:lstStyle/>
          <a:p>
            <a:r>
              <a:rPr lang="en-US"/>
              <a:t>How can we promote open education resource development, scholarly research publishing, and open pedagogy?</a:t>
            </a:r>
          </a:p>
        </p:txBody>
      </p:sp>
      <p:sp>
        <p:nvSpPr>
          <p:cNvPr id="19" name="Rectangle 18">
            <a:extLst>
              <a:ext uri="{FF2B5EF4-FFF2-40B4-BE49-F238E27FC236}">
                <a16:creationId xmlns:a16="http://schemas.microsoft.com/office/drawing/2014/main" id="{C8C4A29D-5269-414E-AF71-0B9E9252E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88231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1314C34-F582-4EEF-86CE-F88761E52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pen white door">
            <a:extLst>
              <a:ext uri="{FF2B5EF4-FFF2-40B4-BE49-F238E27FC236}">
                <a16:creationId xmlns:a16="http://schemas.microsoft.com/office/drawing/2014/main" id="{4ADFB5A9-7C0A-CF1A-5557-A05C539BE4C7}"/>
              </a:ext>
            </a:extLst>
          </p:cNvPr>
          <p:cNvPicPr>
            <a:picLocks noChangeAspect="1"/>
          </p:cNvPicPr>
          <p:nvPr/>
        </p:nvPicPr>
        <p:blipFill rotWithShape="1">
          <a:blip r:embed="rId2"/>
          <a:srcRect t="13525" b="11475"/>
          <a:stretch/>
        </p:blipFill>
        <p:spPr>
          <a:xfrm>
            <a:off x="-1" y="10"/>
            <a:ext cx="12191999" cy="6857990"/>
          </a:xfrm>
          <a:prstGeom prst="rect">
            <a:avLst/>
          </a:prstGeom>
        </p:spPr>
      </p:pic>
      <p:sp>
        <p:nvSpPr>
          <p:cNvPr id="15" name="Rectangle 14">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E6DAB-3D2F-8076-FCD0-62BA0FE8C587}"/>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5400">
                <a:solidFill>
                  <a:schemeClr val="tx1"/>
                </a:solidFill>
              </a:rPr>
              <a:t>Open Discussion</a:t>
            </a:r>
          </a:p>
        </p:txBody>
      </p:sp>
      <p:cxnSp>
        <p:nvCxnSpPr>
          <p:cNvPr id="17" name="Straight Connector 16">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9" name="!!footer rectangle">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4993543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8D402-EAA4-571D-037B-1C765DC41295}"/>
              </a:ext>
            </a:extLst>
          </p:cNvPr>
          <p:cNvSpPr>
            <a:spLocks noGrp="1"/>
          </p:cNvSpPr>
          <p:nvPr>
            <p:ph type="title"/>
          </p:nvPr>
        </p:nvSpPr>
        <p:spPr>
          <a:xfrm>
            <a:off x="858749" y="963997"/>
            <a:ext cx="3787457" cy="4938361"/>
          </a:xfrm>
        </p:spPr>
        <p:txBody>
          <a:bodyPr anchor="ctr">
            <a:normAutofit/>
          </a:bodyPr>
          <a:lstStyle/>
          <a:p>
            <a:pPr algn="r"/>
            <a:r>
              <a:rPr lang="en-US"/>
              <a:t>Closing Remarks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3DAAA3-F3AD-7976-65F5-7E40CAC82748}"/>
              </a:ext>
            </a:extLst>
          </p:cNvPr>
          <p:cNvSpPr>
            <a:spLocks noGrp="1"/>
          </p:cNvSpPr>
          <p:nvPr>
            <p:ph idx="1"/>
          </p:nvPr>
        </p:nvSpPr>
        <p:spPr>
          <a:xfrm>
            <a:off x="5301798" y="963507"/>
            <a:ext cx="5968181" cy="4938851"/>
          </a:xfrm>
        </p:spPr>
        <p:txBody>
          <a:bodyPr anchor="ctr">
            <a:normAutofit/>
          </a:bodyPr>
          <a:lstStyle/>
          <a:p>
            <a:pPr>
              <a:buFont typeface="Wingdings" pitchFamily="2" charset="2"/>
              <a:buChar char="§"/>
            </a:pPr>
            <a:r>
              <a:rPr lang="en-US"/>
              <a:t>Next meeting to be held in September, date TBA.</a:t>
            </a:r>
          </a:p>
          <a:p>
            <a:pPr marL="383540" lvl="1">
              <a:buFont typeface="Wingdings" pitchFamily="2" charset="2"/>
              <a:buChar char="§"/>
            </a:pPr>
            <a:r>
              <a:rPr lang="en-US"/>
              <a:t>Project Selection Subcommittee will report out on its work.</a:t>
            </a:r>
          </a:p>
          <a:p>
            <a:pPr marL="383540" lvl="1">
              <a:buFont typeface="Wingdings" pitchFamily="2" charset="2"/>
              <a:buChar char="§"/>
            </a:pPr>
            <a:r>
              <a:rPr lang="en-US"/>
              <a:t>Publications Manager will report out on the summer work of the Press.</a:t>
            </a:r>
          </a:p>
          <a:p>
            <a:pPr marL="383540" lvl="1">
              <a:buFont typeface="Wingdings" pitchFamily="2" charset="2"/>
              <a:buChar char="§"/>
            </a:pPr>
            <a:r>
              <a:rPr lang="en-US"/>
              <a:t>New co-chair to be introduced.</a:t>
            </a:r>
          </a:p>
          <a:p>
            <a:pPr marL="383540" lvl="1">
              <a:buFont typeface="Wingdings" pitchFamily="2" charset="2"/>
              <a:buChar char="§"/>
            </a:pPr>
            <a:endParaRPr lang="en-US"/>
          </a:p>
          <a:p>
            <a:pPr>
              <a:buFont typeface="Wingdings" pitchFamily="2" charset="2"/>
              <a:buChar char="§"/>
            </a:pPr>
            <a:r>
              <a:rPr lang="en-US"/>
              <a:t>Project Selection Subcommittee can expect to hear from Dani about adjudication.</a:t>
            </a:r>
          </a:p>
          <a:p>
            <a:pPr>
              <a:buFont typeface="Wingdings" pitchFamily="2" charset="2"/>
              <a:buChar char="§"/>
            </a:pPr>
            <a:endParaRPr lang="en-US"/>
          </a:p>
          <a:p>
            <a:pPr>
              <a:buFont typeface="Wingdings" pitchFamily="2" charset="2"/>
              <a:buChar char="§"/>
            </a:pPr>
            <a:r>
              <a:rPr lang="en-US"/>
              <a:t>Gratitude from Brenna &amp; Marie for the contributions of everyone here today.</a:t>
            </a:r>
          </a:p>
        </p:txBody>
      </p:sp>
    </p:spTree>
    <p:extLst>
      <p:ext uri="{BB962C8B-B14F-4D97-AF65-F5344CB8AC3E}">
        <p14:creationId xmlns:p14="http://schemas.microsoft.com/office/powerpoint/2010/main" val="129080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descr="A photo from the perspective of a camera looking up into the night sky from within a copse of very dry pine trees. The photo was taken in Knutsford, BC.">
            <a:extLst>
              <a:ext uri="{FF2B5EF4-FFF2-40B4-BE49-F238E27FC236}">
                <a16:creationId xmlns:a16="http://schemas.microsoft.com/office/drawing/2014/main" id="{9D45E707-C9C2-40D9-A2CD-8F813BB738C6}"/>
              </a:ext>
            </a:extLst>
          </p:cNvPr>
          <p:cNvPicPr>
            <a:picLocks noChangeAspect="1"/>
          </p:cNvPicPr>
          <p:nvPr/>
        </p:nvPicPr>
        <p:blipFill rotWithShape="1">
          <a:blip r:embed="rId3"/>
          <a:srcRect t="21158" b="2829"/>
          <a:stretch/>
        </p:blipFill>
        <p:spPr>
          <a:xfrm>
            <a:off x="1" y="10"/>
            <a:ext cx="12191999" cy="6857990"/>
          </a:xfrm>
          <a:prstGeom prst="rect">
            <a:avLst/>
          </a:prstGeom>
        </p:spPr>
      </p:pic>
      <p:sp>
        <p:nvSpPr>
          <p:cNvPr id="4" name="Title 3">
            <a:extLst>
              <a:ext uri="{FF2B5EF4-FFF2-40B4-BE49-F238E27FC236}">
                <a16:creationId xmlns:a16="http://schemas.microsoft.com/office/drawing/2014/main" id="{D4F46161-1C53-3F4C-99A8-A5B3C7E9ED51}"/>
              </a:ext>
            </a:extLst>
          </p:cNvPr>
          <p:cNvSpPr>
            <a:spLocks noGrp="1"/>
          </p:cNvSpPr>
          <p:nvPr>
            <p:ph type="title"/>
          </p:nvPr>
        </p:nvSpPr>
        <p:spPr>
          <a:xfrm>
            <a:off x="1600200" y="2386744"/>
            <a:ext cx="8991600" cy="1645920"/>
          </a:xfrm>
          <a:prstGeom prst="roundRect">
            <a:avLst/>
          </a:prstGeom>
          <a:noFill/>
          <a:ln w="38100" cap="sq">
            <a:noFill/>
            <a:miter lim="800000"/>
          </a:ln>
        </p:spPr>
        <p:txBody>
          <a:bodyPr vert="horz" lIns="274320" tIns="182880" rIns="274320" bIns="182880" rtlCol="0" anchor="ctr" anchorCtr="1">
            <a:noAutofit/>
          </a:bodyPr>
          <a:lstStyle/>
          <a:p>
            <a:pPr algn="ctr"/>
            <a:r>
              <a:rPr lang="en-US" sz="3600" b="1" i="0" cap="none">
                <a:solidFill>
                  <a:schemeClr val="bg1"/>
                </a:solidFill>
              </a:rPr>
              <a:t>The team at the TRU Open Press is grateful to be visitors on </a:t>
            </a:r>
            <a:r>
              <a:rPr lang="en-US" sz="3600" b="1" i="0" cap="none" err="1">
                <a:solidFill>
                  <a:schemeClr val="bg1"/>
                </a:solidFill>
              </a:rPr>
              <a:t>Tk’emlups</a:t>
            </a:r>
            <a:r>
              <a:rPr lang="en-US" sz="3600" b="1" i="0" cap="none">
                <a:solidFill>
                  <a:schemeClr val="bg1"/>
                </a:solidFill>
              </a:rPr>
              <a:t> </a:t>
            </a:r>
            <a:r>
              <a:rPr lang="en-US" sz="3600" b="1" i="0" cap="none" err="1">
                <a:solidFill>
                  <a:schemeClr val="bg1"/>
                </a:solidFill>
              </a:rPr>
              <a:t>te</a:t>
            </a:r>
            <a:r>
              <a:rPr lang="en-US" sz="3600" b="1" i="0" cap="none">
                <a:solidFill>
                  <a:schemeClr val="bg1"/>
                </a:solidFill>
              </a:rPr>
              <a:t> Secwepemc territory within the unceded traditional lands of </a:t>
            </a:r>
            <a:r>
              <a:rPr lang="en-US" sz="3600" b="1" i="0" cap="none" err="1">
                <a:solidFill>
                  <a:schemeClr val="bg1"/>
                </a:solidFill>
              </a:rPr>
              <a:t>Secwepemcúl’ecw</a:t>
            </a:r>
            <a:r>
              <a:rPr lang="en-US" sz="3600" b="1" i="0" cap="none">
                <a:solidFill>
                  <a:schemeClr val="bg1"/>
                </a:solidFill>
              </a:rPr>
              <a:t> (Secwepemc Nation), where knowledge sharing has taken place since time immemorial.</a:t>
            </a:r>
          </a:p>
        </p:txBody>
      </p:sp>
      <p:sp>
        <p:nvSpPr>
          <p:cNvPr id="2" name="TextBox 1">
            <a:extLst>
              <a:ext uri="{FF2B5EF4-FFF2-40B4-BE49-F238E27FC236}">
                <a16:creationId xmlns:a16="http://schemas.microsoft.com/office/drawing/2014/main" id="{EB6D84DC-C19C-7F4A-9914-FB84155424D9}"/>
              </a:ext>
            </a:extLst>
          </p:cNvPr>
          <p:cNvSpPr txBox="1"/>
          <p:nvPr/>
        </p:nvSpPr>
        <p:spPr>
          <a:xfrm>
            <a:off x="6722077" y="6550429"/>
            <a:ext cx="5469924" cy="307571"/>
          </a:xfrm>
          <a:prstGeom prst="rect">
            <a:avLst/>
          </a:prstGeom>
          <a:solidFill>
            <a:srgbClr val="BFBFBF">
              <a:alpha val="50196"/>
            </a:srgbClr>
          </a:solidFill>
        </p:spPr>
        <p:txBody>
          <a:bodyPr wrap="square" rtlCol="0">
            <a:spAutoFit/>
          </a:bodyPr>
          <a:lstStyle/>
          <a:p>
            <a:pPr algn="ctr"/>
            <a:r>
              <a:rPr lang="en-US" sz="1400">
                <a:solidFill>
                  <a:schemeClr val="bg1"/>
                </a:solidFill>
              </a:rPr>
              <a:t>Photo of the sky in </a:t>
            </a:r>
            <a:r>
              <a:rPr lang="en-US" sz="1400" err="1">
                <a:solidFill>
                  <a:schemeClr val="bg1"/>
                </a:solidFill>
              </a:rPr>
              <a:t>Knutsford</a:t>
            </a:r>
            <a:r>
              <a:rPr lang="en-US" sz="1400">
                <a:solidFill>
                  <a:schemeClr val="bg1"/>
                </a:solidFill>
              </a:rPr>
              <a:t> </a:t>
            </a:r>
            <a:r>
              <a:rPr lang="en-US" sz="1400">
                <a:solidFill>
                  <a:schemeClr val="bg1"/>
                </a:solidFill>
                <a:hlinkClick r:id="rId4">
                  <a:extLst>
                    <a:ext uri="{A12FA001-AC4F-418D-AE19-62706E023703}">
                      <ahyp:hlinkClr xmlns:ahyp="http://schemas.microsoft.com/office/drawing/2018/hyperlinkcolor" val="tx"/>
                    </a:ext>
                  </a:extLst>
                </a:hlinkClick>
              </a:rPr>
              <a:t>by James Wheeler, via </a:t>
            </a:r>
            <a:r>
              <a:rPr lang="en-US" sz="1400" err="1">
                <a:solidFill>
                  <a:schemeClr val="bg1"/>
                </a:solidFill>
                <a:hlinkClick r:id="rId4">
                  <a:extLst>
                    <a:ext uri="{A12FA001-AC4F-418D-AE19-62706E023703}">
                      <ahyp:hlinkClr xmlns:ahyp="http://schemas.microsoft.com/office/drawing/2018/hyperlinkcolor" val="tx"/>
                    </a:ext>
                  </a:extLst>
                </a:hlinkClick>
              </a:rPr>
              <a:t>Unsplash</a:t>
            </a:r>
            <a:r>
              <a:rPr lang="en-US" sz="1400">
                <a:solidFill>
                  <a:schemeClr val="bg1"/>
                </a:solidFill>
              </a:rPr>
              <a:t>.</a:t>
            </a:r>
          </a:p>
        </p:txBody>
      </p:sp>
    </p:spTree>
    <p:extLst>
      <p:ext uri="{BB962C8B-B14F-4D97-AF65-F5344CB8AC3E}">
        <p14:creationId xmlns:p14="http://schemas.microsoft.com/office/powerpoint/2010/main" val="273372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08F9C-4959-AF3F-AEF2-EC95DD18379B}"/>
              </a:ext>
            </a:extLst>
          </p:cNvPr>
          <p:cNvSpPr>
            <a:spLocks noGrp="1"/>
          </p:cNvSpPr>
          <p:nvPr>
            <p:ph type="title"/>
          </p:nvPr>
        </p:nvSpPr>
        <p:spPr>
          <a:xfrm>
            <a:off x="5172074" y="286603"/>
            <a:ext cx="5983605" cy="1450757"/>
          </a:xfrm>
        </p:spPr>
        <p:txBody>
          <a:bodyPr>
            <a:normAutofit/>
          </a:bodyPr>
          <a:lstStyle/>
          <a:p>
            <a:r>
              <a:rPr lang="en-US"/>
              <a:t>Welcome and Introductions</a:t>
            </a:r>
          </a:p>
        </p:txBody>
      </p:sp>
      <p:pic>
        <p:nvPicPr>
          <p:cNvPr id="5" name="Picture 4" descr="Open red front door">
            <a:extLst>
              <a:ext uri="{FF2B5EF4-FFF2-40B4-BE49-F238E27FC236}">
                <a16:creationId xmlns:a16="http://schemas.microsoft.com/office/drawing/2014/main" id="{F7F1C414-BC45-5D19-0F30-F1FED377BBF6}"/>
              </a:ext>
            </a:extLst>
          </p:cNvPr>
          <p:cNvPicPr>
            <a:picLocks noChangeAspect="1"/>
          </p:cNvPicPr>
          <p:nvPr/>
        </p:nvPicPr>
        <p:blipFill>
          <a:blip r:embed="rId2"/>
          <a:srcRect t="3379" b="3379"/>
          <a:stretch/>
        </p:blipFill>
        <p:spPr>
          <a:xfrm>
            <a:off x="20" y="10"/>
            <a:ext cx="4580077" cy="6400784"/>
          </a:xfrm>
          <a:prstGeom prst="rect">
            <a:avLst/>
          </a:prstGeom>
        </p:spPr>
      </p:pic>
      <p:cxnSp>
        <p:nvCxnSpPr>
          <p:cNvPr id="11"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755859-DB62-AFA7-8C19-6C9AD80CCF6D}"/>
              </a:ext>
            </a:extLst>
          </p:cNvPr>
          <p:cNvSpPr>
            <a:spLocks noGrp="1"/>
          </p:cNvSpPr>
          <p:nvPr>
            <p:ph idx="1"/>
          </p:nvPr>
        </p:nvSpPr>
        <p:spPr>
          <a:xfrm>
            <a:off x="5172074" y="2108201"/>
            <a:ext cx="5983606" cy="3760891"/>
          </a:xfrm>
        </p:spPr>
        <p:txBody>
          <a:bodyPr>
            <a:normAutofit/>
          </a:bodyPr>
          <a:lstStyle/>
          <a:p>
            <a:pPr marL="0" indent="0">
              <a:buNone/>
            </a:pPr>
            <a:r>
              <a:rPr lang="en-US"/>
              <a:t>Marie and Brenna to briefly introduce themselves as co-chairs.</a:t>
            </a:r>
          </a:p>
          <a:p>
            <a:pPr marL="0" indent="0">
              <a:buNone/>
            </a:pPr>
            <a:r>
              <a:rPr lang="en-US"/>
              <a:t>Incoming co-chair TBD.</a:t>
            </a:r>
          </a:p>
          <a:p>
            <a:pPr marL="0" indent="0">
              <a:buNone/>
            </a:pPr>
            <a:r>
              <a:rPr lang="en-US"/>
              <a:t>Board members invited to introduce themselves to the group.</a:t>
            </a:r>
          </a:p>
        </p:txBody>
      </p:sp>
      <p:sp>
        <p:nvSpPr>
          <p:cNvPr id="13" name="Rectangle 1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8527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FEF6F-99C7-EACB-4294-A1D3728F2B31}"/>
              </a:ext>
            </a:extLst>
          </p:cNvPr>
          <p:cNvSpPr>
            <a:spLocks noGrp="1"/>
          </p:cNvSpPr>
          <p:nvPr>
            <p:ph type="title"/>
          </p:nvPr>
        </p:nvSpPr>
        <p:spPr/>
        <p:txBody>
          <a:bodyPr/>
          <a:lstStyle/>
          <a:p>
            <a:r>
              <a:rPr lang="en-US"/>
              <a:t>Approval of the Agenda</a:t>
            </a:r>
            <a:br>
              <a:rPr lang="en-US"/>
            </a:br>
            <a:r>
              <a:rPr lang="en-US" sz="2800"/>
              <a:t>(Circulated by Email)</a:t>
            </a:r>
            <a:endParaRPr lang="en-US"/>
          </a:p>
        </p:txBody>
      </p:sp>
      <p:graphicFrame>
        <p:nvGraphicFramePr>
          <p:cNvPr id="5" name="Content Placeholder 2">
            <a:extLst>
              <a:ext uri="{FF2B5EF4-FFF2-40B4-BE49-F238E27FC236}">
                <a16:creationId xmlns:a16="http://schemas.microsoft.com/office/drawing/2014/main" id="{57732D9F-38FC-D43D-303B-1E7E4E69AC93}"/>
              </a:ext>
            </a:extLst>
          </p:cNvPr>
          <p:cNvGraphicFramePr>
            <a:graphicFrameLocks noGrp="1"/>
          </p:cNvGraphicFramePr>
          <p:nvPr>
            <p:ph idx="1"/>
            <p:extLst>
              <p:ext uri="{D42A27DB-BD31-4B8C-83A1-F6EECF244321}">
                <p14:modId xmlns:p14="http://schemas.microsoft.com/office/powerpoint/2010/main" val="892124610"/>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2464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98C6EE-4123-FA5F-FBB8-5929310F5097}"/>
              </a:ext>
            </a:extLst>
          </p:cNvPr>
          <p:cNvSpPr>
            <a:spLocks noGrp="1"/>
          </p:cNvSpPr>
          <p:nvPr>
            <p:ph type="title"/>
          </p:nvPr>
        </p:nvSpPr>
        <p:spPr>
          <a:xfrm>
            <a:off x="5172074" y="286603"/>
            <a:ext cx="5983605" cy="1450757"/>
          </a:xfrm>
        </p:spPr>
        <p:txBody>
          <a:bodyPr>
            <a:normAutofit/>
          </a:bodyPr>
          <a:lstStyle/>
          <a:p>
            <a:r>
              <a:rPr lang="en-US"/>
              <a:t>TRU Open Press Vision</a:t>
            </a:r>
          </a:p>
        </p:txBody>
      </p:sp>
      <p:pic>
        <p:nvPicPr>
          <p:cNvPr id="5" name="Picture 4" descr="Two adults consulting textbook">
            <a:extLst>
              <a:ext uri="{FF2B5EF4-FFF2-40B4-BE49-F238E27FC236}">
                <a16:creationId xmlns:a16="http://schemas.microsoft.com/office/drawing/2014/main" id="{97BA91F2-003B-4D33-075B-FA7F1B8517DA}"/>
              </a:ext>
            </a:extLst>
          </p:cNvPr>
          <p:cNvPicPr>
            <a:picLocks noChangeAspect="1"/>
          </p:cNvPicPr>
          <p:nvPr/>
        </p:nvPicPr>
        <p:blipFill>
          <a:blip r:embed="rId2"/>
          <a:srcRect t="88" b="88"/>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0A23D4-F80C-3388-BA2E-8C0C181ECE00}"/>
              </a:ext>
            </a:extLst>
          </p:cNvPr>
          <p:cNvSpPr>
            <a:spLocks noGrp="1"/>
          </p:cNvSpPr>
          <p:nvPr>
            <p:ph idx="1"/>
          </p:nvPr>
        </p:nvSpPr>
        <p:spPr>
          <a:xfrm>
            <a:off x="5172074" y="2108201"/>
            <a:ext cx="5983606" cy="3760891"/>
          </a:xfrm>
        </p:spPr>
        <p:txBody>
          <a:bodyPr>
            <a:normAutofit/>
          </a:bodyPr>
          <a:lstStyle/>
          <a:p>
            <a:pPr>
              <a:lnSpc>
                <a:spcPct val="110000"/>
              </a:lnSpc>
            </a:pPr>
            <a:r>
              <a:rPr lang="en-US"/>
              <a:t>The Open Press combines TRU’s celebrated open platforms and expertise in learning design and resource development to offer all-inclusive support for the development of open educational resources, scholarship, and pedagogy projects.</a:t>
            </a:r>
          </a:p>
          <a:p>
            <a:pPr>
              <a:lnSpc>
                <a:spcPct val="110000"/>
              </a:lnSpc>
            </a:pPr>
            <a:r>
              <a:rPr lang="en-US"/>
              <a:t>Our goal is to solidify the existing infrastructure to prepare for TRU’s transition to a research-first university and to support the existing community ethos of teaching and learning in the open.</a:t>
            </a:r>
          </a:p>
        </p:txBody>
      </p:sp>
    </p:spTree>
    <p:extLst>
      <p:ext uri="{BB962C8B-B14F-4D97-AF65-F5344CB8AC3E}">
        <p14:creationId xmlns:p14="http://schemas.microsoft.com/office/powerpoint/2010/main" val="19414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03DD1-CA47-4D96-8368-183F5DFDEB11}"/>
              </a:ext>
            </a:extLst>
          </p:cNvPr>
          <p:cNvSpPr>
            <a:spLocks noGrp="1"/>
          </p:cNvSpPr>
          <p:nvPr>
            <p:ph type="title"/>
          </p:nvPr>
        </p:nvSpPr>
        <p:spPr>
          <a:xfrm>
            <a:off x="1097280" y="286603"/>
            <a:ext cx="10058400" cy="1450757"/>
          </a:xfrm>
        </p:spPr>
        <p:txBody>
          <a:bodyPr>
            <a:normAutofit/>
          </a:bodyPr>
          <a:lstStyle/>
          <a:p>
            <a:r>
              <a:rPr lang="en-US"/>
              <a:t>Who We Are</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D8CBC84E-9B9A-232B-1726-56849F551D4D}"/>
              </a:ext>
            </a:extLst>
          </p:cNvPr>
          <p:cNvGraphicFramePr>
            <a:graphicFrameLocks noGrp="1"/>
          </p:cNvGraphicFramePr>
          <p:nvPr>
            <p:ph idx="1"/>
            <p:extLst>
              <p:ext uri="{D42A27DB-BD31-4B8C-83A1-F6EECF244321}">
                <p14:modId xmlns:p14="http://schemas.microsoft.com/office/powerpoint/2010/main" val="314645532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3752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EBD0D2-AA2A-4936-A509-D629383EF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910BE-0FC5-9EC3-37C4-C874AD2E201D}"/>
              </a:ext>
            </a:extLst>
          </p:cNvPr>
          <p:cNvSpPr>
            <a:spLocks noGrp="1"/>
          </p:cNvSpPr>
          <p:nvPr>
            <p:ph type="title"/>
          </p:nvPr>
        </p:nvSpPr>
        <p:spPr>
          <a:xfrm>
            <a:off x="8177212" y="634946"/>
            <a:ext cx="3372529" cy="5055904"/>
          </a:xfrm>
        </p:spPr>
        <p:txBody>
          <a:bodyPr anchor="ctr">
            <a:normAutofit/>
          </a:bodyPr>
          <a:lstStyle/>
          <a:p>
            <a:r>
              <a:rPr lang="en-US"/>
              <a:t>In Year One, we focused on funding orphaned projects.</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6506110-E6E1-4309-83FA-C6B068FA3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6F2AADB9-C332-BB46-17EE-59D73D1423C2}"/>
              </a:ext>
            </a:extLst>
          </p:cNvPr>
          <p:cNvGraphicFramePr>
            <a:graphicFrameLocks noGrp="1"/>
          </p:cNvGraphicFramePr>
          <p:nvPr>
            <p:ph idx="1"/>
            <p:extLst>
              <p:ext uri="{D42A27DB-BD31-4B8C-83A1-F6EECF244321}">
                <p14:modId xmlns:p14="http://schemas.microsoft.com/office/powerpoint/2010/main" val="1590816639"/>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532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DCF3AA1-474C-5226-3A62-8193EB90753A}"/>
              </a:ext>
            </a:extLst>
          </p:cNvPr>
          <p:cNvSpPr>
            <a:spLocks noGrp="1"/>
          </p:cNvSpPr>
          <p:nvPr>
            <p:ph type="title"/>
          </p:nvPr>
        </p:nvSpPr>
        <p:spPr>
          <a:xfrm>
            <a:off x="492369" y="605896"/>
            <a:ext cx="3642309" cy="5646208"/>
          </a:xfrm>
        </p:spPr>
        <p:txBody>
          <a:bodyPr anchor="ctr">
            <a:normAutofit/>
          </a:bodyPr>
          <a:lstStyle/>
          <a:p>
            <a:r>
              <a:rPr lang="en-US">
                <a:solidFill>
                  <a:srgbClr val="FFFFFF"/>
                </a:solidFill>
              </a:rPr>
              <a:t>The Purpose of the Advisory Board</a:t>
            </a:r>
          </a:p>
        </p:txBody>
      </p:sp>
      <p:sp>
        <p:nvSpPr>
          <p:cNvPr id="3" name="Content Placeholder 2">
            <a:extLst>
              <a:ext uri="{FF2B5EF4-FFF2-40B4-BE49-F238E27FC236}">
                <a16:creationId xmlns:a16="http://schemas.microsoft.com/office/drawing/2014/main" id="{7C822E2E-9601-61DB-531A-16DB29898A0D}"/>
              </a:ext>
            </a:extLst>
          </p:cNvPr>
          <p:cNvSpPr>
            <a:spLocks noGrp="1"/>
          </p:cNvSpPr>
          <p:nvPr>
            <p:ph idx="1"/>
          </p:nvPr>
        </p:nvSpPr>
        <p:spPr>
          <a:xfrm>
            <a:off x="5231958" y="605896"/>
            <a:ext cx="5923721" cy="5646208"/>
          </a:xfrm>
        </p:spPr>
        <p:txBody>
          <a:bodyPr anchor="ctr">
            <a:normAutofit/>
          </a:bodyPr>
          <a:lstStyle/>
          <a:p>
            <a:pPr marL="457200" indent="-457200">
              <a:lnSpc>
                <a:spcPct val="110000"/>
              </a:lnSpc>
              <a:buFont typeface="+mj-lt"/>
              <a:buAutoNum type="arabicPeriod"/>
            </a:pPr>
            <a:r>
              <a:rPr lang="en-US" sz="2400"/>
              <a:t>To represent constituency groups important to the development of Press projects.</a:t>
            </a:r>
          </a:p>
          <a:p>
            <a:pPr marL="457200" indent="-457200">
              <a:lnSpc>
                <a:spcPct val="110000"/>
              </a:lnSpc>
              <a:buFont typeface="+mj-lt"/>
              <a:buAutoNum type="arabicPeriod"/>
            </a:pPr>
            <a:r>
              <a:rPr lang="en-US" sz="2400"/>
              <a:t>To advise Press leadership on academic standards, potential partnerships, financial sustainability, innovation, and inclusive practices.</a:t>
            </a:r>
          </a:p>
          <a:p>
            <a:pPr marL="457200" indent="-457200">
              <a:lnSpc>
                <a:spcPct val="110000"/>
              </a:lnSpc>
              <a:buFont typeface="+mj-lt"/>
              <a:buAutoNum type="arabicPeriod"/>
            </a:pPr>
            <a:r>
              <a:rPr lang="en-US" sz="2400"/>
              <a:t>To act as ambassadors for the TRU Open Press.</a:t>
            </a:r>
          </a:p>
          <a:p>
            <a:pPr marL="457200" indent="-457200">
              <a:lnSpc>
                <a:spcPct val="110000"/>
              </a:lnSpc>
              <a:buFont typeface="+mj-lt"/>
              <a:buAutoNum type="arabicPeriod"/>
            </a:pPr>
            <a:r>
              <a:rPr lang="en-US" sz="2400"/>
              <a:t>To select projects for development by the Press.</a:t>
            </a:r>
          </a:p>
          <a:p>
            <a:pPr>
              <a:lnSpc>
                <a:spcPct val="110000"/>
              </a:lnSpc>
            </a:pPr>
            <a:endParaRPr lang="en-US" sz="2400"/>
          </a:p>
        </p:txBody>
      </p:sp>
    </p:spTree>
    <p:extLst>
      <p:ext uri="{BB962C8B-B14F-4D97-AF65-F5344CB8AC3E}">
        <p14:creationId xmlns:p14="http://schemas.microsoft.com/office/powerpoint/2010/main" val="3512696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C56F5-702C-A81E-D09B-E19F073FDC83}"/>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6000">
                <a:solidFill>
                  <a:schemeClr val="tx1">
                    <a:lumMod val="85000"/>
                    <a:lumOff val="15000"/>
                  </a:schemeClr>
                </a:solidFill>
              </a:rPr>
              <a:t>Review and Approval of the Terms of Reference</a:t>
            </a:r>
          </a:p>
        </p:txBody>
      </p:sp>
      <p:sp>
        <p:nvSpPr>
          <p:cNvPr id="3" name="Content Placeholder 2">
            <a:extLst>
              <a:ext uri="{FF2B5EF4-FFF2-40B4-BE49-F238E27FC236}">
                <a16:creationId xmlns:a16="http://schemas.microsoft.com/office/drawing/2014/main" id="{655E7BDB-3BE4-CB84-9882-BD5AC0199313}"/>
              </a:ext>
            </a:extLst>
          </p:cNvPr>
          <p:cNvSpPr>
            <a:spLocks noGrp="1"/>
          </p:cNvSpPr>
          <p:nvPr>
            <p:ph idx="1"/>
          </p:nvPr>
        </p:nvSpPr>
        <p:spPr>
          <a:xfrm>
            <a:off x="1023257" y="965198"/>
            <a:ext cx="2707937" cy="4927602"/>
          </a:xfrm>
        </p:spPr>
        <p:txBody>
          <a:bodyPr vert="horz" lIns="91440" tIns="45720" rIns="91440" bIns="45720" rtlCol="0" anchor="ctr">
            <a:normAutofit/>
          </a:bodyPr>
          <a:lstStyle/>
          <a:p>
            <a:pPr marL="0" indent="0" algn="r">
              <a:lnSpc>
                <a:spcPct val="100000"/>
              </a:lnSpc>
              <a:buNone/>
            </a:pPr>
            <a:r>
              <a:rPr lang="en-US" sz="2000" cap="all" spc="200">
                <a:solidFill>
                  <a:schemeClr val="tx1"/>
                </a:solidFill>
              </a:rPr>
              <a:t>Circulated by email with the agenda.</a:t>
            </a:r>
          </a:p>
        </p:txBody>
      </p:sp>
      <p:cxnSp>
        <p:nvCxnSpPr>
          <p:cNvPr id="16" name="Straight Connector 15">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690581"/>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E7DA1F7A6B5F489C73E49D77A4613A" ma:contentTypeVersion="6" ma:contentTypeDescription="Create a new document." ma:contentTypeScope="" ma:versionID="f686942ac5538df3f0f55ed635dcfc6f">
  <xsd:schema xmlns:xsd="http://www.w3.org/2001/XMLSchema" xmlns:xs="http://www.w3.org/2001/XMLSchema" xmlns:p="http://schemas.microsoft.com/office/2006/metadata/properties" xmlns:ns2="56ee612e-4a2a-4d07-adc7-63e2717089e0" xmlns:ns3="785ff7b1-8997-48b9-96d4-be0faf917232" targetNamespace="http://schemas.microsoft.com/office/2006/metadata/properties" ma:root="true" ma:fieldsID="ec52db87a4de5e26f463c045501518d5" ns2:_="" ns3:_="">
    <xsd:import namespace="56ee612e-4a2a-4d07-adc7-63e2717089e0"/>
    <xsd:import namespace="785ff7b1-8997-48b9-96d4-be0faf9172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e612e-4a2a-4d07-adc7-63e271708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5ff7b1-8997-48b9-96d4-be0faf9172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98A06F-5BBF-442B-B4B0-445F57C63448}">
  <ds:schemaRefs>
    <ds:schemaRef ds:uri="http://schemas.microsoft.com/sharepoint/v3/contenttype/forms"/>
  </ds:schemaRefs>
</ds:datastoreItem>
</file>

<file path=customXml/itemProps2.xml><?xml version="1.0" encoding="utf-8"?>
<ds:datastoreItem xmlns:ds="http://schemas.openxmlformats.org/officeDocument/2006/customXml" ds:itemID="{879D2E25-7CBE-4CEF-A0EB-B0689513CDC0}">
  <ds:schemaRefs>
    <ds:schemaRef ds:uri="56ee612e-4a2a-4d07-adc7-63e2717089e0"/>
    <ds:schemaRef ds:uri="785ff7b1-8997-48b9-96d4-be0faf9172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62733B-190B-4978-B47C-197E087E743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650</Words>
  <Application>Microsoft Office PowerPoint</Application>
  <PresentationFormat>Widescreen</PresentationFormat>
  <Paragraphs>73</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Calibri</vt:lpstr>
      <vt:lpstr>Sagona Book</vt:lpstr>
      <vt:lpstr>Sagona ExtraLight</vt:lpstr>
      <vt:lpstr>Wingdings</vt:lpstr>
      <vt:lpstr>RetrospectVTI</vt:lpstr>
      <vt:lpstr>TRU Open Press Inaugural Advisory Board Meeting</vt:lpstr>
      <vt:lpstr>The team at the TRU Open Press is grateful to be visitors on Tk’emlups te Secwepemc territory within the unceded traditional lands of Secwepemcúl’ecw (Secwepemc Nation), where knowledge sharing has taken place since time immemorial.</vt:lpstr>
      <vt:lpstr>Welcome and Introductions</vt:lpstr>
      <vt:lpstr>Approval of the Agenda (Circulated by Email)</vt:lpstr>
      <vt:lpstr>TRU Open Press Vision</vt:lpstr>
      <vt:lpstr>Who We Are</vt:lpstr>
      <vt:lpstr>In Year One, we focused on funding orphaned projects.</vt:lpstr>
      <vt:lpstr>The Purpose of the Advisory Board</vt:lpstr>
      <vt:lpstr>Review and Approval of the Terms of Reference</vt:lpstr>
      <vt:lpstr>Formation of the Project Selection Subcommittee</vt:lpstr>
      <vt:lpstr>Formation of the Project Selection Subcommittee</vt:lpstr>
      <vt:lpstr>Strategic Goals for the Year</vt:lpstr>
      <vt:lpstr>Question to the Board</vt:lpstr>
      <vt:lpstr>Open Discussion</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 Open Press Inaugural Advisory Board Meeting</dc:title>
  <dc:creator>Brenna Clarke Gray</dc:creator>
  <cp:lastModifiedBy>Dani Collins</cp:lastModifiedBy>
  <cp:revision>2</cp:revision>
  <dcterms:created xsi:type="dcterms:W3CDTF">2024-05-27T02:48:45Z</dcterms:created>
  <dcterms:modified xsi:type="dcterms:W3CDTF">2024-05-30T17:19:51Z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0x0101007DE7DA1F7A6B5F489C73E49D77A4613A</vt:lpwstr>
  </property>
</Properties>
</file>