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rts/chart1.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256" r:id="rId5"/>
    <p:sldId id="271" r:id="rId6"/>
    <p:sldId id="257" r:id="rId7"/>
    <p:sldId id="272" r:id="rId8"/>
    <p:sldId id="274" r:id="rId9"/>
    <p:sldId id="258" r:id="rId10"/>
    <p:sldId id="282" r:id="rId11"/>
    <p:sldId id="284" r:id="rId12"/>
    <p:sldId id="286" r:id="rId13"/>
    <p:sldId id="287" r:id="rId14"/>
    <p:sldId id="288" r:id="rId15"/>
    <p:sldId id="275" r:id="rId16"/>
    <p:sldId id="276" r:id="rId17"/>
    <p:sldId id="278" r:id="rId18"/>
    <p:sldId id="283" r:id="rId19"/>
    <p:sldId id="279" r:id="rId20"/>
    <p:sldId id="280" r:id="rId21"/>
    <p:sldId id="28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CAC5"/>
    <a:srgbClr val="ECEFF9"/>
    <a:srgbClr val="CDDADC"/>
    <a:srgbClr val="230802"/>
    <a:srgbClr val="331E01"/>
    <a:srgbClr val="1E1006"/>
    <a:srgbClr val="263B16"/>
    <a:srgbClr val="FBD0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5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collins\Downloads\All_Projects_Overview_Board_Project_Information_1728317480.xlsx" TargetMode="External"/><Relationship Id="rId2" Type="http://schemas.microsoft.com/office/2011/relationships/chartColorStyle" Target="colors2.xml"/><Relationship Id="rId1" Type="http://schemas.microsoft.com/office/2011/relationships/chartStyle" Target="style2.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C:\Users\Dcollins\Downloads\All_Projects_Overview_Board_Project_Information_172831748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pivotSource>
    <c:name>[All_Projects_Overview_Board_Project_Information_1728317480.xlsx]Sheet5!PivotTable24</c:name>
    <c:fmtId val="5"/>
  </c:pivotSource>
  <c:chart>
    <c:title>
      <c:tx>
        <c:rich>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r>
              <a:rPr lang="en-US" b="1" dirty="0">
                <a:solidFill>
                  <a:schemeClr val="tx2">
                    <a:lumMod val="60000"/>
                    <a:lumOff val="40000"/>
                  </a:schemeClr>
                </a:solidFill>
              </a:rPr>
              <a:t>School/ Faculty 2024-2025 projects</a:t>
            </a:r>
          </a:p>
        </c:rich>
      </c:tx>
      <c:overlay val="0"/>
      <c:spPr>
        <a:noFill/>
        <a:ln>
          <a:noFill/>
        </a:ln>
        <a:effectLst/>
      </c:spPr>
      <c:txPr>
        <a:bodyPr rot="0" spcFirstLastPara="1" vertOverflow="ellipsis" vert="horz" wrap="square" anchor="ctr" anchorCtr="1"/>
        <a:lstStyle/>
        <a:p>
          <a:pPr>
            <a:defRPr sz="2128" b="0" i="0" u="none" strike="noStrike" kern="1200" cap="none" spc="50" normalizeH="0" baseline="0">
              <a:solidFill>
                <a:schemeClr val="tx1">
                  <a:lumMod val="65000"/>
                  <a:lumOff val="35000"/>
                </a:schemeClr>
              </a:solidFill>
              <a:latin typeface="+mj-lt"/>
              <a:ea typeface="+mj-ea"/>
              <a:cs typeface="+mj-cs"/>
            </a:defRPr>
          </a:pPr>
          <a:endParaRPr lang="en-US"/>
        </a:p>
      </c:txPr>
    </c:title>
    <c:autoTitleDeleted val="0"/>
    <c:pivotFmts>
      <c:pivotFmt>
        <c:idx val="0"/>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2">
              <a:alpha val="70000"/>
            </a:schemeClr>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s>
    <c:plotArea>
      <c:layout/>
      <c:barChart>
        <c:barDir val="col"/>
        <c:grouping val="clustered"/>
        <c:varyColors val="0"/>
        <c:ser>
          <c:idx val="0"/>
          <c:order val="0"/>
          <c:tx>
            <c:strRef>
              <c:f>Sheet5!$B$1</c:f>
              <c:strCache>
                <c:ptCount val="1"/>
                <c:pt idx="0">
                  <c:v>Total</c:v>
                </c:pt>
              </c:strCache>
            </c:strRef>
          </c:tx>
          <c:spPr>
            <a:solidFill>
              <a:schemeClr val="accent2">
                <a:alpha val="7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Sheet5!$A$2:$A$7</c:f>
              <c:strCache>
                <c:ptCount val="6"/>
                <c:pt idx="0">
                  <c:v>Biology</c:v>
                </c:pt>
                <c:pt idx="1">
                  <c:v>Chemistry</c:v>
                </c:pt>
                <c:pt idx="2">
                  <c:v>Math</c:v>
                </c:pt>
                <c:pt idx="3">
                  <c:v>MED - Education</c:v>
                </c:pt>
                <c:pt idx="4">
                  <c:v>Nursing</c:v>
                </c:pt>
                <c:pt idx="5">
                  <c:v>Tourism</c:v>
                </c:pt>
              </c:strCache>
            </c:strRef>
          </c:cat>
          <c:val>
            <c:numRef>
              <c:f>Sheet5!$B$2:$B$7</c:f>
              <c:numCache>
                <c:formatCode>General</c:formatCode>
                <c:ptCount val="6"/>
                <c:pt idx="0">
                  <c:v>1</c:v>
                </c:pt>
                <c:pt idx="1">
                  <c:v>4</c:v>
                </c:pt>
                <c:pt idx="2">
                  <c:v>1</c:v>
                </c:pt>
                <c:pt idx="3">
                  <c:v>1</c:v>
                </c:pt>
                <c:pt idx="4">
                  <c:v>1</c:v>
                </c:pt>
                <c:pt idx="5">
                  <c:v>1</c:v>
                </c:pt>
              </c:numCache>
            </c:numRef>
          </c:val>
          <c:extLst>
            <c:ext xmlns:c16="http://schemas.microsoft.com/office/drawing/2014/chart" uri="{C3380CC4-5D6E-409C-BE32-E72D297353CC}">
              <c16:uniqueId val="{00000000-11F5-44D7-961E-C6A22A710832}"/>
            </c:ext>
          </c:extLst>
        </c:ser>
        <c:dLbls>
          <c:dLblPos val="outEnd"/>
          <c:showLegendKey val="0"/>
          <c:showVal val="1"/>
          <c:showCatName val="0"/>
          <c:showSerName val="0"/>
          <c:showPercent val="0"/>
          <c:showBubbleSize val="0"/>
        </c:dLbls>
        <c:gapWidth val="80"/>
        <c:overlap val="25"/>
        <c:axId val="53162927"/>
        <c:axId val="53158607"/>
      </c:barChart>
      <c:catAx>
        <c:axId val="53162927"/>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en-US"/>
          </a:p>
        </c:txPr>
        <c:crossAx val="53158607"/>
        <c:crosses val="autoZero"/>
        <c:auto val="1"/>
        <c:lblAlgn val="ctr"/>
        <c:lblOffset val="100"/>
        <c:noMultiLvlLbl val="0"/>
      </c:catAx>
      <c:valAx>
        <c:axId val="53158607"/>
        <c:scaling>
          <c:orientation val="minMax"/>
        </c:scaling>
        <c:delete val="0"/>
        <c:axPos val="l"/>
        <c:majorGridlines>
          <c:spPr>
            <a:ln w="9525" cap="flat" cmpd="sng" algn="ctr">
              <a:solidFill>
                <a:schemeClr val="tx1">
                  <a:lumMod val="5000"/>
                  <a:lumOff val="9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tx1">
                    <a:lumMod val="65000"/>
                    <a:lumOff val="35000"/>
                  </a:schemeClr>
                </a:solidFill>
                <a:latin typeface="+mn-lt"/>
                <a:ea typeface="+mn-ea"/>
                <a:cs typeface="+mn-cs"/>
              </a:defRPr>
            </a:pPr>
            <a:endParaRPr lang="en-US"/>
          </a:p>
        </c:txPr>
        <c:crossAx val="5316292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sVisible val="1"/>
      </c14:pivotOptions>
    </c:ext>
    <c:ext xmlns:c16="http://schemas.microsoft.com/office/drawing/2014/chart" uri="{E28EC0CA-F0BB-4C9C-879D-F8772B89E7AC}">
      <c16:pivotOptions16>
        <c16:showExpandCollapseFieldButtons val="1"/>
      </c16:pivotOptions16>
    </c:ext>
  </c:extLst>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'all projects overview'!$A$4:$A$13</cx:f>
        <cx:lvl ptCount="10">
          <cx:pt idx="0">OER for Use in the Education and Skills Training (ESTR) Program</cx:pt>
          <cx:pt idx="1">Chemistry Laboratory Safety and Techniques Videos</cx:pt>
          <cx:pt idx="2">PASS Chem to Pressbooks Version 2.0</cx:pt>
          <cx:pt idx="3">Organic Chemistry Digital Learning Resources</cx:pt>
          <cx:pt idx="4">Co-design of an innovative genomic nursing educational hub</cx:pt>
          <cx:pt idx="5">Indigenous Medicines of the Cayoose Creek Band in Sekw’el’was</cx:pt>
          <cx:pt idx="6">Graphic summary “cheat” sheets to accompany each Chapter in “Open Genetics”</cx:pt>
          <cx:pt idx="7">Tourism, Hospitality, and Services Marketing</cx:pt>
          <cx:pt idx="8">Open Education Practices: Case Studies in Ethical Leadership</cx:pt>
          <cx:pt idx="9">Algebra Essentials: Tools for Success in Precalculus and Beyond</cx:pt>
        </cx:lvl>
      </cx:strDim>
      <cx:numDim type="size">
        <cx:f>'all projects overview'!$O$4:$O$13</cx:f>
        <cx:lvl ptCount="10" formatCode="General">
          <cx:pt idx="0">1</cx:pt>
          <cx:pt idx="1">0</cx:pt>
          <cx:pt idx="2">0</cx:pt>
          <cx:pt idx="3">0</cx:pt>
          <cx:pt idx="4">0</cx:pt>
          <cx:pt idx="5">11</cx:pt>
          <cx:pt idx="6">0</cx:pt>
          <cx:pt idx="7">0</cx:pt>
          <cx:pt idx="8">3</cx:pt>
          <cx:pt idx="9">0</cx:pt>
        </cx:lvl>
      </cx:numDim>
    </cx:data>
  </cx:chartData>
  <cx:chart>
    <cx:title pos="t" align="ctr" overlay="0">
      <cx:tx>
        <cx:rich>
          <a:bodyPr spcFirstLastPara="1" vertOverflow="ellipsis" horzOverflow="overflow" wrap="square" lIns="0" tIns="0" rIns="0" bIns="0" anchor="ctr" anchorCtr="1"/>
          <a:lstStyle/>
          <a:p>
            <a:pPr algn="ctr" rtl="0">
              <a:defRPr/>
            </a:pPr>
            <a:r>
              <a:rPr lang="en-US" sz="2000" b="0" i="0" u="none" strike="noStrike" baseline="0" dirty="0" err="1">
                <a:solidFill>
                  <a:sysClr val="windowText" lastClr="000000">
                    <a:lumMod val="65000"/>
                    <a:lumOff val="35000"/>
                  </a:sysClr>
                </a:solidFill>
                <a:latin typeface="Aptos Narrow" panose="02110004020202020204"/>
              </a:rPr>
              <a:t>Honouraria</a:t>
            </a:r>
            <a:endParaRPr lang="en-US" sz="2000" b="0" i="0" u="none" strike="noStrike" baseline="0" dirty="0">
              <a:solidFill>
                <a:sysClr val="windowText" lastClr="000000">
                  <a:lumMod val="65000"/>
                  <a:lumOff val="35000"/>
                </a:sysClr>
              </a:solidFill>
              <a:latin typeface="Aptos Narrow" panose="02110004020202020204"/>
            </a:endParaRPr>
          </a:p>
        </cx:rich>
      </cx:tx>
    </cx:title>
    <cx:plotArea>
      <cx:plotAreaRegion>
        <cx:series layoutId="treemap" uniqueId="{0DCE9C00-7D1A-4B4B-A841-D2687D999B34}">
          <cx:dataLabels pos="inEnd">
            <cx:visibility seriesName="0" categoryName="1" value="0"/>
          </cx:dataLabels>
          <cx:dataId val="0"/>
          <cx:layoutPr>
            <cx:parentLabelLayout val="overlapping"/>
          </cx:layoutPr>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410">
  <cs:axisTitle>
    <cs:lnRef idx="0"/>
    <cs:fillRef idx="0"/>
    <cs:effectRef idx="0"/>
    <cs:fontRef idx="minor">
      <a:schemeClr val="tx1">
        <a:lumMod val="65000"/>
        <a:lumOff val="35000"/>
      </a:schemeClr>
    </cs:fontRef>
    <cs:spPr>
      <a:solidFill>
        <a:schemeClr val="bg1">
          <a:lumMod val="65000"/>
        </a:schemeClr>
      </a:solidFill>
      <a:ln w="19050">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E539E1-55D7-4762-B441-77969BFE4F8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64B68AC-05F3-4256-A1B7-B634B08FE873}">
      <dgm:prSet/>
      <dgm:spPr/>
      <dgm:t>
        <a:bodyPr/>
        <a:lstStyle/>
        <a:p>
          <a:pPr>
            <a:lnSpc>
              <a:spcPct val="100000"/>
            </a:lnSpc>
          </a:pPr>
          <a:r>
            <a:rPr lang="en-US" dirty="0"/>
            <a:t>May 27 meeting minutes approval </a:t>
          </a:r>
        </a:p>
      </dgm:t>
    </dgm:pt>
    <dgm:pt modelId="{07E43CC3-6372-4ED4-897A-2DBF0952D349}" type="parTrans" cxnId="{78367E0C-71B2-4E56-9FCC-2970B9D8838B}">
      <dgm:prSet/>
      <dgm:spPr/>
      <dgm:t>
        <a:bodyPr/>
        <a:lstStyle/>
        <a:p>
          <a:endParaRPr lang="en-US"/>
        </a:p>
      </dgm:t>
    </dgm:pt>
    <dgm:pt modelId="{08289BA0-8988-4994-81B6-D2FEDD838CB2}" type="sibTrans" cxnId="{78367E0C-71B2-4E56-9FCC-2970B9D8838B}">
      <dgm:prSet/>
      <dgm:spPr/>
      <dgm:t>
        <a:bodyPr/>
        <a:lstStyle/>
        <a:p>
          <a:endParaRPr lang="en-US"/>
        </a:p>
      </dgm:t>
    </dgm:pt>
    <dgm:pt modelId="{C5B3CE6F-326C-4557-8D75-C8626639FFA1}">
      <dgm:prSet/>
      <dgm:spPr/>
      <dgm:t>
        <a:bodyPr/>
        <a:lstStyle/>
        <a:p>
          <a:pPr>
            <a:lnSpc>
              <a:spcPct val="100000"/>
            </a:lnSpc>
          </a:pPr>
          <a:r>
            <a:rPr lang="en-US" dirty="0"/>
            <a:t>Publishing Manager’s project report</a:t>
          </a:r>
        </a:p>
      </dgm:t>
    </dgm:pt>
    <dgm:pt modelId="{6A82A496-B625-4220-A6EC-C41154D77151}" type="parTrans" cxnId="{9045F315-D52D-4B63-A855-8CC56661BF54}">
      <dgm:prSet/>
      <dgm:spPr/>
      <dgm:t>
        <a:bodyPr/>
        <a:lstStyle/>
        <a:p>
          <a:endParaRPr lang="en-US"/>
        </a:p>
      </dgm:t>
    </dgm:pt>
    <dgm:pt modelId="{BBC85270-CB2B-4F72-B64D-5003EBD08813}" type="sibTrans" cxnId="{9045F315-D52D-4B63-A855-8CC56661BF54}">
      <dgm:prSet/>
      <dgm:spPr/>
      <dgm:t>
        <a:bodyPr/>
        <a:lstStyle/>
        <a:p>
          <a:endParaRPr lang="en-US"/>
        </a:p>
      </dgm:t>
    </dgm:pt>
    <dgm:pt modelId="{761DAFDF-357D-4D9F-A0B6-B1B855C175E4}">
      <dgm:prSet/>
      <dgm:spPr/>
      <dgm:t>
        <a:bodyPr/>
        <a:lstStyle/>
        <a:p>
          <a:pPr>
            <a:lnSpc>
              <a:spcPct val="100000"/>
            </a:lnSpc>
          </a:pPr>
          <a:r>
            <a:rPr lang="en-US" dirty="0"/>
            <a:t>Strategic goals for the year</a:t>
          </a:r>
        </a:p>
      </dgm:t>
    </dgm:pt>
    <dgm:pt modelId="{0F7E0963-B6FC-475A-838A-F3FEE2BFDBED}" type="parTrans" cxnId="{656F2172-87F6-43E9-831D-583D3C374671}">
      <dgm:prSet/>
      <dgm:spPr/>
      <dgm:t>
        <a:bodyPr/>
        <a:lstStyle/>
        <a:p>
          <a:endParaRPr lang="en-US"/>
        </a:p>
      </dgm:t>
    </dgm:pt>
    <dgm:pt modelId="{AF2B4990-8644-4284-BE2B-9C25FB4C6A17}" type="sibTrans" cxnId="{656F2172-87F6-43E9-831D-583D3C374671}">
      <dgm:prSet/>
      <dgm:spPr/>
      <dgm:t>
        <a:bodyPr/>
        <a:lstStyle/>
        <a:p>
          <a:endParaRPr lang="en-US"/>
        </a:p>
      </dgm:t>
    </dgm:pt>
    <dgm:pt modelId="{206FBC84-E41D-4CD8-9AC9-C7EA2FEF96F0}">
      <dgm:prSet/>
      <dgm:spPr/>
      <dgm:t>
        <a:bodyPr/>
        <a:lstStyle/>
        <a:p>
          <a:pPr>
            <a:lnSpc>
              <a:spcPct val="100000"/>
            </a:lnSpc>
          </a:pPr>
          <a:r>
            <a:rPr lang="en-US" dirty="0"/>
            <a:t>Open discussion and questions</a:t>
          </a:r>
        </a:p>
      </dgm:t>
    </dgm:pt>
    <dgm:pt modelId="{C851382B-8CDF-4C8C-A49A-647B728F64E6}" type="parTrans" cxnId="{EA3338F7-424C-451E-BB8F-3D24981DF281}">
      <dgm:prSet/>
      <dgm:spPr/>
      <dgm:t>
        <a:bodyPr/>
        <a:lstStyle/>
        <a:p>
          <a:endParaRPr lang="en-US"/>
        </a:p>
      </dgm:t>
    </dgm:pt>
    <dgm:pt modelId="{485A3BD9-E4EF-45EF-911F-E23A256EADA4}" type="sibTrans" cxnId="{EA3338F7-424C-451E-BB8F-3D24981DF281}">
      <dgm:prSet/>
      <dgm:spPr/>
      <dgm:t>
        <a:bodyPr/>
        <a:lstStyle/>
        <a:p>
          <a:endParaRPr lang="en-US"/>
        </a:p>
      </dgm:t>
    </dgm:pt>
    <dgm:pt modelId="{89645661-27EC-4796-A339-14F79EF883D0}">
      <dgm:prSet/>
      <dgm:spPr/>
      <dgm:t>
        <a:bodyPr/>
        <a:lstStyle/>
        <a:p>
          <a:pPr>
            <a:lnSpc>
              <a:spcPct val="100000"/>
            </a:lnSpc>
          </a:pPr>
          <a:r>
            <a:rPr lang="en-US"/>
            <a:t>Next Steps and Closing Remarks.</a:t>
          </a:r>
        </a:p>
      </dgm:t>
    </dgm:pt>
    <dgm:pt modelId="{1A9781D9-FCEF-42EC-9B98-F090AA7C9758}" type="parTrans" cxnId="{6FB9C57B-FF22-4E6F-9125-7BB390E4C1DB}">
      <dgm:prSet/>
      <dgm:spPr/>
      <dgm:t>
        <a:bodyPr/>
        <a:lstStyle/>
        <a:p>
          <a:endParaRPr lang="en-US"/>
        </a:p>
      </dgm:t>
    </dgm:pt>
    <dgm:pt modelId="{C5E7D9B5-0652-4264-8993-3D961944E5C3}" type="sibTrans" cxnId="{6FB9C57B-FF22-4E6F-9125-7BB390E4C1DB}">
      <dgm:prSet/>
      <dgm:spPr/>
      <dgm:t>
        <a:bodyPr/>
        <a:lstStyle/>
        <a:p>
          <a:endParaRPr lang="en-US"/>
        </a:p>
      </dgm:t>
    </dgm:pt>
    <dgm:pt modelId="{FE2A7A12-7A19-41FD-99A1-3F9DF05C5977}">
      <dgm:prSet/>
      <dgm:spPr/>
      <dgm:t>
        <a:bodyPr/>
        <a:lstStyle/>
        <a:p>
          <a:pPr>
            <a:lnSpc>
              <a:spcPct val="100000"/>
            </a:lnSpc>
          </a:pPr>
          <a:r>
            <a:rPr lang="en-US" dirty="0"/>
            <a:t>OP Project Adjudication  and Selection Subcommittee</a:t>
          </a:r>
        </a:p>
      </dgm:t>
    </dgm:pt>
    <dgm:pt modelId="{9EDBA323-743F-46A7-B59F-072D44063A19}" type="parTrans" cxnId="{78C416C3-9FFB-47BD-9651-C8BBF0B4B946}">
      <dgm:prSet/>
      <dgm:spPr/>
      <dgm:t>
        <a:bodyPr/>
        <a:lstStyle/>
        <a:p>
          <a:endParaRPr lang="en-US"/>
        </a:p>
      </dgm:t>
    </dgm:pt>
    <dgm:pt modelId="{7060A61D-A9CA-49F8-8A3C-C57AF8F3BDB8}" type="sibTrans" cxnId="{78C416C3-9FFB-47BD-9651-C8BBF0B4B946}">
      <dgm:prSet/>
      <dgm:spPr/>
      <dgm:t>
        <a:bodyPr/>
        <a:lstStyle/>
        <a:p>
          <a:endParaRPr lang="en-US"/>
        </a:p>
      </dgm:t>
    </dgm:pt>
    <dgm:pt modelId="{EE39E9C0-5311-49D0-BF60-E005D670BAFD}" type="pres">
      <dgm:prSet presAssocID="{7EE539E1-55D7-4762-B441-77969BFE4F84}" presName="root" presStyleCnt="0">
        <dgm:presLayoutVars>
          <dgm:dir/>
          <dgm:resizeHandles val="exact"/>
        </dgm:presLayoutVars>
      </dgm:prSet>
      <dgm:spPr/>
    </dgm:pt>
    <dgm:pt modelId="{8F4F7885-448E-4010-996B-238F56F04580}" type="pres">
      <dgm:prSet presAssocID="{D64B68AC-05F3-4256-A1B7-B634B08FE873}" presName="compNode" presStyleCnt="0"/>
      <dgm:spPr/>
    </dgm:pt>
    <dgm:pt modelId="{E2E6A608-3F2B-40E0-9BC4-262288875D6F}" type="pres">
      <dgm:prSet presAssocID="{D64B68AC-05F3-4256-A1B7-B634B08FE873}" presName="bgRect" presStyleLbl="bgShp" presStyleIdx="0" presStyleCnt="6"/>
      <dgm:spPr/>
    </dgm:pt>
    <dgm:pt modelId="{18A8A45B-AD49-43BA-B6CB-0B546358A836}" type="pres">
      <dgm:prSet presAssocID="{D64B68AC-05F3-4256-A1B7-B634B08FE873}"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Newspaper"/>
        </a:ext>
      </dgm:extLst>
    </dgm:pt>
    <dgm:pt modelId="{D049B109-C9AF-4FE0-8198-9F66C34E2382}" type="pres">
      <dgm:prSet presAssocID="{D64B68AC-05F3-4256-A1B7-B634B08FE873}" presName="spaceRect" presStyleCnt="0"/>
      <dgm:spPr/>
    </dgm:pt>
    <dgm:pt modelId="{24FA76FE-DD1B-4469-A607-754D755D8230}" type="pres">
      <dgm:prSet presAssocID="{D64B68AC-05F3-4256-A1B7-B634B08FE873}" presName="parTx" presStyleLbl="revTx" presStyleIdx="0" presStyleCnt="6">
        <dgm:presLayoutVars>
          <dgm:chMax val="0"/>
          <dgm:chPref val="0"/>
        </dgm:presLayoutVars>
      </dgm:prSet>
      <dgm:spPr/>
    </dgm:pt>
    <dgm:pt modelId="{D90A2104-586D-4601-BE0B-D225C923610B}" type="pres">
      <dgm:prSet presAssocID="{08289BA0-8988-4994-81B6-D2FEDD838CB2}" presName="sibTrans" presStyleCnt="0"/>
      <dgm:spPr/>
    </dgm:pt>
    <dgm:pt modelId="{D6D1B9F5-809C-4C4E-81B8-FE73FFCB9734}" type="pres">
      <dgm:prSet presAssocID="{C5B3CE6F-326C-4557-8D75-C8626639FFA1}" presName="compNode" presStyleCnt="0"/>
      <dgm:spPr/>
    </dgm:pt>
    <dgm:pt modelId="{61F052CF-FBB3-4C17-AB09-DE107607C5E0}" type="pres">
      <dgm:prSet presAssocID="{C5B3CE6F-326C-4557-8D75-C8626639FFA1}" presName="bgRect" presStyleLbl="bgShp" presStyleIdx="1" presStyleCnt="6"/>
      <dgm:spPr/>
    </dgm:pt>
    <dgm:pt modelId="{231C05C1-9705-4880-A7C6-6DF680416E2F}" type="pres">
      <dgm:prSet presAssocID="{C5B3CE6F-326C-4557-8D75-C8626639FFA1}" presName="iconRect" presStyleLbl="node1" presStyleIdx="1" presStyleCnt="6"/>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r graph with upward trend with solid fill"/>
        </a:ext>
      </dgm:extLst>
    </dgm:pt>
    <dgm:pt modelId="{CFB908E8-00FD-4F95-A6B4-6157BF430C3A}" type="pres">
      <dgm:prSet presAssocID="{C5B3CE6F-326C-4557-8D75-C8626639FFA1}" presName="spaceRect" presStyleCnt="0"/>
      <dgm:spPr/>
    </dgm:pt>
    <dgm:pt modelId="{3320034D-4E82-425D-A547-6DDEC1A192F5}" type="pres">
      <dgm:prSet presAssocID="{C5B3CE6F-326C-4557-8D75-C8626639FFA1}" presName="parTx" presStyleLbl="revTx" presStyleIdx="1" presStyleCnt="6">
        <dgm:presLayoutVars>
          <dgm:chMax val="0"/>
          <dgm:chPref val="0"/>
        </dgm:presLayoutVars>
      </dgm:prSet>
      <dgm:spPr/>
    </dgm:pt>
    <dgm:pt modelId="{4FB698C8-0BE0-4265-988E-8604D9333498}" type="pres">
      <dgm:prSet presAssocID="{BBC85270-CB2B-4F72-B64D-5003EBD08813}" presName="sibTrans" presStyleCnt="0"/>
      <dgm:spPr/>
    </dgm:pt>
    <dgm:pt modelId="{AFCB9549-B03A-43AE-8F47-C0CE5A7B67D2}" type="pres">
      <dgm:prSet presAssocID="{FE2A7A12-7A19-41FD-99A1-3F9DF05C5977}" presName="compNode" presStyleCnt="0"/>
      <dgm:spPr/>
    </dgm:pt>
    <dgm:pt modelId="{96EE4F00-C95D-42A5-8570-A3E1F70A3072}" type="pres">
      <dgm:prSet presAssocID="{FE2A7A12-7A19-41FD-99A1-3F9DF05C5977}" presName="bgRect" presStyleLbl="bgShp" presStyleIdx="2" presStyleCnt="6"/>
      <dgm:spPr/>
    </dgm:pt>
    <dgm:pt modelId="{650081B7-75DE-4DC8-ABB2-C683E14595A1}" type="pres">
      <dgm:prSet presAssocID="{FE2A7A12-7A19-41FD-99A1-3F9DF05C5977}" presName="iconRect" presStyleLbl="node1" presStyleIdx="2" presStyleCnt="6"/>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Meeting outline"/>
        </a:ext>
      </dgm:extLst>
    </dgm:pt>
    <dgm:pt modelId="{A780DE90-019F-4AB2-A01E-2661056D87BD}" type="pres">
      <dgm:prSet presAssocID="{FE2A7A12-7A19-41FD-99A1-3F9DF05C5977}" presName="spaceRect" presStyleCnt="0"/>
      <dgm:spPr/>
    </dgm:pt>
    <dgm:pt modelId="{155C94C1-68A8-4B54-AAF2-6C4DA652BA48}" type="pres">
      <dgm:prSet presAssocID="{FE2A7A12-7A19-41FD-99A1-3F9DF05C5977}" presName="parTx" presStyleLbl="revTx" presStyleIdx="2" presStyleCnt="6">
        <dgm:presLayoutVars>
          <dgm:chMax val="0"/>
          <dgm:chPref val="0"/>
        </dgm:presLayoutVars>
      </dgm:prSet>
      <dgm:spPr/>
    </dgm:pt>
    <dgm:pt modelId="{849298EF-B147-4D46-A763-60D2E4A0D3A7}" type="pres">
      <dgm:prSet presAssocID="{7060A61D-A9CA-49F8-8A3C-C57AF8F3BDB8}" presName="sibTrans" presStyleCnt="0"/>
      <dgm:spPr/>
    </dgm:pt>
    <dgm:pt modelId="{0E6981E3-CCE4-4338-8B32-1D47CC5A98A0}" type="pres">
      <dgm:prSet presAssocID="{761DAFDF-357D-4D9F-A0B6-B1B855C175E4}" presName="compNode" presStyleCnt="0"/>
      <dgm:spPr/>
    </dgm:pt>
    <dgm:pt modelId="{C5A681E0-F06D-4EB9-AD89-902D33F51FFA}" type="pres">
      <dgm:prSet presAssocID="{761DAFDF-357D-4D9F-A0B6-B1B855C175E4}" presName="bgRect" presStyleLbl="bgShp" presStyleIdx="3" presStyleCnt="6"/>
      <dgm:spPr/>
    </dgm:pt>
    <dgm:pt modelId="{11C54B37-7C8F-41EC-B171-646B112B7FC7}" type="pres">
      <dgm:prSet presAssocID="{761DAFDF-357D-4D9F-A0B6-B1B855C175E4}"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ullseye"/>
        </a:ext>
      </dgm:extLst>
    </dgm:pt>
    <dgm:pt modelId="{14A9D10A-102C-4DB0-B923-27E793D23FBA}" type="pres">
      <dgm:prSet presAssocID="{761DAFDF-357D-4D9F-A0B6-B1B855C175E4}" presName="spaceRect" presStyleCnt="0"/>
      <dgm:spPr/>
    </dgm:pt>
    <dgm:pt modelId="{4E3F497D-3626-4235-90F9-7DC3DEA0502D}" type="pres">
      <dgm:prSet presAssocID="{761DAFDF-357D-4D9F-A0B6-B1B855C175E4}" presName="parTx" presStyleLbl="revTx" presStyleIdx="3" presStyleCnt="6">
        <dgm:presLayoutVars>
          <dgm:chMax val="0"/>
          <dgm:chPref val="0"/>
        </dgm:presLayoutVars>
      </dgm:prSet>
      <dgm:spPr/>
    </dgm:pt>
    <dgm:pt modelId="{8DE66EA8-4078-4BF1-9608-4B99F1DEDA8C}" type="pres">
      <dgm:prSet presAssocID="{AF2B4990-8644-4284-BE2B-9C25FB4C6A17}" presName="sibTrans" presStyleCnt="0"/>
      <dgm:spPr/>
    </dgm:pt>
    <dgm:pt modelId="{2694FD61-2B39-4A48-995D-B7672DF9E937}" type="pres">
      <dgm:prSet presAssocID="{206FBC84-E41D-4CD8-9AC9-C7EA2FEF96F0}" presName="compNode" presStyleCnt="0"/>
      <dgm:spPr/>
    </dgm:pt>
    <dgm:pt modelId="{3D35270D-C84A-48C1-9E6A-3BACBDF47890}" type="pres">
      <dgm:prSet presAssocID="{206FBC84-E41D-4CD8-9AC9-C7EA2FEF96F0}" presName="bgRect" presStyleLbl="bgShp" presStyleIdx="4" presStyleCnt="6"/>
      <dgm:spPr/>
    </dgm:pt>
    <dgm:pt modelId="{A1335572-7F6D-4579-959A-CD8220597970}" type="pres">
      <dgm:prSet presAssocID="{206FBC84-E41D-4CD8-9AC9-C7EA2FEF96F0}"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at"/>
        </a:ext>
      </dgm:extLst>
    </dgm:pt>
    <dgm:pt modelId="{B5C60D14-C83B-4F3D-B0DF-52B808E28331}" type="pres">
      <dgm:prSet presAssocID="{206FBC84-E41D-4CD8-9AC9-C7EA2FEF96F0}" presName="spaceRect" presStyleCnt="0"/>
      <dgm:spPr/>
    </dgm:pt>
    <dgm:pt modelId="{2615219D-14C3-4DA4-A331-EEA65A8E2210}" type="pres">
      <dgm:prSet presAssocID="{206FBC84-E41D-4CD8-9AC9-C7EA2FEF96F0}" presName="parTx" presStyleLbl="revTx" presStyleIdx="4" presStyleCnt="6">
        <dgm:presLayoutVars>
          <dgm:chMax val="0"/>
          <dgm:chPref val="0"/>
        </dgm:presLayoutVars>
      </dgm:prSet>
      <dgm:spPr/>
    </dgm:pt>
    <dgm:pt modelId="{9F804B90-DC18-497E-8D95-689E9E888ADA}" type="pres">
      <dgm:prSet presAssocID="{485A3BD9-E4EF-45EF-911F-E23A256EADA4}" presName="sibTrans" presStyleCnt="0"/>
      <dgm:spPr/>
    </dgm:pt>
    <dgm:pt modelId="{DA7F9871-6064-478D-9FBA-0EA4916C8A97}" type="pres">
      <dgm:prSet presAssocID="{89645661-27EC-4796-A339-14F79EF883D0}" presName="compNode" presStyleCnt="0"/>
      <dgm:spPr/>
    </dgm:pt>
    <dgm:pt modelId="{7ACA39A9-7F6B-4DAD-BCEF-A8E6F8480A47}" type="pres">
      <dgm:prSet presAssocID="{89645661-27EC-4796-A339-14F79EF883D0}" presName="bgRect" presStyleLbl="bgShp" presStyleIdx="5" presStyleCnt="6"/>
      <dgm:spPr/>
    </dgm:pt>
    <dgm:pt modelId="{2A4E14F6-8E88-4A91-8EE9-9D5FAD3B8120}" type="pres">
      <dgm:prSet presAssocID="{89645661-27EC-4796-A339-14F79EF883D0}"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andshake"/>
        </a:ext>
      </dgm:extLst>
    </dgm:pt>
    <dgm:pt modelId="{FFE1643F-64DB-465D-AD79-A2CC1B758A55}" type="pres">
      <dgm:prSet presAssocID="{89645661-27EC-4796-A339-14F79EF883D0}" presName="spaceRect" presStyleCnt="0"/>
      <dgm:spPr/>
    </dgm:pt>
    <dgm:pt modelId="{CCB92929-C4D0-4F6A-B1DC-CD21A3729608}" type="pres">
      <dgm:prSet presAssocID="{89645661-27EC-4796-A339-14F79EF883D0}" presName="parTx" presStyleLbl="revTx" presStyleIdx="5" presStyleCnt="6">
        <dgm:presLayoutVars>
          <dgm:chMax val="0"/>
          <dgm:chPref val="0"/>
        </dgm:presLayoutVars>
      </dgm:prSet>
      <dgm:spPr/>
    </dgm:pt>
  </dgm:ptLst>
  <dgm:cxnLst>
    <dgm:cxn modelId="{78367E0C-71B2-4E56-9FCC-2970B9D8838B}" srcId="{7EE539E1-55D7-4762-B441-77969BFE4F84}" destId="{D64B68AC-05F3-4256-A1B7-B634B08FE873}" srcOrd="0" destOrd="0" parTransId="{07E43CC3-6372-4ED4-897A-2DBF0952D349}" sibTransId="{08289BA0-8988-4994-81B6-D2FEDD838CB2}"/>
    <dgm:cxn modelId="{9045F315-D52D-4B63-A855-8CC56661BF54}" srcId="{7EE539E1-55D7-4762-B441-77969BFE4F84}" destId="{C5B3CE6F-326C-4557-8D75-C8626639FFA1}" srcOrd="1" destOrd="0" parTransId="{6A82A496-B625-4220-A6EC-C41154D77151}" sibTransId="{BBC85270-CB2B-4F72-B64D-5003EBD08813}"/>
    <dgm:cxn modelId="{3DE51917-659E-4DB7-A30C-19F25A796434}" type="presOf" srcId="{89645661-27EC-4796-A339-14F79EF883D0}" destId="{CCB92929-C4D0-4F6A-B1DC-CD21A3729608}" srcOrd="0" destOrd="0" presId="urn:microsoft.com/office/officeart/2018/2/layout/IconVerticalSolidList"/>
    <dgm:cxn modelId="{BD646265-A51D-4698-A888-4C9AAE6836A8}" type="presOf" srcId="{7EE539E1-55D7-4762-B441-77969BFE4F84}" destId="{EE39E9C0-5311-49D0-BF60-E005D670BAFD}" srcOrd="0" destOrd="0" presId="urn:microsoft.com/office/officeart/2018/2/layout/IconVerticalSolidList"/>
    <dgm:cxn modelId="{53CB3651-B72D-41D3-B278-BBBF4CE2A9BB}" type="presOf" srcId="{761DAFDF-357D-4D9F-A0B6-B1B855C175E4}" destId="{4E3F497D-3626-4235-90F9-7DC3DEA0502D}" srcOrd="0" destOrd="0" presId="urn:microsoft.com/office/officeart/2018/2/layout/IconVerticalSolidList"/>
    <dgm:cxn modelId="{656F2172-87F6-43E9-831D-583D3C374671}" srcId="{7EE539E1-55D7-4762-B441-77969BFE4F84}" destId="{761DAFDF-357D-4D9F-A0B6-B1B855C175E4}" srcOrd="3" destOrd="0" parTransId="{0F7E0963-B6FC-475A-838A-F3FEE2BFDBED}" sibTransId="{AF2B4990-8644-4284-BE2B-9C25FB4C6A17}"/>
    <dgm:cxn modelId="{2FBB6F74-BB1B-4FCA-8EC4-37D1D0CA60D0}" type="presOf" srcId="{206FBC84-E41D-4CD8-9AC9-C7EA2FEF96F0}" destId="{2615219D-14C3-4DA4-A331-EEA65A8E2210}" srcOrd="0" destOrd="0" presId="urn:microsoft.com/office/officeart/2018/2/layout/IconVerticalSolidList"/>
    <dgm:cxn modelId="{DA302275-32E5-4EA0-8572-5DEC72A7A29B}" type="presOf" srcId="{FE2A7A12-7A19-41FD-99A1-3F9DF05C5977}" destId="{155C94C1-68A8-4B54-AAF2-6C4DA652BA48}" srcOrd="0" destOrd="0" presId="urn:microsoft.com/office/officeart/2018/2/layout/IconVerticalSolidList"/>
    <dgm:cxn modelId="{6FB9C57B-FF22-4E6F-9125-7BB390E4C1DB}" srcId="{7EE539E1-55D7-4762-B441-77969BFE4F84}" destId="{89645661-27EC-4796-A339-14F79EF883D0}" srcOrd="5" destOrd="0" parTransId="{1A9781D9-FCEF-42EC-9B98-F090AA7C9758}" sibTransId="{C5E7D9B5-0652-4264-8993-3D961944E5C3}"/>
    <dgm:cxn modelId="{62CD15AF-C1D3-4678-8068-D648A8E985CB}" type="presOf" srcId="{C5B3CE6F-326C-4557-8D75-C8626639FFA1}" destId="{3320034D-4E82-425D-A547-6DDEC1A192F5}" srcOrd="0" destOrd="0" presId="urn:microsoft.com/office/officeart/2018/2/layout/IconVerticalSolidList"/>
    <dgm:cxn modelId="{78C416C3-9FFB-47BD-9651-C8BBF0B4B946}" srcId="{7EE539E1-55D7-4762-B441-77969BFE4F84}" destId="{FE2A7A12-7A19-41FD-99A1-3F9DF05C5977}" srcOrd="2" destOrd="0" parTransId="{9EDBA323-743F-46A7-B59F-072D44063A19}" sibTransId="{7060A61D-A9CA-49F8-8A3C-C57AF8F3BDB8}"/>
    <dgm:cxn modelId="{EA3338F7-424C-451E-BB8F-3D24981DF281}" srcId="{7EE539E1-55D7-4762-B441-77969BFE4F84}" destId="{206FBC84-E41D-4CD8-9AC9-C7EA2FEF96F0}" srcOrd="4" destOrd="0" parTransId="{C851382B-8CDF-4C8C-A49A-647B728F64E6}" sibTransId="{485A3BD9-E4EF-45EF-911F-E23A256EADA4}"/>
    <dgm:cxn modelId="{451D4FFC-C401-41DA-9EF8-7959C32EABDC}" type="presOf" srcId="{D64B68AC-05F3-4256-A1B7-B634B08FE873}" destId="{24FA76FE-DD1B-4469-A607-754D755D8230}" srcOrd="0" destOrd="0" presId="urn:microsoft.com/office/officeart/2018/2/layout/IconVerticalSolidList"/>
    <dgm:cxn modelId="{6657E2FE-1A03-434C-86C0-D38025BDD15F}" type="presParOf" srcId="{EE39E9C0-5311-49D0-BF60-E005D670BAFD}" destId="{8F4F7885-448E-4010-996B-238F56F04580}" srcOrd="0" destOrd="0" presId="urn:microsoft.com/office/officeart/2018/2/layout/IconVerticalSolidList"/>
    <dgm:cxn modelId="{EA1BCCB6-32EC-422C-A77B-BB6FD5F541A2}" type="presParOf" srcId="{8F4F7885-448E-4010-996B-238F56F04580}" destId="{E2E6A608-3F2B-40E0-9BC4-262288875D6F}" srcOrd="0" destOrd="0" presId="urn:microsoft.com/office/officeart/2018/2/layout/IconVerticalSolidList"/>
    <dgm:cxn modelId="{73DD7801-9E30-4019-BA01-789F9395AE76}" type="presParOf" srcId="{8F4F7885-448E-4010-996B-238F56F04580}" destId="{18A8A45B-AD49-43BA-B6CB-0B546358A836}" srcOrd="1" destOrd="0" presId="urn:microsoft.com/office/officeart/2018/2/layout/IconVerticalSolidList"/>
    <dgm:cxn modelId="{2FD3B22A-D552-4EF0-AA95-88FC4390E994}" type="presParOf" srcId="{8F4F7885-448E-4010-996B-238F56F04580}" destId="{D049B109-C9AF-4FE0-8198-9F66C34E2382}" srcOrd="2" destOrd="0" presId="urn:microsoft.com/office/officeart/2018/2/layout/IconVerticalSolidList"/>
    <dgm:cxn modelId="{24ED19EB-5301-4F82-89B7-082210C3D7A9}" type="presParOf" srcId="{8F4F7885-448E-4010-996B-238F56F04580}" destId="{24FA76FE-DD1B-4469-A607-754D755D8230}" srcOrd="3" destOrd="0" presId="urn:microsoft.com/office/officeart/2018/2/layout/IconVerticalSolidList"/>
    <dgm:cxn modelId="{27348397-FC6D-4BCB-95EB-861C299B2166}" type="presParOf" srcId="{EE39E9C0-5311-49D0-BF60-E005D670BAFD}" destId="{D90A2104-586D-4601-BE0B-D225C923610B}" srcOrd="1" destOrd="0" presId="urn:microsoft.com/office/officeart/2018/2/layout/IconVerticalSolidList"/>
    <dgm:cxn modelId="{6539DF61-AE22-43F5-A199-89611D1CA3EA}" type="presParOf" srcId="{EE39E9C0-5311-49D0-BF60-E005D670BAFD}" destId="{D6D1B9F5-809C-4C4E-81B8-FE73FFCB9734}" srcOrd="2" destOrd="0" presId="urn:microsoft.com/office/officeart/2018/2/layout/IconVerticalSolidList"/>
    <dgm:cxn modelId="{D937398E-C79E-4926-87AA-6BD0A51976D0}" type="presParOf" srcId="{D6D1B9F5-809C-4C4E-81B8-FE73FFCB9734}" destId="{61F052CF-FBB3-4C17-AB09-DE107607C5E0}" srcOrd="0" destOrd="0" presId="urn:microsoft.com/office/officeart/2018/2/layout/IconVerticalSolidList"/>
    <dgm:cxn modelId="{FFCE7AF7-28A9-42C6-9488-4D333F4B5809}" type="presParOf" srcId="{D6D1B9F5-809C-4C4E-81B8-FE73FFCB9734}" destId="{231C05C1-9705-4880-A7C6-6DF680416E2F}" srcOrd="1" destOrd="0" presId="urn:microsoft.com/office/officeart/2018/2/layout/IconVerticalSolidList"/>
    <dgm:cxn modelId="{D204E15E-868C-45E4-BB6D-89AC240194E1}" type="presParOf" srcId="{D6D1B9F5-809C-4C4E-81B8-FE73FFCB9734}" destId="{CFB908E8-00FD-4F95-A6B4-6157BF430C3A}" srcOrd="2" destOrd="0" presId="urn:microsoft.com/office/officeart/2018/2/layout/IconVerticalSolidList"/>
    <dgm:cxn modelId="{AE1D5BB0-A1E0-4D97-82A8-4691B367036E}" type="presParOf" srcId="{D6D1B9F5-809C-4C4E-81B8-FE73FFCB9734}" destId="{3320034D-4E82-425D-A547-6DDEC1A192F5}" srcOrd="3" destOrd="0" presId="urn:microsoft.com/office/officeart/2018/2/layout/IconVerticalSolidList"/>
    <dgm:cxn modelId="{B54BD43D-1FC8-40B3-8A16-57E858112E14}" type="presParOf" srcId="{EE39E9C0-5311-49D0-BF60-E005D670BAFD}" destId="{4FB698C8-0BE0-4265-988E-8604D9333498}" srcOrd="3" destOrd="0" presId="urn:microsoft.com/office/officeart/2018/2/layout/IconVerticalSolidList"/>
    <dgm:cxn modelId="{A527244E-F6CC-4CAB-B700-E6647678D424}" type="presParOf" srcId="{EE39E9C0-5311-49D0-BF60-E005D670BAFD}" destId="{AFCB9549-B03A-43AE-8F47-C0CE5A7B67D2}" srcOrd="4" destOrd="0" presId="urn:microsoft.com/office/officeart/2018/2/layout/IconVerticalSolidList"/>
    <dgm:cxn modelId="{FC63156B-A009-4C22-8F63-2282F5D3294F}" type="presParOf" srcId="{AFCB9549-B03A-43AE-8F47-C0CE5A7B67D2}" destId="{96EE4F00-C95D-42A5-8570-A3E1F70A3072}" srcOrd="0" destOrd="0" presId="urn:microsoft.com/office/officeart/2018/2/layout/IconVerticalSolidList"/>
    <dgm:cxn modelId="{E46CAED7-B81D-4F4C-9133-0C053D79B221}" type="presParOf" srcId="{AFCB9549-B03A-43AE-8F47-C0CE5A7B67D2}" destId="{650081B7-75DE-4DC8-ABB2-C683E14595A1}" srcOrd="1" destOrd="0" presId="urn:microsoft.com/office/officeart/2018/2/layout/IconVerticalSolidList"/>
    <dgm:cxn modelId="{0224424E-71FE-4837-9546-55C70564D5D6}" type="presParOf" srcId="{AFCB9549-B03A-43AE-8F47-C0CE5A7B67D2}" destId="{A780DE90-019F-4AB2-A01E-2661056D87BD}" srcOrd="2" destOrd="0" presId="urn:microsoft.com/office/officeart/2018/2/layout/IconVerticalSolidList"/>
    <dgm:cxn modelId="{6C4D1038-75ED-4381-B65A-109210D7EBE0}" type="presParOf" srcId="{AFCB9549-B03A-43AE-8F47-C0CE5A7B67D2}" destId="{155C94C1-68A8-4B54-AAF2-6C4DA652BA48}" srcOrd="3" destOrd="0" presId="urn:microsoft.com/office/officeart/2018/2/layout/IconVerticalSolidList"/>
    <dgm:cxn modelId="{58FE2404-11E8-4E91-A133-3678DACD5177}" type="presParOf" srcId="{EE39E9C0-5311-49D0-BF60-E005D670BAFD}" destId="{849298EF-B147-4D46-A763-60D2E4A0D3A7}" srcOrd="5" destOrd="0" presId="urn:microsoft.com/office/officeart/2018/2/layout/IconVerticalSolidList"/>
    <dgm:cxn modelId="{9A662011-E6A2-481D-B0C2-8F88AC5FF1CC}" type="presParOf" srcId="{EE39E9C0-5311-49D0-BF60-E005D670BAFD}" destId="{0E6981E3-CCE4-4338-8B32-1D47CC5A98A0}" srcOrd="6" destOrd="0" presId="urn:microsoft.com/office/officeart/2018/2/layout/IconVerticalSolidList"/>
    <dgm:cxn modelId="{ABD97F56-21BA-4531-AD24-222D6AF00E2C}" type="presParOf" srcId="{0E6981E3-CCE4-4338-8B32-1D47CC5A98A0}" destId="{C5A681E0-F06D-4EB9-AD89-902D33F51FFA}" srcOrd="0" destOrd="0" presId="urn:microsoft.com/office/officeart/2018/2/layout/IconVerticalSolidList"/>
    <dgm:cxn modelId="{8EDB597E-D26C-4F74-8115-F71690E1B32E}" type="presParOf" srcId="{0E6981E3-CCE4-4338-8B32-1D47CC5A98A0}" destId="{11C54B37-7C8F-41EC-B171-646B112B7FC7}" srcOrd="1" destOrd="0" presId="urn:microsoft.com/office/officeart/2018/2/layout/IconVerticalSolidList"/>
    <dgm:cxn modelId="{25711B5E-9573-441D-8D1D-2AF85222E9CD}" type="presParOf" srcId="{0E6981E3-CCE4-4338-8B32-1D47CC5A98A0}" destId="{14A9D10A-102C-4DB0-B923-27E793D23FBA}" srcOrd="2" destOrd="0" presId="urn:microsoft.com/office/officeart/2018/2/layout/IconVerticalSolidList"/>
    <dgm:cxn modelId="{69A967B0-64F2-4C44-B7C5-F7C1682D5C02}" type="presParOf" srcId="{0E6981E3-CCE4-4338-8B32-1D47CC5A98A0}" destId="{4E3F497D-3626-4235-90F9-7DC3DEA0502D}" srcOrd="3" destOrd="0" presId="urn:microsoft.com/office/officeart/2018/2/layout/IconVerticalSolidList"/>
    <dgm:cxn modelId="{F6D74749-BA3C-486C-857A-1004BDFCC28B}" type="presParOf" srcId="{EE39E9C0-5311-49D0-BF60-E005D670BAFD}" destId="{8DE66EA8-4078-4BF1-9608-4B99F1DEDA8C}" srcOrd="7" destOrd="0" presId="urn:microsoft.com/office/officeart/2018/2/layout/IconVerticalSolidList"/>
    <dgm:cxn modelId="{8084088A-1C40-4D46-9804-3422235BCBD5}" type="presParOf" srcId="{EE39E9C0-5311-49D0-BF60-E005D670BAFD}" destId="{2694FD61-2B39-4A48-995D-B7672DF9E937}" srcOrd="8" destOrd="0" presId="urn:microsoft.com/office/officeart/2018/2/layout/IconVerticalSolidList"/>
    <dgm:cxn modelId="{873E09CB-5F39-4511-9A4E-BF570C7D2588}" type="presParOf" srcId="{2694FD61-2B39-4A48-995D-B7672DF9E937}" destId="{3D35270D-C84A-48C1-9E6A-3BACBDF47890}" srcOrd="0" destOrd="0" presId="urn:microsoft.com/office/officeart/2018/2/layout/IconVerticalSolidList"/>
    <dgm:cxn modelId="{5CCF9F43-3E47-4087-B898-6592ED7960EB}" type="presParOf" srcId="{2694FD61-2B39-4A48-995D-B7672DF9E937}" destId="{A1335572-7F6D-4579-959A-CD8220597970}" srcOrd="1" destOrd="0" presId="urn:microsoft.com/office/officeart/2018/2/layout/IconVerticalSolidList"/>
    <dgm:cxn modelId="{32C3F620-7B23-450C-98E2-8A4D9A1A01A9}" type="presParOf" srcId="{2694FD61-2B39-4A48-995D-B7672DF9E937}" destId="{B5C60D14-C83B-4F3D-B0DF-52B808E28331}" srcOrd="2" destOrd="0" presId="urn:microsoft.com/office/officeart/2018/2/layout/IconVerticalSolidList"/>
    <dgm:cxn modelId="{7E115FA1-E497-4401-A29F-D8638EB7AEE6}" type="presParOf" srcId="{2694FD61-2B39-4A48-995D-B7672DF9E937}" destId="{2615219D-14C3-4DA4-A331-EEA65A8E2210}" srcOrd="3" destOrd="0" presId="urn:microsoft.com/office/officeart/2018/2/layout/IconVerticalSolidList"/>
    <dgm:cxn modelId="{1DC17300-5BAF-407D-8982-6D3CFB01B657}" type="presParOf" srcId="{EE39E9C0-5311-49D0-BF60-E005D670BAFD}" destId="{9F804B90-DC18-497E-8D95-689E9E888ADA}" srcOrd="9" destOrd="0" presId="urn:microsoft.com/office/officeart/2018/2/layout/IconVerticalSolidList"/>
    <dgm:cxn modelId="{1DD0C96E-F6B2-47A8-B015-1A4140EA9D2D}" type="presParOf" srcId="{EE39E9C0-5311-49D0-BF60-E005D670BAFD}" destId="{DA7F9871-6064-478D-9FBA-0EA4916C8A97}" srcOrd="10" destOrd="0" presId="urn:microsoft.com/office/officeart/2018/2/layout/IconVerticalSolidList"/>
    <dgm:cxn modelId="{2465C844-D88F-4624-8826-DE979A39D3BE}" type="presParOf" srcId="{DA7F9871-6064-478D-9FBA-0EA4916C8A97}" destId="{7ACA39A9-7F6B-4DAD-BCEF-A8E6F8480A47}" srcOrd="0" destOrd="0" presId="urn:microsoft.com/office/officeart/2018/2/layout/IconVerticalSolidList"/>
    <dgm:cxn modelId="{62B57AA6-0745-4322-BC7C-FEDAC379940C}" type="presParOf" srcId="{DA7F9871-6064-478D-9FBA-0EA4916C8A97}" destId="{2A4E14F6-8E88-4A91-8EE9-9D5FAD3B8120}" srcOrd="1" destOrd="0" presId="urn:microsoft.com/office/officeart/2018/2/layout/IconVerticalSolidList"/>
    <dgm:cxn modelId="{EA42E324-5C07-4059-A7BE-368AEB1398F8}" type="presParOf" srcId="{DA7F9871-6064-478D-9FBA-0EA4916C8A97}" destId="{FFE1643F-64DB-465D-AD79-A2CC1B758A55}" srcOrd="2" destOrd="0" presId="urn:microsoft.com/office/officeart/2018/2/layout/IconVerticalSolidList"/>
    <dgm:cxn modelId="{B48EC355-3FB5-49E9-8BBB-34443CBDF22B}" type="presParOf" srcId="{DA7F9871-6064-478D-9FBA-0EA4916C8A97}" destId="{CCB92929-C4D0-4F6A-B1DC-CD21A372960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AB0ED8-5F7D-49BF-95CF-9FEE627986D4}"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CE898A94-0CAD-4B69-9CB1-60C4BDBF36E1}">
      <dgm:prSet/>
      <dgm:spPr/>
      <dgm:t>
        <a:bodyPr/>
        <a:lstStyle/>
        <a:p>
          <a:r>
            <a:rPr lang="en-US" dirty="0"/>
            <a:t>Marie Bartlett  &amp; Brenna Clarke Gray</a:t>
          </a:r>
          <a:br>
            <a:rPr lang="en-US" dirty="0"/>
          </a:br>
          <a:r>
            <a:rPr lang="en-US" dirty="0"/>
            <a:t>(away)</a:t>
          </a:r>
        </a:p>
        <a:p>
          <a:r>
            <a:rPr lang="en-US" dirty="0"/>
            <a:t>co-founders and project leads</a:t>
          </a:r>
        </a:p>
      </dgm:t>
    </dgm:pt>
    <dgm:pt modelId="{F1BC3F13-57B8-4AFF-BCDA-7F9A2475DB2F}" type="parTrans" cxnId="{B10B6630-F0A1-4A20-9BD3-A1876C353D5E}">
      <dgm:prSet/>
      <dgm:spPr/>
      <dgm:t>
        <a:bodyPr/>
        <a:lstStyle/>
        <a:p>
          <a:endParaRPr lang="en-US"/>
        </a:p>
      </dgm:t>
    </dgm:pt>
    <dgm:pt modelId="{76F4BBAB-E250-4465-8BE4-9C918FDFDBE3}" type="sibTrans" cxnId="{B10B6630-F0A1-4A20-9BD3-A1876C353D5E}">
      <dgm:prSet/>
      <dgm:spPr/>
      <dgm:t>
        <a:bodyPr/>
        <a:lstStyle/>
        <a:p>
          <a:endParaRPr lang="en-US"/>
        </a:p>
      </dgm:t>
    </dgm:pt>
    <dgm:pt modelId="{9D98162F-55C1-4737-B320-48A39A00C456}">
      <dgm:prSet/>
      <dgm:spPr/>
      <dgm:t>
        <a:bodyPr/>
        <a:lstStyle/>
        <a:p>
          <a:r>
            <a:rPr lang="en-US" dirty="0"/>
            <a:t>Dani Collins: </a:t>
          </a:r>
        </a:p>
        <a:p>
          <a:r>
            <a:rPr lang="en-US" dirty="0"/>
            <a:t>publications manager</a:t>
          </a:r>
        </a:p>
      </dgm:t>
    </dgm:pt>
    <dgm:pt modelId="{4B6C6426-9ED1-4EA9-98F2-1280D3282719}" type="parTrans" cxnId="{124E205F-E1A3-4270-B0FB-C9D419601EEA}">
      <dgm:prSet/>
      <dgm:spPr/>
      <dgm:t>
        <a:bodyPr/>
        <a:lstStyle/>
        <a:p>
          <a:endParaRPr lang="en-US"/>
        </a:p>
      </dgm:t>
    </dgm:pt>
    <dgm:pt modelId="{35FFE773-5026-4506-AB2D-7C9B2B5B300A}" type="sibTrans" cxnId="{124E205F-E1A3-4270-B0FB-C9D419601EEA}">
      <dgm:prSet/>
      <dgm:spPr/>
      <dgm:t>
        <a:bodyPr/>
        <a:lstStyle/>
        <a:p>
          <a:endParaRPr lang="en-US"/>
        </a:p>
      </dgm:t>
    </dgm:pt>
    <dgm:pt modelId="{4CC348C8-CCD1-4D9F-A07E-093AD13D0809}">
      <dgm:prSet/>
      <dgm:spPr/>
      <dgm:t>
        <a:bodyPr/>
        <a:lstStyle/>
        <a:p>
          <a:r>
            <a:rPr lang="en-US"/>
            <a:t>Jessica Obando </a:t>
          </a:r>
          <a:r>
            <a:rPr lang="en-US" err="1"/>
            <a:t>Almache</a:t>
          </a:r>
          <a:r>
            <a:rPr lang="en-US"/>
            <a:t>: </a:t>
          </a:r>
        </a:p>
        <a:p>
          <a:r>
            <a:rPr lang="en-US"/>
            <a:t>production specialist</a:t>
          </a:r>
        </a:p>
      </dgm:t>
    </dgm:pt>
    <dgm:pt modelId="{959FC5AC-8F7B-43D3-A2B2-3EC3A1D4F4BF}" type="parTrans" cxnId="{C82FAD71-56D6-4A2E-ACF0-E17EE7AE0DF7}">
      <dgm:prSet/>
      <dgm:spPr/>
      <dgm:t>
        <a:bodyPr/>
        <a:lstStyle/>
        <a:p>
          <a:endParaRPr lang="en-US"/>
        </a:p>
      </dgm:t>
    </dgm:pt>
    <dgm:pt modelId="{48BA4B15-3DB8-4496-A281-2AE688803359}" type="sibTrans" cxnId="{C82FAD71-56D6-4A2E-ACF0-E17EE7AE0DF7}">
      <dgm:prSet/>
      <dgm:spPr/>
      <dgm:t>
        <a:bodyPr/>
        <a:lstStyle/>
        <a:p>
          <a:endParaRPr lang="en-US"/>
        </a:p>
      </dgm:t>
    </dgm:pt>
    <dgm:pt modelId="{BA702CE5-8F6E-46CC-AD05-10012C4E95BC}">
      <dgm:prSet/>
      <dgm:spPr/>
      <dgm:t>
        <a:bodyPr/>
        <a:lstStyle/>
        <a:p>
          <a:r>
            <a:rPr lang="en-US"/>
            <a:t>Kaitlyn Meyers: </a:t>
          </a:r>
        </a:p>
        <a:p>
          <a:r>
            <a:rPr lang="en-US"/>
            <a:t>copy editor</a:t>
          </a:r>
        </a:p>
      </dgm:t>
    </dgm:pt>
    <dgm:pt modelId="{D307292A-0303-451F-B044-706D1A44101A}" type="parTrans" cxnId="{B450AA4F-9CA6-4F2D-BA2C-F8FDACD4B755}">
      <dgm:prSet/>
      <dgm:spPr/>
      <dgm:t>
        <a:bodyPr/>
        <a:lstStyle/>
        <a:p>
          <a:endParaRPr lang="en-US"/>
        </a:p>
      </dgm:t>
    </dgm:pt>
    <dgm:pt modelId="{BEFC94F8-BCB1-4A49-B477-5AA78B95D8A4}" type="sibTrans" cxnId="{B450AA4F-9CA6-4F2D-BA2C-F8FDACD4B755}">
      <dgm:prSet/>
      <dgm:spPr/>
      <dgm:t>
        <a:bodyPr/>
        <a:lstStyle/>
        <a:p>
          <a:endParaRPr lang="en-US"/>
        </a:p>
      </dgm:t>
    </dgm:pt>
    <dgm:pt modelId="{28CD4BCC-BBED-4BC5-A527-4EB42E21B369}">
      <dgm:prSet/>
      <dgm:spPr/>
      <dgm:t>
        <a:bodyPr/>
        <a:lstStyle/>
        <a:p>
          <a:r>
            <a:rPr lang="en-US" dirty="0"/>
            <a:t>Aiko Uehara: </a:t>
          </a:r>
        </a:p>
        <a:p>
          <a:r>
            <a:rPr lang="en-US" dirty="0"/>
            <a:t>co-op student</a:t>
          </a:r>
        </a:p>
      </dgm:t>
    </dgm:pt>
    <dgm:pt modelId="{24123425-0ECD-4377-91D6-52641C327F4A}" type="parTrans" cxnId="{4437CD39-1761-47B4-868D-1D0CFC865CBB}">
      <dgm:prSet/>
      <dgm:spPr/>
      <dgm:t>
        <a:bodyPr/>
        <a:lstStyle/>
        <a:p>
          <a:endParaRPr lang="en-US"/>
        </a:p>
      </dgm:t>
    </dgm:pt>
    <dgm:pt modelId="{CB4DF0C6-9D70-4EB2-BD03-438E762D9FAC}" type="sibTrans" cxnId="{4437CD39-1761-47B4-868D-1D0CFC865CBB}">
      <dgm:prSet/>
      <dgm:spPr/>
      <dgm:t>
        <a:bodyPr/>
        <a:lstStyle/>
        <a:p>
          <a:endParaRPr lang="en-US"/>
        </a:p>
      </dgm:t>
    </dgm:pt>
    <dgm:pt modelId="{01EF4ABB-BAE1-4C37-B1C2-52C87C630FF2}">
      <dgm:prSet/>
      <dgm:spPr/>
      <dgm:t>
        <a:bodyPr/>
        <a:lstStyle/>
        <a:p>
          <a:r>
            <a:rPr lang="en-US"/>
            <a:t>Riley Philips: </a:t>
          </a:r>
        </a:p>
        <a:p>
          <a:r>
            <a:rPr lang="en-US"/>
            <a:t>co-op student</a:t>
          </a:r>
        </a:p>
      </dgm:t>
    </dgm:pt>
    <dgm:pt modelId="{A2D124F1-9DB3-4FFC-8A02-61AD603CE787}" type="parTrans" cxnId="{F3280FBB-2A73-4CD7-8000-68092FF5463A}">
      <dgm:prSet/>
      <dgm:spPr/>
      <dgm:t>
        <a:bodyPr/>
        <a:lstStyle/>
        <a:p>
          <a:endParaRPr lang="en-US"/>
        </a:p>
      </dgm:t>
    </dgm:pt>
    <dgm:pt modelId="{4E5A76B6-5E40-4255-88C0-CA2C2C760B1B}" type="sibTrans" cxnId="{F3280FBB-2A73-4CD7-8000-68092FF5463A}">
      <dgm:prSet/>
      <dgm:spPr/>
      <dgm:t>
        <a:bodyPr/>
        <a:lstStyle/>
        <a:p>
          <a:endParaRPr lang="en-US"/>
        </a:p>
      </dgm:t>
    </dgm:pt>
    <dgm:pt modelId="{58E65CB4-86B8-4B09-AE51-2964923045A7}">
      <dgm:prSet/>
      <dgm:spPr/>
      <dgm:t>
        <a:bodyPr/>
        <a:lstStyle/>
        <a:p>
          <a:r>
            <a:rPr lang="en-US" dirty="0"/>
            <a:t>Suleiman Jibril-Ahmed (“Jibril”): </a:t>
          </a:r>
        </a:p>
        <a:p>
          <a:r>
            <a:rPr lang="en-US" dirty="0"/>
            <a:t>co-op student</a:t>
          </a:r>
        </a:p>
      </dgm:t>
    </dgm:pt>
    <dgm:pt modelId="{9F6EA92F-D32C-4281-951C-D824202E9E20}" type="parTrans" cxnId="{E046C2A1-CCBE-4ABC-93CF-F2EC4C16CCFE}">
      <dgm:prSet/>
      <dgm:spPr/>
      <dgm:t>
        <a:bodyPr/>
        <a:lstStyle/>
        <a:p>
          <a:endParaRPr lang="en-US"/>
        </a:p>
      </dgm:t>
    </dgm:pt>
    <dgm:pt modelId="{BD3473E5-09E7-4ECE-8FB3-977AD684C766}" type="sibTrans" cxnId="{E046C2A1-CCBE-4ABC-93CF-F2EC4C16CCFE}">
      <dgm:prSet/>
      <dgm:spPr/>
      <dgm:t>
        <a:bodyPr/>
        <a:lstStyle/>
        <a:p>
          <a:endParaRPr lang="en-US"/>
        </a:p>
      </dgm:t>
    </dgm:pt>
    <dgm:pt modelId="{FC677C1D-A808-C447-9BA3-F50FB0BE870F}" type="pres">
      <dgm:prSet presAssocID="{B9AB0ED8-5F7D-49BF-95CF-9FEE627986D4}" presName="diagram" presStyleCnt="0">
        <dgm:presLayoutVars>
          <dgm:dir/>
          <dgm:resizeHandles val="exact"/>
        </dgm:presLayoutVars>
      </dgm:prSet>
      <dgm:spPr/>
    </dgm:pt>
    <dgm:pt modelId="{200DDBD5-3EA6-2B4E-A796-5EE2D051E664}" type="pres">
      <dgm:prSet presAssocID="{CE898A94-0CAD-4B69-9CB1-60C4BDBF36E1}" presName="node" presStyleLbl="node1" presStyleIdx="0" presStyleCnt="7">
        <dgm:presLayoutVars>
          <dgm:bulletEnabled val="1"/>
        </dgm:presLayoutVars>
      </dgm:prSet>
      <dgm:spPr/>
    </dgm:pt>
    <dgm:pt modelId="{569AF574-20F6-3A43-95C5-998C6A17CD04}" type="pres">
      <dgm:prSet presAssocID="{76F4BBAB-E250-4465-8BE4-9C918FDFDBE3}" presName="sibTrans" presStyleCnt="0"/>
      <dgm:spPr/>
    </dgm:pt>
    <dgm:pt modelId="{17D0A983-88E9-3C42-B50B-91C3043A59F3}" type="pres">
      <dgm:prSet presAssocID="{9D98162F-55C1-4737-B320-48A39A00C456}" presName="node" presStyleLbl="node1" presStyleIdx="1" presStyleCnt="7">
        <dgm:presLayoutVars>
          <dgm:bulletEnabled val="1"/>
        </dgm:presLayoutVars>
      </dgm:prSet>
      <dgm:spPr/>
    </dgm:pt>
    <dgm:pt modelId="{BA10D988-5CA2-2C4A-9DE1-2F1614DAF8B3}" type="pres">
      <dgm:prSet presAssocID="{35FFE773-5026-4506-AB2D-7C9B2B5B300A}" presName="sibTrans" presStyleCnt="0"/>
      <dgm:spPr/>
    </dgm:pt>
    <dgm:pt modelId="{25069512-A82C-B741-A6DF-EED1B050E8C9}" type="pres">
      <dgm:prSet presAssocID="{4CC348C8-CCD1-4D9F-A07E-093AD13D0809}" presName="node" presStyleLbl="node1" presStyleIdx="2" presStyleCnt="7">
        <dgm:presLayoutVars>
          <dgm:bulletEnabled val="1"/>
        </dgm:presLayoutVars>
      </dgm:prSet>
      <dgm:spPr/>
    </dgm:pt>
    <dgm:pt modelId="{B998E06A-B1A0-B349-A633-3B7252AF8605}" type="pres">
      <dgm:prSet presAssocID="{48BA4B15-3DB8-4496-A281-2AE688803359}" presName="sibTrans" presStyleCnt="0"/>
      <dgm:spPr/>
    </dgm:pt>
    <dgm:pt modelId="{CCA8D591-857E-7247-87FA-6ECA108FC536}" type="pres">
      <dgm:prSet presAssocID="{BA702CE5-8F6E-46CC-AD05-10012C4E95BC}" presName="node" presStyleLbl="node1" presStyleIdx="3" presStyleCnt="7">
        <dgm:presLayoutVars>
          <dgm:bulletEnabled val="1"/>
        </dgm:presLayoutVars>
      </dgm:prSet>
      <dgm:spPr/>
    </dgm:pt>
    <dgm:pt modelId="{4170A084-634E-1B45-87C2-A76B7AC4093F}" type="pres">
      <dgm:prSet presAssocID="{BEFC94F8-BCB1-4A49-B477-5AA78B95D8A4}" presName="sibTrans" presStyleCnt="0"/>
      <dgm:spPr/>
    </dgm:pt>
    <dgm:pt modelId="{12CAB719-E4DC-F148-89C5-D4C7F9BAD85C}" type="pres">
      <dgm:prSet presAssocID="{28CD4BCC-BBED-4BC5-A527-4EB42E21B369}" presName="node" presStyleLbl="node1" presStyleIdx="4" presStyleCnt="7">
        <dgm:presLayoutVars>
          <dgm:bulletEnabled val="1"/>
        </dgm:presLayoutVars>
      </dgm:prSet>
      <dgm:spPr/>
    </dgm:pt>
    <dgm:pt modelId="{EA16259A-6DE7-B146-9E6D-FFC4C6D2E0D8}" type="pres">
      <dgm:prSet presAssocID="{CB4DF0C6-9D70-4EB2-BD03-438E762D9FAC}" presName="sibTrans" presStyleCnt="0"/>
      <dgm:spPr/>
    </dgm:pt>
    <dgm:pt modelId="{77F5A4A1-1F36-784F-B3BA-E2B8E7BB4E35}" type="pres">
      <dgm:prSet presAssocID="{01EF4ABB-BAE1-4C37-B1C2-52C87C630FF2}" presName="node" presStyleLbl="node1" presStyleIdx="5" presStyleCnt="7">
        <dgm:presLayoutVars>
          <dgm:bulletEnabled val="1"/>
        </dgm:presLayoutVars>
      </dgm:prSet>
      <dgm:spPr/>
    </dgm:pt>
    <dgm:pt modelId="{AC3FB9D9-B99A-5648-A016-8C679C63E17C}" type="pres">
      <dgm:prSet presAssocID="{4E5A76B6-5E40-4255-88C0-CA2C2C760B1B}" presName="sibTrans" presStyleCnt="0"/>
      <dgm:spPr/>
    </dgm:pt>
    <dgm:pt modelId="{CB448161-C745-334D-9794-0BC67A65CC34}" type="pres">
      <dgm:prSet presAssocID="{58E65CB4-86B8-4B09-AE51-2964923045A7}" presName="node" presStyleLbl="node1" presStyleIdx="6" presStyleCnt="7">
        <dgm:presLayoutVars>
          <dgm:bulletEnabled val="1"/>
        </dgm:presLayoutVars>
      </dgm:prSet>
      <dgm:spPr/>
    </dgm:pt>
  </dgm:ptLst>
  <dgm:cxnLst>
    <dgm:cxn modelId="{10575111-C83C-6D43-A3B9-6C9B783758AC}" type="presOf" srcId="{01EF4ABB-BAE1-4C37-B1C2-52C87C630FF2}" destId="{77F5A4A1-1F36-784F-B3BA-E2B8E7BB4E35}" srcOrd="0" destOrd="0" presId="urn:microsoft.com/office/officeart/2005/8/layout/default"/>
    <dgm:cxn modelId="{B5AA5B13-33F8-5246-8A0C-12FCD9BAE40D}" type="presOf" srcId="{BA702CE5-8F6E-46CC-AD05-10012C4E95BC}" destId="{CCA8D591-857E-7247-87FA-6ECA108FC536}" srcOrd="0" destOrd="0" presId="urn:microsoft.com/office/officeart/2005/8/layout/default"/>
    <dgm:cxn modelId="{B3523A16-26F0-8F48-A9FE-944C1C20912C}" type="presOf" srcId="{CE898A94-0CAD-4B69-9CB1-60C4BDBF36E1}" destId="{200DDBD5-3EA6-2B4E-A796-5EE2D051E664}" srcOrd="0" destOrd="0" presId="urn:microsoft.com/office/officeart/2005/8/layout/default"/>
    <dgm:cxn modelId="{4D37F42E-C943-674C-83E2-0E0FF46333FE}" type="presOf" srcId="{B9AB0ED8-5F7D-49BF-95CF-9FEE627986D4}" destId="{FC677C1D-A808-C447-9BA3-F50FB0BE870F}" srcOrd="0" destOrd="0" presId="urn:microsoft.com/office/officeart/2005/8/layout/default"/>
    <dgm:cxn modelId="{B10B6630-F0A1-4A20-9BD3-A1876C353D5E}" srcId="{B9AB0ED8-5F7D-49BF-95CF-9FEE627986D4}" destId="{CE898A94-0CAD-4B69-9CB1-60C4BDBF36E1}" srcOrd="0" destOrd="0" parTransId="{F1BC3F13-57B8-4AFF-BCDA-7F9A2475DB2F}" sibTransId="{76F4BBAB-E250-4465-8BE4-9C918FDFDBE3}"/>
    <dgm:cxn modelId="{7DA2A737-15D0-1B45-8170-550700A0CE4C}" type="presOf" srcId="{9D98162F-55C1-4737-B320-48A39A00C456}" destId="{17D0A983-88E9-3C42-B50B-91C3043A59F3}" srcOrd="0" destOrd="0" presId="urn:microsoft.com/office/officeart/2005/8/layout/default"/>
    <dgm:cxn modelId="{4437CD39-1761-47B4-868D-1D0CFC865CBB}" srcId="{B9AB0ED8-5F7D-49BF-95CF-9FEE627986D4}" destId="{28CD4BCC-BBED-4BC5-A527-4EB42E21B369}" srcOrd="4" destOrd="0" parTransId="{24123425-0ECD-4377-91D6-52641C327F4A}" sibTransId="{CB4DF0C6-9D70-4EB2-BD03-438E762D9FAC}"/>
    <dgm:cxn modelId="{124E205F-E1A3-4270-B0FB-C9D419601EEA}" srcId="{B9AB0ED8-5F7D-49BF-95CF-9FEE627986D4}" destId="{9D98162F-55C1-4737-B320-48A39A00C456}" srcOrd="1" destOrd="0" parTransId="{4B6C6426-9ED1-4EA9-98F2-1280D3282719}" sibTransId="{35FFE773-5026-4506-AB2D-7C9B2B5B300A}"/>
    <dgm:cxn modelId="{BBD45761-CEE0-1F4A-8A7D-C032E842AD66}" type="presOf" srcId="{4CC348C8-CCD1-4D9F-A07E-093AD13D0809}" destId="{25069512-A82C-B741-A6DF-EED1B050E8C9}" srcOrd="0" destOrd="0" presId="urn:microsoft.com/office/officeart/2005/8/layout/default"/>
    <dgm:cxn modelId="{B450AA4F-9CA6-4F2D-BA2C-F8FDACD4B755}" srcId="{B9AB0ED8-5F7D-49BF-95CF-9FEE627986D4}" destId="{BA702CE5-8F6E-46CC-AD05-10012C4E95BC}" srcOrd="3" destOrd="0" parTransId="{D307292A-0303-451F-B044-706D1A44101A}" sibTransId="{BEFC94F8-BCB1-4A49-B477-5AA78B95D8A4}"/>
    <dgm:cxn modelId="{C82FAD71-56D6-4A2E-ACF0-E17EE7AE0DF7}" srcId="{B9AB0ED8-5F7D-49BF-95CF-9FEE627986D4}" destId="{4CC348C8-CCD1-4D9F-A07E-093AD13D0809}" srcOrd="2" destOrd="0" parTransId="{959FC5AC-8F7B-43D3-A2B2-3EC3A1D4F4BF}" sibTransId="{48BA4B15-3DB8-4496-A281-2AE688803359}"/>
    <dgm:cxn modelId="{E046C2A1-CCBE-4ABC-93CF-F2EC4C16CCFE}" srcId="{B9AB0ED8-5F7D-49BF-95CF-9FEE627986D4}" destId="{58E65CB4-86B8-4B09-AE51-2964923045A7}" srcOrd="6" destOrd="0" parTransId="{9F6EA92F-D32C-4281-951C-D824202E9E20}" sibTransId="{BD3473E5-09E7-4ECE-8FB3-977AD684C766}"/>
    <dgm:cxn modelId="{3E75DBB5-DE26-6740-B4A8-983A6E1C95B9}" type="presOf" srcId="{28CD4BCC-BBED-4BC5-A527-4EB42E21B369}" destId="{12CAB719-E4DC-F148-89C5-D4C7F9BAD85C}" srcOrd="0" destOrd="0" presId="urn:microsoft.com/office/officeart/2005/8/layout/default"/>
    <dgm:cxn modelId="{F3280FBB-2A73-4CD7-8000-68092FF5463A}" srcId="{B9AB0ED8-5F7D-49BF-95CF-9FEE627986D4}" destId="{01EF4ABB-BAE1-4C37-B1C2-52C87C630FF2}" srcOrd="5" destOrd="0" parTransId="{A2D124F1-9DB3-4FFC-8A02-61AD603CE787}" sibTransId="{4E5A76B6-5E40-4255-88C0-CA2C2C760B1B}"/>
    <dgm:cxn modelId="{142F0EED-BD66-D746-89A1-3758301D78B6}" type="presOf" srcId="{58E65CB4-86B8-4B09-AE51-2964923045A7}" destId="{CB448161-C745-334D-9794-0BC67A65CC34}" srcOrd="0" destOrd="0" presId="urn:microsoft.com/office/officeart/2005/8/layout/default"/>
    <dgm:cxn modelId="{66B5FB86-F802-C342-BBBE-E8C71D1A8897}" type="presParOf" srcId="{FC677C1D-A808-C447-9BA3-F50FB0BE870F}" destId="{200DDBD5-3EA6-2B4E-A796-5EE2D051E664}" srcOrd="0" destOrd="0" presId="urn:microsoft.com/office/officeart/2005/8/layout/default"/>
    <dgm:cxn modelId="{2E661C07-9C84-A64D-AE7F-18AB4AC4A309}" type="presParOf" srcId="{FC677C1D-A808-C447-9BA3-F50FB0BE870F}" destId="{569AF574-20F6-3A43-95C5-998C6A17CD04}" srcOrd="1" destOrd="0" presId="urn:microsoft.com/office/officeart/2005/8/layout/default"/>
    <dgm:cxn modelId="{FB8F3D53-16F5-4446-B298-DDFDA119D0A1}" type="presParOf" srcId="{FC677C1D-A808-C447-9BA3-F50FB0BE870F}" destId="{17D0A983-88E9-3C42-B50B-91C3043A59F3}" srcOrd="2" destOrd="0" presId="urn:microsoft.com/office/officeart/2005/8/layout/default"/>
    <dgm:cxn modelId="{093861CC-5D2C-4147-B21D-CB4309D025F8}" type="presParOf" srcId="{FC677C1D-A808-C447-9BA3-F50FB0BE870F}" destId="{BA10D988-5CA2-2C4A-9DE1-2F1614DAF8B3}" srcOrd="3" destOrd="0" presId="urn:microsoft.com/office/officeart/2005/8/layout/default"/>
    <dgm:cxn modelId="{F7AC5B31-CA1D-3646-8037-6CD72643E0E3}" type="presParOf" srcId="{FC677C1D-A808-C447-9BA3-F50FB0BE870F}" destId="{25069512-A82C-B741-A6DF-EED1B050E8C9}" srcOrd="4" destOrd="0" presId="urn:microsoft.com/office/officeart/2005/8/layout/default"/>
    <dgm:cxn modelId="{B133E65E-71A0-0148-A80A-172FE961F0BE}" type="presParOf" srcId="{FC677C1D-A808-C447-9BA3-F50FB0BE870F}" destId="{B998E06A-B1A0-B349-A633-3B7252AF8605}" srcOrd="5" destOrd="0" presId="urn:microsoft.com/office/officeart/2005/8/layout/default"/>
    <dgm:cxn modelId="{42ABA700-F563-AC4C-8B33-33293C0B851E}" type="presParOf" srcId="{FC677C1D-A808-C447-9BA3-F50FB0BE870F}" destId="{CCA8D591-857E-7247-87FA-6ECA108FC536}" srcOrd="6" destOrd="0" presId="urn:microsoft.com/office/officeart/2005/8/layout/default"/>
    <dgm:cxn modelId="{890B3C20-A1BF-8742-B647-F73E92E10AAB}" type="presParOf" srcId="{FC677C1D-A808-C447-9BA3-F50FB0BE870F}" destId="{4170A084-634E-1B45-87C2-A76B7AC4093F}" srcOrd="7" destOrd="0" presId="urn:microsoft.com/office/officeart/2005/8/layout/default"/>
    <dgm:cxn modelId="{98459C6B-6B97-2243-B21D-6D36F26DDB92}" type="presParOf" srcId="{FC677C1D-A808-C447-9BA3-F50FB0BE870F}" destId="{12CAB719-E4DC-F148-89C5-D4C7F9BAD85C}" srcOrd="8" destOrd="0" presId="urn:microsoft.com/office/officeart/2005/8/layout/default"/>
    <dgm:cxn modelId="{9C7F92FE-BEE5-914F-9AFF-32E959408AE6}" type="presParOf" srcId="{FC677C1D-A808-C447-9BA3-F50FB0BE870F}" destId="{EA16259A-6DE7-B146-9E6D-FFC4C6D2E0D8}" srcOrd="9" destOrd="0" presId="urn:microsoft.com/office/officeart/2005/8/layout/default"/>
    <dgm:cxn modelId="{47695F69-8AB6-CD4D-B321-68F9FA5C3F74}" type="presParOf" srcId="{FC677C1D-A808-C447-9BA3-F50FB0BE870F}" destId="{77F5A4A1-1F36-784F-B3BA-E2B8E7BB4E35}" srcOrd="10" destOrd="0" presId="urn:microsoft.com/office/officeart/2005/8/layout/default"/>
    <dgm:cxn modelId="{E3EC7A43-BBFE-9940-8E74-E36DF17D5C70}" type="presParOf" srcId="{FC677C1D-A808-C447-9BA3-F50FB0BE870F}" destId="{AC3FB9D9-B99A-5648-A016-8C679C63E17C}" srcOrd="11" destOrd="0" presId="urn:microsoft.com/office/officeart/2005/8/layout/default"/>
    <dgm:cxn modelId="{D10D0C30-90D7-EF4A-8192-19687D83F7EE}" type="presParOf" srcId="{FC677C1D-A808-C447-9BA3-F50FB0BE870F}" destId="{CB448161-C745-334D-9794-0BC67A65CC34}" srcOrd="1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05D1FC-99A3-44DF-BC5A-40E239621DD9}" type="doc">
      <dgm:prSet loTypeId="urn:microsoft.com/office/officeart/2018/2/layout/IconVerticalSolidList" loCatId="icon" qsTypeId="urn:microsoft.com/office/officeart/2005/8/quickstyle/simple1" qsCatId="simple" csTypeId="urn:microsoft.com/office/officeart/2005/8/colors/accent0_3" csCatId="mainScheme" phldr="1"/>
      <dgm:spPr/>
      <dgm:t>
        <a:bodyPr/>
        <a:lstStyle/>
        <a:p>
          <a:endParaRPr lang="en-US"/>
        </a:p>
      </dgm:t>
    </dgm:pt>
    <dgm:pt modelId="{1F2F6AAA-C6AF-4ACC-AF3D-15A8EE0B5A17}">
      <dgm:prSet/>
      <dgm:spPr/>
      <dgm:t>
        <a:bodyPr/>
        <a:lstStyle/>
        <a:p>
          <a:pPr>
            <a:lnSpc>
              <a:spcPct val="100000"/>
            </a:lnSpc>
          </a:pPr>
          <a:r>
            <a:rPr lang="en-US" dirty="0"/>
            <a:t>Publishing Manager Dani Collins will speak to some of the projects undertaken and completed with Year One funds (2023-2024).</a:t>
          </a:r>
        </a:p>
      </dgm:t>
    </dgm:pt>
    <dgm:pt modelId="{020F2397-F99C-4FCC-B812-80067E54A163}" type="parTrans" cxnId="{26CDF23B-F46C-4B08-91F1-B428F23D2FCE}">
      <dgm:prSet/>
      <dgm:spPr/>
      <dgm:t>
        <a:bodyPr/>
        <a:lstStyle/>
        <a:p>
          <a:endParaRPr lang="en-US"/>
        </a:p>
      </dgm:t>
    </dgm:pt>
    <dgm:pt modelId="{D12B35C7-F38A-471C-873B-649EEC6F0F05}" type="sibTrans" cxnId="{26CDF23B-F46C-4B08-91F1-B428F23D2FCE}">
      <dgm:prSet/>
      <dgm:spPr/>
      <dgm:t>
        <a:bodyPr/>
        <a:lstStyle/>
        <a:p>
          <a:endParaRPr lang="en-US"/>
        </a:p>
      </dgm:t>
    </dgm:pt>
    <dgm:pt modelId="{8B5A41A2-0113-4F10-945F-E02930D867EC}">
      <dgm:prSet/>
      <dgm:spPr/>
      <dgm:t>
        <a:bodyPr/>
        <a:lstStyle/>
        <a:p>
          <a:pPr>
            <a:lnSpc>
              <a:spcPct val="100000"/>
            </a:lnSpc>
          </a:pPr>
          <a:r>
            <a:rPr lang="en-US" dirty="0"/>
            <a:t>Year Two (2024-2025): our adjudicated project model has begun</a:t>
          </a:r>
        </a:p>
      </dgm:t>
    </dgm:pt>
    <dgm:pt modelId="{54088FA2-EDA6-47DF-AD3B-9ECD9A29A6CC}" type="parTrans" cxnId="{3BBE066D-57E4-4CAA-ADEA-9292A175273D}">
      <dgm:prSet/>
      <dgm:spPr/>
      <dgm:t>
        <a:bodyPr/>
        <a:lstStyle/>
        <a:p>
          <a:endParaRPr lang="en-US"/>
        </a:p>
      </dgm:t>
    </dgm:pt>
    <dgm:pt modelId="{E77FC1A4-C022-4F9B-A2E6-39E24816C701}" type="sibTrans" cxnId="{3BBE066D-57E4-4CAA-ADEA-9292A175273D}">
      <dgm:prSet/>
      <dgm:spPr/>
      <dgm:t>
        <a:bodyPr/>
        <a:lstStyle/>
        <a:p>
          <a:endParaRPr lang="en-US"/>
        </a:p>
      </dgm:t>
    </dgm:pt>
    <dgm:pt modelId="{8B06883A-7174-4D0D-A39E-18347C6BCE55}">
      <dgm:prSet/>
      <dgm:spPr/>
      <dgm:t>
        <a:bodyPr/>
        <a:lstStyle/>
        <a:p>
          <a:pPr>
            <a:lnSpc>
              <a:spcPct val="100000"/>
            </a:lnSpc>
          </a:pPr>
          <a:r>
            <a:rPr lang="en-US" dirty="0"/>
            <a:t>Additional projects and initiatives supported by Open Press </a:t>
          </a:r>
        </a:p>
      </dgm:t>
    </dgm:pt>
    <dgm:pt modelId="{C59F522F-8235-49D7-9CAF-FC84573A13FD}" type="parTrans" cxnId="{C1D3870A-B15B-4C0D-8A39-117F51B79821}">
      <dgm:prSet/>
      <dgm:spPr/>
      <dgm:t>
        <a:bodyPr/>
        <a:lstStyle/>
        <a:p>
          <a:endParaRPr lang="en-US"/>
        </a:p>
      </dgm:t>
    </dgm:pt>
    <dgm:pt modelId="{C24A561F-4E91-42D6-8983-5AEF082671B1}" type="sibTrans" cxnId="{C1D3870A-B15B-4C0D-8A39-117F51B79821}">
      <dgm:prSet/>
      <dgm:spPr/>
      <dgm:t>
        <a:bodyPr/>
        <a:lstStyle/>
        <a:p>
          <a:endParaRPr lang="en-US"/>
        </a:p>
      </dgm:t>
    </dgm:pt>
    <dgm:pt modelId="{6D360D91-126A-4E46-B761-5C32D4E3596E}" type="pres">
      <dgm:prSet presAssocID="{A205D1FC-99A3-44DF-BC5A-40E239621DD9}" presName="root" presStyleCnt="0">
        <dgm:presLayoutVars>
          <dgm:dir/>
          <dgm:resizeHandles val="exact"/>
        </dgm:presLayoutVars>
      </dgm:prSet>
      <dgm:spPr/>
    </dgm:pt>
    <dgm:pt modelId="{63466734-F88C-4A0C-85C6-640417C909E7}" type="pres">
      <dgm:prSet presAssocID="{1F2F6AAA-C6AF-4ACC-AF3D-15A8EE0B5A17}" presName="compNode" presStyleCnt="0"/>
      <dgm:spPr/>
    </dgm:pt>
    <dgm:pt modelId="{555FFC4B-956E-43C5-A935-233B1D18FB52}" type="pres">
      <dgm:prSet presAssocID="{1F2F6AAA-C6AF-4ACC-AF3D-15A8EE0B5A17}" presName="bgRect" presStyleLbl="bgShp" presStyleIdx="0" presStyleCnt="3"/>
      <dgm:spPr/>
    </dgm:pt>
    <dgm:pt modelId="{4524F7AF-DA16-4C45-9825-5445B42E58EF}" type="pres">
      <dgm:prSet presAssocID="{1F2F6AAA-C6AF-4ACC-AF3D-15A8EE0B5A17}"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lipboard Partially Checked with solid fill"/>
        </a:ext>
      </dgm:extLst>
    </dgm:pt>
    <dgm:pt modelId="{1DD2A3C6-D5B9-481E-AB99-C1B6D6B932AB}" type="pres">
      <dgm:prSet presAssocID="{1F2F6AAA-C6AF-4ACC-AF3D-15A8EE0B5A17}" presName="spaceRect" presStyleCnt="0"/>
      <dgm:spPr/>
    </dgm:pt>
    <dgm:pt modelId="{BF184429-7D10-45AD-9892-DC4F56E5874B}" type="pres">
      <dgm:prSet presAssocID="{1F2F6AAA-C6AF-4ACC-AF3D-15A8EE0B5A17}" presName="parTx" presStyleLbl="revTx" presStyleIdx="0" presStyleCnt="3">
        <dgm:presLayoutVars>
          <dgm:chMax val="0"/>
          <dgm:chPref val="0"/>
        </dgm:presLayoutVars>
      </dgm:prSet>
      <dgm:spPr/>
    </dgm:pt>
    <dgm:pt modelId="{EA86E039-18DA-4396-BD19-6B0C9C4938BE}" type="pres">
      <dgm:prSet presAssocID="{D12B35C7-F38A-471C-873B-649EEC6F0F05}" presName="sibTrans" presStyleCnt="0"/>
      <dgm:spPr/>
    </dgm:pt>
    <dgm:pt modelId="{40147336-F3B2-46BE-9F5B-50BE419404ED}" type="pres">
      <dgm:prSet presAssocID="{8B5A41A2-0113-4F10-945F-E02930D867EC}" presName="compNode" presStyleCnt="0"/>
      <dgm:spPr/>
    </dgm:pt>
    <dgm:pt modelId="{017FF953-619F-4AE3-AC94-0603AE5556EE}" type="pres">
      <dgm:prSet presAssocID="{8B5A41A2-0113-4F10-945F-E02930D867EC}" presName="bgRect" presStyleLbl="bgShp" presStyleIdx="1" presStyleCnt="3"/>
      <dgm:spPr/>
    </dgm:pt>
    <dgm:pt modelId="{158C0A37-17E3-471C-89BF-B8D69A4CE5F0}" type="pres">
      <dgm:prSet presAssocID="{8B5A41A2-0113-4F10-945F-E02930D867EC}"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Gavel with solid fill"/>
        </a:ext>
      </dgm:extLst>
    </dgm:pt>
    <dgm:pt modelId="{B6DF24BB-DB1D-48CE-BBCC-C6E8880917C8}" type="pres">
      <dgm:prSet presAssocID="{8B5A41A2-0113-4F10-945F-E02930D867EC}" presName="spaceRect" presStyleCnt="0"/>
      <dgm:spPr/>
    </dgm:pt>
    <dgm:pt modelId="{85034936-128F-486A-9248-09D541CF836A}" type="pres">
      <dgm:prSet presAssocID="{8B5A41A2-0113-4F10-945F-E02930D867EC}" presName="parTx" presStyleLbl="revTx" presStyleIdx="1" presStyleCnt="3">
        <dgm:presLayoutVars>
          <dgm:chMax val="0"/>
          <dgm:chPref val="0"/>
        </dgm:presLayoutVars>
      </dgm:prSet>
      <dgm:spPr/>
    </dgm:pt>
    <dgm:pt modelId="{C489D523-7986-452D-863F-EEC5BA916E16}" type="pres">
      <dgm:prSet presAssocID="{E77FC1A4-C022-4F9B-A2E6-39E24816C701}" presName="sibTrans" presStyleCnt="0"/>
      <dgm:spPr/>
    </dgm:pt>
    <dgm:pt modelId="{3E7FA7EF-23FD-4D2E-8D53-F4765BAB2D77}" type="pres">
      <dgm:prSet presAssocID="{8B06883A-7174-4D0D-A39E-18347C6BCE55}" presName="compNode" presStyleCnt="0"/>
      <dgm:spPr/>
    </dgm:pt>
    <dgm:pt modelId="{F6AE5C30-1CF9-4D59-B436-F63972DD3089}" type="pres">
      <dgm:prSet presAssocID="{8B06883A-7174-4D0D-A39E-18347C6BCE55}" presName="bgRect" presStyleLbl="bgShp" presStyleIdx="2" presStyleCnt="3"/>
      <dgm:spPr/>
    </dgm:pt>
    <dgm:pt modelId="{CA3EC2D9-79CF-4812-B995-00BA0B9D92ED}" type="pres">
      <dgm:prSet presAssocID="{8B06883A-7174-4D0D-A39E-18347C6BCE55}"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Diploma roll with solid fill"/>
        </a:ext>
      </dgm:extLst>
    </dgm:pt>
    <dgm:pt modelId="{1FF9AFD8-06AA-49B0-A8B8-D025A2B33AD5}" type="pres">
      <dgm:prSet presAssocID="{8B06883A-7174-4D0D-A39E-18347C6BCE55}" presName="spaceRect" presStyleCnt="0"/>
      <dgm:spPr/>
    </dgm:pt>
    <dgm:pt modelId="{578E0A8D-6497-4537-BC7F-6A2F4CB3C304}" type="pres">
      <dgm:prSet presAssocID="{8B06883A-7174-4D0D-A39E-18347C6BCE55}" presName="parTx" presStyleLbl="revTx" presStyleIdx="2" presStyleCnt="3">
        <dgm:presLayoutVars>
          <dgm:chMax val="0"/>
          <dgm:chPref val="0"/>
        </dgm:presLayoutVars>
      </dgm:prSet>
      <dgm:spPr/>
    </dgm:pt>
  </dgm:ptLst>
  <dgm:cxnLst>
    <dgm:cxn modelId="{C1D3870A-B15B-4C0D-8A39-117F51B79821}" srcId="{A205D1FC-99A3-44DF-BC5A-40E239621DD9}" destId="{8B06883A-7174-4D0D-A39E-18347C6BCE55}" srcOrd="2" destOrd="0" parTransId="{C59F522F-8235-49D7-9CAF-FC84573A13FD}" sibTransId="{C24A561F-4E91-42D6-8983-5AEF082671B1}"/>
    <dgm:cxn modelId="{29AD372B-E843-44BF-89DB-BCC87CF48B2F}" type="presOf" srcId="{8B5A41A2-0113-4F10-945F-E02930D867EC}" destId="{85034936-128F-486A-9248-09D541CF836A}" srcOrd="0" destOrd="0" presId="urn:microsoft.com/office/officeart/2018/2/layout/IconVerticalSolidList"/>
    <dgm:cxn modelId="{26CDF23B-F46C-4B08-91F1-B428F23D2FCE}" srcId="{A205D1FC-99A3-44DF-BC5A-40E239621DD9}" destId="{1F2F6AAA-C6AF-4ACC-AF3D-15A8EE0B5A17}" srcOrd="0" destOrd="0" parTransId="{020F2397-F99C-4FCC-B812-80067E54A163}" sibTransId="{D12B35C7-F38A-471C-873B-649EEC6F0F05}"/>
    <dgm:cxn modelId="{3BBE066D-57E4-4CAA-ADEA-9292A175273D}" srcId="{A205D1FC-99A3-44DF-BC5A-40E239621DD9}" destId="{8B5A41A2-0113-4F10-945F-E02930D867EC}" srcOrd="1" destOrd="0" parTransId="{54088FA2-EDA6-47DF-AD3B-9ECD9A29A6CC}" sibTransId="{E77FC1A4-C022-4F9B-A2E6-39E24816C701}"/>
    <dgm:cxn modelId="{34CFA884-27B8-4D18-874E-D00AED567D8F}" type="presOf" srcId="{A205D1FC-99A3-44DF-BC5A-40E239621DD9}" destId="{6D360D91-126A-4E46-B761-5C32D4E3596E}" srcOrd="0" destOrd="0" presId="urn:microsoft.com/office/officeart/2018/2/layout/IconVerticalSolidList"/>
    <dgm:cxn modelId="{A9725F91-3471-4BB3-A774-35541EB0DDEE}" type="presOf" srcId="{1F2F6AAA-C6AF-4ACC-AF3D-15A8EE0B5A17}" destId="{BF184429-7D10-45AD-9892-DC4F56E5874B}" srcOrd="0" destOrd="0" presId="urn:microsoft.com/office/officeart/2018/2/layout/IconVerticalSolidList"/>
    <dgm:cxn modelId="{6CD7D0ED-CAB4-4BFD-875E-28CAAAF70EBD}" type="presOf" srcId="{8B06883A-7174-4D0D-A39E-18347C6BCE55}" destId="{578E0A8D-6497-4537-BC7F-6A2F4CB3C304}" srcOrd="0" destOrd="0" presId="urn:microsoft.com/office/officeart/2018/2/layout/IconVerticalSolidList"/>
    <dgm:cxn modelId="{671743CC-3FCC-45E2-8282-A451B2DBA83E}" type="presParOf" srcId="{6D360D91-126A-4E46-B761-5C32D4E3596E}" destId="{63466734-F88C-4A0C-85C6-640417C909E7}" srcOrd="0" destOrd="0" presId="urn:microsoft.com/office/officeart/2018/2/layout/IconVerticalSolidList"/>
    <dgm:cxn modelId="{5E56EA79-0276-4136-BF3B-78D9102A7494}" type="presParOf" srcId="{63466734-F88C-4A0C-85C6-640417C909E7}" destId="{555FFC4B-956E-43C5-A935-233B1D18FB52}" srcOrd="0" destOrd="0" presId="urn:microsoft.com/office/officeart/2018/2/layout/IconVerticalSolidList"/>
    <dgm:cxn modelId="{A3EA146D-8E99-4BA1-9BD7-D005C776CD32}" type="presParOf" srcId="{63466734-F88C-4A0C-85C6-640417C909E7}" destId="{4524F7AF-DA16-4C45-9825-5445B42E58EF}" srcOrd="1" destOrd="0" presId="urn:microsoft.com/office/officeart/2018/2/layout/IconVerticalSolidList"/>
    <dgm:cxn modelId="{DD4ECEA0-D0BA-4BFC-94F3-06A62E9B1E04}" type="presParOf" srcId="{63466734-F88C-4A0C-85C6-640417C909E7}" destId="{1DD2A3C6-D5B9-481E-AB99-C1B6D6B932AB}" srcOrd="2" destOrd="0" presId="urn:microsoft.com/office/officeart/2018/2/layout/IconVerticalSolidList"/>
    <dgm:cxn modelId="{63C87983-F1B6-45EE-AF0A-B3DF2982DE3F}" type="presParOf" srcId="{63466734-F88C-4A0C-85C6-640417C909E7}" destId="{BF184429-7D10-45AD-9892-DC4F56E5874B}" srcOrd="3" destOrd="0" presId="urn:microsoft.com/office/officeart/2018/2/layout/IconVerticalSolidList"/>
    <dgm:cxn modelId="{8F387AE6-BDB3-490D-ADF0-35DB320C5108}" type="presParOf" srcId="{6D360D91-126A-4E46-B761-5C32D4E3596E}" destId="{EA86E039-18DA-4396-BD19-6B0C9C4938BE}" srcOrd="1" destOrd="0" presId="urn:microsoft.com/office/officeart/2018/2/layout/IconVerticalSolidList"/>
    <dgm:cxn modelId="{061A1E09-358C-4B57-9B9D-AD81238B69DF}" type="presParOf" srcId="{6D360D91-126A-4E46-B761-5C32D4E3596E}" destId="{40147336-F3B2-46BE-9F5B-50BE419404ED}" srcOrd="2" destOrd="0" presId="urn:microsoft.com/office/officeart/2018/2/layout/IconVerticalSolidList"/>
    <dgm:cxn modelId="{ED14C1BB-B0DA-485C-A6FC-EE9B3C28E566}" type="presParOf" srcId="{40147336-F3B2-46BE-9F5B-50BE419404ED}" destId="{017FF953-619F-4AE3-AC94-0603AE5556EE}" srcOrd="0" destOrd="0" presId="urn:microsoft.com/office/officeart/2018/2/layout/IconVerticalSolidList"/>
    <dgm:cxn modelId="{AE10A13B-FDD1-4087-8575-5BF99CB1B108}" type="presParOf" srcId="{40147336-F3B2-46BE-9F5B-50BE419404ED}" destId="{158C0A37-17E3-471C-89BF-B8D69A4CE5F0}" srcOrd="1" destOrd="0" presId="urn:microsoft.com/office/officeart/2018/2/layout/IconVerticalSolidList"/>
    <dgm:cxn modelId="{324D4115-5720-4AAB-AE16-5025CFDB70DE}" type="presParOf" srcId="{40147336-F3B2-46BE-9F5B-50BE419404ED}" destId="{B6DF24BB-DB1D-48CE-BBCC-C6E8880917C8}" srcOrd="2" destOrd="0" presId="urn:microsoft.com/office/officeart/2018/2/layout/IconVerticalSolidList"/>
    <dgm:cxn modelId="{0674BDF3-109E-4E90-9C19-09142B95BC18}" type="presParOf" srcId="{40147336-F3B2-46BE-9F5B-50BE419404ED}" destId="{85034936-128F-486A-9248-09D541CF836A}" srcOrd="3" destOrd="0" presId="urn:microsoft.com/office/officeart/2018/2/layout/IconVerticalSolidList"/>
    <dgm:cxn modelId="{7CEF5BD6-849C-4D02-95D3-9442B4F4ECA9}" type="presParOf" srcId="{6D360D91-126A-4E46-B761-5C32D4E3596E}" destId="{C489D523-7986-452D-863F-EEC5BA916E16}" srcOrd="3" destOrd="0" presId="urn:microsoft.com/office/officeart/2018/2/layout/IconVerticalSolidList"/>
    <dgm:cxn modelId="{AD1254F6-002C-4A84-9175-53F39A16A518}" type="presParOf" srcId="{6D360D91-126A-4E46-B761-5C32D4E3596E}" destId="{3E7FA7EF-23FD-4D2E-8D53-F4765BAB2D77}" srcOrd="4" destOrd="0" presId="urn:microsoft.com/office/officeart/2018/2/layout/IconVerticalSolidList"/>
    <dgm:cxn modelId="{29E2FA66-1F8B-40D2-AAEA-FEBE47148D78}" type="presParOf" srcId="{3E7FA7EF-23FD-4D2E-8D53-F4765BAB2D77}" destId="{F6AE5C30-1CF9-4D59-B436-F63972DD3089}" srcOrd="0" destOrd="0" presId="urn:microsoft.com/office/officeart/2018/2/layout/IconVerticalSolidList"/>
    <dgm:cxn modelId="{014FBF4E-D71C-4DD9-BAF8-F50778CBB02B}" type="presParOf" srcId="{3E7FA7EF-23FD-4D2E-8D53-F4765BAB2D77}" destId="{CA3EC2D9-79CF-4812-B995-00BA0B9D92ED}" srcOrd="1" destOrd="0" presId="urn:microsoft.com/office/officeart/2018/2/layout/IconVerticalSolidList"/>
    <dgm:cxn modelId="{976D0D2B-C187-413F-9278-90CDF6CFDFD0}" type="presParOf" srcId="{3E7FA7EF-23FD-4D2E-8D53-F4765BAB2D77}" destId="{1FF9AFD8-06AA-49B0-A8B8-D025A2B33AD5}" srcOrd="2" destOrd="0" presId="urn:microsoft.com/office/officeart/2018/2/layout/IconVerticalSolidList"/>
    <dgm:cxn modelId="{765000F0-B00C-40BB-830F-ADA9D99EEAE8}" type="presParOf" srcId="{3E7FA7EF-23FD-4D2E-8D53-F4765BAB2D77}" destId="{578E0A8D-6497-4537-BC7F-6A2F4CB3C30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E6A608-3F2B-40E0-9BC4-262288875D6F}">
      <dsp:nvSpPr>
        <dsp:cNvPr id="0" name=""/>
        <dsp:cNvSpPr/>
      </dsp:nvSpPr>
      <dsp:spPr>
        <a:xfrm>
          <a:off x="0" y="1216"/>
          <a:ext cx="10058399" cy="5184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A8A45B-AD49-43BA-B6CB-0B546358A836}">
      <dsp:nvSpPr>
        <dsp:cNvPr id="0" name=""/>
        <dsp:cNvSpPr/>
      </dsp:nvSpPr>
      <dsp:spPr>
        <a:xfrm>
          <a:off x="156818" y="117858"/>
          <a:ext cx="285124" cy="28512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FA76FE-DD1B-4469-A607-754D755D8230}">
      <dsp:nvSpPr>
        <dsp:cNvPr id="0" name=""/>
        <dsp:cNvSpPr/>
      </dsp:nvSpPr>
      <dsp:spPr>
        <a:xfrm>
          <a:off x="598761" y="1216"/>
          <a:ext cx="9459638" cy="51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65" tIns="54865" rIns="54865" bIns="54865" numCol="1" spcCol="1270" anchor="ctr" anchorCtr="0">
          <a:noAutofit/>
        </a:bodyPr>
        <a:lstStyle/>
        <a:p>
          <a:pPr marL="0" lvl="0" indent="0" algn="l" defTabSz="844550">
            <a:lnSpc>
              <a:spcPct val="100000"/>
            </a:lnSpc>
            <a:spcBef>
              <a:spcPct val="0"/>
            </a:spcBef>
            <a:spcAft>
              <a:spcPct val="35000"/>
            </a:spcAft>
            <a:buNone/>
          </a:pPr>
          <a:r>
            <a:rPr lang="en-US" sz="1900" kern="1200" dirty="0"/>
            <a:t>May 27 meeting minutes approval </a:t>
          </a:r>
        </a:p>
      </dsp:txBody>
      <dsp:txXfrm>
        <a:off x="598761" y="1216"/>
        <a:ext cx="9459638" cy="518407"/>
      </dsp:txXfrm>
    </dsp:sp>
    <dsp:sp modelId="{61F052CF-FBB3-4C17-AB09-DE107607C5E0}">
      <dsp:nvSpPr>
        <dsp:cNvPr id="0" name=""/>
        <dsp:cNvSpPr/>
      </dsp:nvSpPr>
      <dsp:spPr>
        <a:xfrm>
          <a:off x="0" y="649226"/>
          <a:ext cx="10058399" cy="5184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1C05C1-9705-4880-A7C6-6DF680416E2F}">
      <dsp:nvSpPr>
        <dsp:cNvPr id="0" name=""/>
        <dsp:cNvSpPr/>
      </dsp:nvSpPr>
      <dsp:spPr>
        <a:xfrm>
          <a:off x="156818" y="765868"/>
          <a:ext cx="285124" cy="285124"/>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320034D-4E82-425D-A547-6DDEC1A192F5}">
      <dsp:nvSpPr>
        <dsp:cNvPr id="0" name=""/>
        <dsp:cNvSpPr/>
      </dsp:nvSpPr>
      <dsp:spPr>
        <a:xfrm>
          <a:off x="598761" y="649226"/>
          <a:ext cx="9459638" cy="51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65" tIns="54865" rIns="54865" bIns="54865" numCol="1" spcCol="1270" anchor="ctr" anchorCtr="0">
          <a:noAutofit/>
        </a:bodyPr>
        <a:lstStyle/>
        <a:p>
          <a:pPr marL="0" lvl="0" indent="0" algn="l" defTabSz="844550">
            <a:lnSpc>
              <a:spcPct val="100000"/>
            </a:lnSpc>
            <a:spcBef>
              <a:spcPct val="0"/>
            </a:spcBef>
            <a:spcAft>
              <a:spcPct val="35000"/>
            </a:spcAft>
            <a:buNone/>
          </a:pPr>
          <a:r>
            <a:rPr lang="en-US" sz="1900" kern="1200" dirty="0"/>
            <a:t>Publishing Manager’s project report</a:t>
          </a:r>
        </a:p>
      </dsp:txBody>
      <dsp:txXfrm>
        <a:off x="598761" y="649226"/>
        <a:ext cx="9459638" cy="518407"/>
      </dsp:txXfrm>
    </dsp:sp>
    <dsp:sp modelId="{96EE4F00-C95D-42A5-8570-A3E1F70A3072}">
      <dsp:nvSpPr>
        <dsp:cNvPr id="0" name=""/>
        <dsp:cNvSpPr/>
      </dsp:nvSpPr>
      <dsp:spPr>
        <a:xfrm>
          <a:off x="0" y="1297236"/>
          <a:ext cx="10058399" cy="5184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50081B7-75DE-4DC8-ABB2-C683E14595A1}">
      <dsp:nvSpPr>
        <dsp:cNvPr id="0" name=""/>
        <dsp:cNvSpPr/>
      </dsp:nvSpPr>
      <dsp:spPr>
        <a:xfrm>
          <a:off x="156818" y="1413878"/>
          <a:ext cx="285124" cy="285124"/>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5C94C1-68A8-4B54-AAF2-6C4DA652BA48}">
      <dsp:nvSpPr>
        <dsp:cNvPr id="0" name=""/>
        <dsp:cNvSpPr/>
      </dsp:nvSpPr>
      <dsp:spPr>
        <a:xfrm>
          <a:off x="598761" y="1297236"/>
          <a:ext cx="9459638" cy="51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65" tIns="54865" rIns="54865" bIns="54865" numCol="1" spcCol="1270" anchor="ctr" anchorCtr="0">
          <a:noAutofit/>
        </a:bodyPr>
        <a:lstStyle/>
        <a:p>
          <a:pPr marL="0" lvl="0" indent="0" algn="l" defTabSz="844550">
            <a:lnSpc>
              <a:spcPct val="100000"/>
            </a:lnSpc>
            <a:spcBef>
              <a:spcPct val="0"/>
            </a:spcBef>
            <a:spcAft>
              <a:spcPct val="35000"/>
            </a:spcAft>
            <a:buNone/>
          </a:pPr>
          <a:r>
            <a:rPr lang="en-US" sz="1900" kern="1200" dirty="0"/>
            <a:t>OP Project Adjudication  and Selection Subcommittee</a:t>
          </a:r>
        </a:p>
      </dsp:txBody>
      <dsp:txXfrm>
        <a:off x="598761" y="1297236"/>
        <a:ext cx="9459638" cy="518407"/>
      </dsp:txXfrm>
    </dsp:sp>
    <dsp:sp modelId="{C5A681E0-F06D-4EB9-AD89-902D33F51FFA}">
      <dsp:nvSpPr>
        <dsp:cNvPr id="0" name=""/>
        <dsp:cNvSpPr/>
      </dsp:nvSpPr>
      <dsp:spPr>
        <a:xfrm>
          <a:off x="0" y="1945246"/>
          <a:ext cx="10058399" cy="5184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1C54B37-7C8F-41EC-B171-646B112B7FC7}">
      <dsp:nvSpPr>
        <dsp:cNvPr id="0" name=""/>
        <dsp:cNvSpPr/>
      </dsp:nvSpPr>
      <dsp:spPr>
        <a:xfrm>
          <a:off x="156818" y="2061888"/>
          <a:ext cx="285124" cy="28512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3F497D-3626-4235-90F9-7DC3DEA0502D}">
      <dsp:nvSpPr>
        <dsp:cNvPr id="0" name=""/>
        <dsp:cNvSpPr/>
      </dsp:nvSpPr>
      <dsp:spPr>
        <a:xfrm>
          <a:off x="598761" y="1945246"/>
          <a:ext cx="9459638" cy="51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65" tIns="54865" rIns="54865" bIns="54865" numCol="1" spcCol="1270" anchor="ctr" anchorCtr="0">
          <a:noAutofit/>
        </a:bodyPr>
        <a:lstStyle/>
        <a:p>
          <a:pPr marL="0" lvl="0" indent="0" algn="l" defTabSz="844550">
            <a:lnSpc>
              <a:spcPct val="100000"/>
            </a:lnSpc>
            <a:spcBef>
              <a:spcPct val="0"/>
            </a:spcBef>
            <a:spcAft>
              <a:spcPct val="35000"/>
            </a:spcAft>
            <a:buNone/>
          </a:pPr>
          <a:r>
            <a:rPr lang="en-US" sz="1900" kern="1200" dirty="0"/>
            <a:t>Strategic goals for the year</a:t>
          </a:r>
        </a:p>
      </dsp:txBody>
      <dsp:txXfrm>
        <a:off x="598761" y="1945246"/>
        <a:ext cx="9459638" cy="518407"/>
      </dsp:txXfrm>
    </dsp:sp>
    <dsp:sp modelId="{3D35270D-C84A-48C1-9E6A-3BACBDF47890}">
      <dsp:nvSpPr>
        <dsp:cNvPr id="0" name=""/>
        <dsp:cNvSpPr/>
      </dsp:nvSpPr>
      <dsp:spPr>
        <a:xfrm>
          <a:off x="0" y="2593256"/>
          <a:ext cx="10058399" cy="5184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335572-7F6D-4579-959A-CD8220597970}">
      <dsp:nvSpPr>
        <dsp:cNvPr id="0" name=""/>
        <dsp:cNvSpPr/>
      </dsp:nvSpPr>
      <dsp:spPr>
        <a:xfrm>
          <a:off x="156818" y="2709898"/>
          <a:ext cx="285124" cy="28512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615219D-14C3-4DA4-A331-EEA65A8E2210}">
      <dsp:nvSpPr>
        <dsp:cNvPr id="0" name=""/>
        <dsp:cNvSpPr/>
      </dsp:nvSpPr>
      <dsp:spPr>
        <a:xfrm>
          <a:off x="598761" y="2593256"/>
          <a:ext cx="9459638" cy="51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65" tIns="54865" rIns="54865" bIns="54865" numCol="1" spcCol="1270" anchor="ctr" anchorCtr="0">
          <a:noAutofit/>
        </a:bodyPr>
        <a:lstStyle/>
        <a:p>
          <a:pPr marL="0" lvl="0" indent="0" algn="l" defTabSz="844550">
            <a:lnSpc>
              <a:spcPct val="100000"/>
            </a:lnSpc>
            <a:spcBef>
              <a:spcPct val="0"/>
            </a:spcBef>
            <a:spcAft>
              <a:spcPct val="35000"/>
            </a:spcAft>
            <a:buNone/>
          </a:pPr>
          <a:r>
            <a:rPr lang="en-US" sz="1900" kern="1200" dirty="0"/>
            <a:t>Open discussion and questions</a:t>
          </a:r>
        </a:p>
      </dsp:txBody>
      <dsp:txXfrm>
        <a:off x="598761" y="2593256"/>
        <a:ext cx="9459638" cy="518407"/>
      </dsp:txXfrm>
    </dsp:sp>
    <dsp:sp modelId="{7ACA39A9-7F6B-4DAD-BCEF-A8E6F8480A47}">
      <dsp:nvSpPr>
        <dsp:cNvPr id="0" name=""/>
        <dsp:cNvSpPr/>
      </dsp:nvSpPr>
      <dsp:spPr>
        <a:xfrm>
          <a:off x="0" y="3241266"/>
          <a:ext cx="10058399" cy="51840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4E14F6-8E88-4A91-8EE9-9D5FAD3B8120}">
      <dsp:nvSpPr>
        <dsp:cNvPr id="0" name=""/>
        <dsp:cNvSpPr/>
      </dsp:nvSpPr>
      <dsp:spPr>
        <a:xfrm>
          <a:off x="156818" y="3357908"/>
          <a:ext cx="285124" cy="28512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92929-C4D0-4F6A-B1DC-CD21A3729608}">
      <dsp:nvSpPr>
        <dsp:cNvPr id="0" name=""/>
        <dsp:cNvSpPr/>
      </dsp:nvSpPr>
      <dsp:spPr>
        <a:xfrm>
          <a:off x="598761" y="3241266"/>
          <a:ext cx="9459638" cy="518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4865" tIns="54865" rIns="54865" bIns="54865" numCol="1" spcCol="1270" anchor="ctr" anchorCtr="0">
          <a:noAutofit/>
        </a:bodyPr>
        <a:lstStyle/>
        <a:p>
          <a:pPr marL="0" lvl="0" indent="0" algn="l" defTabSz="844550">
            <a:lnSpc>
              <a:spcPct val="100000"/>
            </a:lnSpc>
            <a:spcBef>
              <a:spcPct val="0"/>
            </a:spcBef>
            <a:spcAft>
              <a:spcPct val="35000"/>
            </a:spcAft>
            <a:buNone/>
          </a:pPr>
          <a:r>
            <a:rPr lang="en-US" sz="1900" kern="1200"/>
            <a:t>Next Steps and Closing Remarks.</a:t>
          </a:r>
        </a:p>
      </dsp:txBody>
      <dsp:txXfrm>
        <a:off x="598761" y="3241266"/>
        <a:ext cx="9459638" cy="5184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DDBD5-3EA6-2B4E-A796-5EE2D051E664}">
      <dsp:nvSpPr>
        <dsp:cNvPr id="0" name=""/>
        <dsp:cNvSpPr/>
      </dsp:nvSpPr>
      <dsp:spPr>
        <a:xfrm>
          <a:off x="2946" y="373475"/>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Marie Bartlett  &amp; Brenna Clarke Gray</a:t>
          </a:r>
          <a:br>
            <a:rPr lang="en-US" sz="1700" kern="1200" dirty="0"/>
          </a:br>
          <a:r>
            <a:rPr lang="en-US" sz="1700" kern="1200" dirty="0"/>
            <a:t>(away)</a:t>
          </a:r>
        </a:p>
        <a:p>
          <a:pPr marL="0" lvl="0" indent="0" algn="ctr" defTabSz="755650">
            <a:lnSpc>
              <a:spcPct val="90000"/>
            </a:lnSpc>
            <a:spcBef>
              <a:spcPct val="0"/>
            </a:spcBef>
            <a:spcAft>
              <a:spcPct val="35000"/>
            </a:spcAft>
            <a:buNone/>
          </a:pPr>
          <a:r>
            <a:rPr lang="en-US" sz="1700" kern="1200" dirty="0"/>
            <a:t>co-founders and project leads</a:t>
          </a:r>
        </a:p>
      </dsp:txBody>
      <dsp:txXfrm>
        <a:off x="2946" y="373475"/>
        <a:ext cx="2337792" cy="1402675"/>
      </dsp:txXfrm>
    </dsp:sp>
    <dsp:sp modelId="{17D0A983-88E9-3C42-B50B-91C3043A59F3}">
      <dsp:nvSpPr>
        <dsp:cNvPr id="0" name=""/>
        <dsp:cNvSpPr/>
      </dsp:nvSpPr>
      <dsp:spPr>
        <a:xfrm>
          <a:off x="2574518" y="373475"/>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Dani Collins: </a:t>
          </a:r>
        </a:p>
        <a:p>
          <a:pPr marL="0" lvl="0" indent="0" algn="ctr" defTabSz="755650">
            <a:lnSpc>
              <a:spcPct val="90000"/>
            </a:lnSpc>
            <a:spcBef>
              <a:spcPct val="0"/>
            </a:spcBef>
            <a:spcAft>
              <a:spcPct val="35000"/>
            </a:spcAft>
            <a:buNone/>
          </a:pPr>
          <a:r>
            <a:rPr lang="en-US" sz="1700" kern="1200" dirty="0"/>
            <a:t>publications manager</a:t>
          </a:r>
        </a:p>
      </dsp:txBody>
      <dsp:txXfrm>
        <a:off x="2574518" y="373475"/>
        <a:ext cx="2337792" cy="1402675"/>
      </dsp:txXfrm>
    </dsp:sp>
    <dsp:sp modelId="{25069512-A82C-B741-A6DF-EED1B050E8C9}">
      <dsp:nvSpPr>
        <dsp:cNvPr id="0" name=""/>
        <dsp:cNvSpPr/>
      </dsp:nvSpPr>
      <dsp:spPr>
        <a:xfrm>
          <a:off x="5146089" y="373475"/>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Jessica Obando </a:t>
          </a:r>
          <a:r>
            <a:rPr lang="en-US" sz="1700" kern="1200" err="1"/>
            <a:t>Almache</a:t>
          </a:r>
          <a:r>
            <a:rPr lang="en-US" sz="1700" kern="1200"/>
            <a:t>: </a:t>
          </a:r>
        </a:p>
        <a:p>
          <a:pPr marL="0" lvl="0" indent="0" algn="ctr" defTabSz="755650">
            <a:lnSpc>
              <a:spcPct val="90000"/>
            </a:lnSpc>
            <a:spcBef>
              <a:spcPct val="0"/>
            </a:spcBef>
            <a:spcAft>
              <a:spcPct val="35000"/>
            </a:spcAft>
            <a:buNone/>
          </a:pPr>
          <a:r>
            <a:rPr lang="en-US" sz="1700" kern="1200"/>
            <a:t>production specialist</a:t>
          </a:r>
        </a:p>
      </dsp:txBody>
      <dsp:txXfrm>
        <a:off x="5146089" y="373475"/>
        <a:ext cx="2337792" cy="1402675"/>
      </dsp:txXfrm>
    </dsp:sp>
    <dsp:sp modelId="{CCA8D591-857E-7247-87FA-6ECA108FC536}">
      <dsp:nvSpPr>
        <dsp:cNvPr id="0" name=""/>
        <dsp:cNvSpPr/>
      </dsp:nvSpPr>
      <dsp:spPr>
        <a:xfrm>
          <a:off x="7717661" y="373475"/>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Kaitlyn Meyers: </a:t>
          </a:r>
        </a:p>
        <a:p>
          <a:pPr marL="0" lvl="0" indent="0" algn="ctr" defTabSz="755650">
            <a:lnSpc>
              <a:spcPct val="90000"/>
            </a:lnSpc>
            <a:spcBef>
              <a:spcPct val="0"/>
            </a:spcBef>
            <a:spcAft>
              <a:spcPct val="35000"/>
            </a:spcAft>
            <a:buNone/>
          </a:pPr>
          <a:r>
            <a:rPr lang="en-US" sz="1700" kern="1200"/>
            <a:t>copy editor</a:t>
          </a:r>
        </a:p>
      </dsp:txBody>
      <dsp:txXfrm>
        <a:off x="7717661" y="373475"/>
        <a:ext cx="2337792" cy="1402675"/>
      </dsp:txXfrm>
    </dsp:sp>
    <dsp:sp modelId="{12CAB719-E4DC-F148-89C5-D4C7F9BAD85C}">
      <dsp:nvSpPr>
        <dsp:cNvPr id="0" name=""/>
        <dsp:cNvSpPr/>
      </dsp:nvSpPr>
      <dsp:spPr>
        <a:xfrm>
          <a:off x="1288732" y="2009929"/>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Aiko Uehara: </a:t>
          </a:r>
        </a:p>
        <a:p>
          <a:pPr marL="0" lvl="0" indent="0" algn="ctr" defTabSz="755650">
            <a:lnSpc>
              <a:spcPct val="90000"/>
            </a:lnSpc>
            <a:spcBef>
              <a:spcPct val="0"/>
            </a:spcBef>
            <a:spcAft>
              <a:spcPct val="35000"/>
            </a:spcAft>
            <a:buNone/>
          </a:pPr>
          <a:r>
            <a:rPr lang="en-US" sz="1700" kern="1200" dirty="0"/>
            <a:t>co-op student</a:t>
          </a:r>
        </a:p>
      </dsp:txBody>
      <dsp:txXfrm>
        <a:off x="1288732" y="2009929"/>
        <a:ext cx="2337792" cy="1402675"/>
      </dsp:txXfrm>
    </dsp:sp>
    <dsp:sp modelId="{77F5A4A1-1F36-784F-B3BA-E2B8E7BB4E35}">
      <dsp:nvSpPr>
        <dsp:cNvPr id="0" name=""/>
        <dsp:cNvSpPr/>
      </dsp:nvSpPr>
      <dsp:spPr>
        <a:xfrm>
          <a:off x="3860303" y="2009929"/>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Riley Philips: </a:t>
          </a:r>
        </a:p>
        <a:p>
          <a:pPr marL="0" lvl="0" indent="0" algn="ctr" defTabSz="755650">
            <a:lnSpc>
              <a:spcPct val="90000"/>
            </a:lnSpc>
            <a:spcBef>
              <a:spcPct val="0"/>
            </a:spcBef>
            <a:spcAft>
              <a:spcPct val="35000"/>
            </a:spcAft>
            <a:buNone/>
          </a:pPr>
          <a:r>
            <a:rPr lang="en-US" sz="1700" kern="1200"/>
            <a:t>co-op student</a:t>
          </a:r>
        </a:p>
      </dsp:txBody>
      <dsp:txXfrm>
        <a:off x="3860303" y="2009929"/>
        <a:ext cx="2337792" cy="1402675"/>
      </dsp:txXfrm>
    </dsp:sp>
    <dsp:sp modelId="{CB448161-C745-334D-9794-0BC67A65CC34}">
      <dsp:nvSpPr>
        <dsp:cNvPr id="0" name=""/>
        <dsp:cNvSpPr/>
      </dsp:nvSpPr>
      <dsp:spPr>
        <a:xfrm>
          <a:off x="6431875" y="2009929"/>
          <a:ext cx="2337792" cy="1402675"/>
        </a:xfrm>
        <a:prstGeom prst="rect">
          <a:avLst/>
        </a:prstGeom>
        <a:solidFill>
          <a:schemeClr val="dk2">
            <a:hueOff val="0"/>
            <a:satOff val="0"/>
            <a:lumOff val="0"/>
            <a:alphaOff val="0"/>
          </a:schemeClr>
        </a:solid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Suleiman Jibril-Ahmed (“Jibril”): </a:t>
          </a:r>
        </a:p>
        <a:p>
          <a:pPr marL="0" lvl="0" indent="0" algn="ctr" defTabSz="755650">
            <a:lnSpc>
              <a:spcPct val="90000"/>
            </a:lnSpc>
            <a:spcBef>
              <a:spcPct val="0"/>
            </a:spcBef>
            <a:spcAft>
              <a:spcPct val="35000"/>
            </a:spcAft>
            <a:buNone/>
          </a:pPr>
          <a:r>
            <a:rPr lang="en-US" sz="1700" kern="1200" dirty="0"/>
            <a:t>co-op student</a:t>
          </a:r>
        </a:p>
      </dsp:txBody>
      <dsp:txXfrm>
        <a:off x="6431875" y="2009929"/>
        <a:ext cx="2337792" cy="14026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5FFC4B-956E-43C5-A935-233B1D18FB52}">
      <dsp:nvSpPr>
        <dsp:cNvPr id="0" name=""/>
        <dsp:cNvSpPr/>
      </dsp:nvSpPr>
      <dsp:spPr>
        <a:xfrm>
          <a:off x="0" y="616"/>
          <a:ext cx="6910387" cy="144291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24F7AF-DA16-4C45-9825-5445B42E58EF}">
      <dsp:nvSpPr>
        <dsp:cNvPr id="0" name=""/>
        <dsp:cNvSpPr/>
      </dsp:nvSpPr>
      <dsp:spPr>
        <a:xfrm>
          <a:off x="436480" y="325271"/>
          <a:ext cx="793601" cy="793601"/>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184429-7D10-45AD-9892-DC4F56E5874B}">
      <dsp:nvSpPr>
        <dsp:cNvPr id="0" name=""/>
        <dsp:cNvSpPr/>
      </dsp:nvSpPr>
      <dsp:spPr>
        <a:xfrm>
          <a:off x="1666563" y="61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800100">
            <a:lnSpc>
              <a:spcPct val="100000"/>
            </a:lnSpc>
            <a:spcBef>
              <a:spcPct val="0"/>
            </a:spcBef>
            <a:spcAft>
              <a:spcPct val="35000"/>
            </a:spcAft>
            <a:buNone/>
          </a:pPr>
          <a:r>
            <a:rPr lang="en-US" sz="1800" kern="1200" dirty="0"/>
            <a:t>Publishing Manager Dani Collins will speak to some of the projects undertaken and completed with Year One funds (2023-2024).</a:t>
          </a:r>
        </a:p>
      </dsp:txBody>
      <dsp:txXfrm>
        <a:off x="1666563" y="616"/>
        <a:ext cx="5243823" cy="1442911"/>
      </dsp:txXfrm>
    </dsp:sp>
    <dsp:sp modelId="{017FF953-619F-4AE3-AC94-0603AE5556EE}">
      <dsp:nvSpPr>
        <dsp:cNvPr id="0" name=""/>
        <dsp:cNvSpPr/>
      </dsp:nvSpPr>
      <dsp:spPr>
        <a:xfrm>
          <a:off x="0" y="1804256"/>
          <a:ext cx="6910387" cy="144291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8C0A37-17E3-471C-89BF-B8D69A4CE5F0}">
      <dsp:nvSpPr>
        <dsp:cNvPr id="0" name=""/>
        <dsp:cNvSpPr/>
      </dsp:nvSpPr>
      <dsp:spPr>
        <a:xfrm>
          <a:off x="436480" y="2128911"/>
          <a:ext cx="793601" cy="79360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034936-128F-486A-9248-09D541CF836A}">
      <dsp:nvSpPr>
        <dsp:cNvPr id="0" name=""/>
        <dsp:cNvSpPr/>
      </dsp:nvSpPr>
      <dsp:spPr>
        <a:xfrm>
          <a:off x="1666563" y="180425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800100">
            <a:lnSpc>
              <a:spcPct val="100000"/>
            </a:lnSpc>
            <a:spcBef>
              <a:spcPct val="0"/>
            </a:spcBef>
            <a:spcAft>
              <a:spcPct val="35000"/>
            </a:spcAft>
            <a:buNone/>
          </a:pPr>
          <a:r>
            <a:rPr lang="en-US" sz="1800" kern="1200" dirty="0"/>
            <a:t>Year Two (2024-2025): our adjudicated project model has begun</a:t>
          </a:r>
        </a:p>
      </dsp:txBody>
      <dsp:txXfrm>
        <a:off x="1666563" y="1804256"/>
        <a:ext cx="5243823" cy="1442911"/>
      </dsp:txXfrm>
    </dsp:sp>
    <dsp:sp modelId="{F6AE5C30-1CF9-4D59-B436-F63972DD3089}">
      <dsp:nvSpPr>
        <dsp:cNvPr id="0" name=""/>
        <dsp:cNvSpPr/>
      </dsp:nvSpPr>
      <dsp:spPr>
        <a:xfrm>
          <a:off x="0" y="3607896"/>
          <a:ext cx="6910387" cy="1442911"/>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3EC2D9-79CF-4812-B995-00BA0B9D92ED}">
      <dsp:nvSpPr>
        <dsp:cNvPr id="0" name=""/>
        <dsp:cNvSpPr/>
      </dsp:nvSpPr>
      <dsp:spPr>
        <a:xfrm>
          <a:off x="436480" y="3932551"/>
          <a:ext cx="793601" cy="793601"/>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5875"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8E0A8D-6497-4537-BC7F-6A2F4CB3C304}">
      <dsp:nvSpPr>
        <dsp:cNvPr id="0" name=""/>
        <dsp:cNvSpPr/>
      </dsp:nvSpPr>
      <dsp:spPr>
        <a:xfrm>
          <a:off x="1666563" y="3607896"/>
          <a:ext cx="5243823" cy="1442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708" tIns="152708" rIns="152708" bIns="152708" numCol="1" spcCol="1270" anchor="ctr" anchorCtr="0">
          <a:noAutofit/>
        </a:bodyPr>
        <a:lstStyle/>
        <a:p>
          <a:pPr marL="0" lvl="0" indent="0" algn="l" defTabSz="800100">
            <a:lnSpc>
              <a:spcPct val="100000"/>
            </a:lnSpc>
            <a:spcBef>
              <a:spcPct val="0"/>
            </a:spcBef>
            <a:spcAft>
              <a:spcPct val="35000"/>
            </a:spcAft>
            <a:buNone/>
          </a:pPr>
          <a:r>
            <a:rPr lang="en-US" sz="1800" kern="1200" dirty="0"/>
            <a:t>Additional projects and initiatives supported by Open Press </a:t>
          </a:r>
        </a:p>
      </dsp:txBody>
      <dsp:txXfrm>
        <a:off x="1666563" y="3607896"/>
        <a:ext cx="5243823" cy="144291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984B9-60C5-7D47-B3B4-D681071629F3}"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AF12D-8205-5940-B8B4-5EA16FFCD257}" type="slidenum">
              <a:rPr lang="en-US" smtClean="0"/>
              <a:t>‹#›</a:t>
            </a:fld>
            <a:endParaRPr lang="en-US"/>
          </a:p>
        </p:txBody>
      </p:sp>
    </p:spTree>
    <p:extLst>
      <p:ext uri="{BB962C8B-B14F-4D97-AF65-F5344CB8AC3E}">
        <p14:creationId xmlns:p14="http://schemas.microsoft.com/office/powerpoint/2010/main" val="1747876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535CCE-0663-064F-AAEF-1A19EB5D7269}" type="slidenum">
              <a:rPr lang="en-US" smtClean="0"/>
              <a:t>2</a:t>
            </a:fld>
            <a:endParaRPr lang="en-US"/>
          </a:p>
        </p:txBody>
      </p:sp>
    </p:spTree>
    <p:extLst>
      <p:ext uri="{BB962C8B-B14F-4D97-AF65-F5344CB8AC3E}">
        <p14:creationId xmlns:p14="http://schemas.microsoft.com/office/powerpoint/2010/main" val="27830815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10/15/2024</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29982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10/15/2024</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64857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10/15/2024</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61366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10/15/2024</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20123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10/15/2024</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6797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10/15/2024</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9953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10/15/2024</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41112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10/15/2024</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18511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10/15/2024</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30829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10/15/2024</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325732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10/15/2024</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840305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10/15/2024</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8120704"/>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44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microsoft.com/office/2014/relationships/chartEx" Target="../charts/chartEx1.xml"/><Relationship Id="rId1" Type="http://schemas.openxmlformats.org/officeDocument/2006/relationships/slideLayout" Target="../slideLayouts/slideLayout8.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unsplash.com/photos/l0vGyrVZqBQ?utm_source=unsplash&amp;utm_medium=referral&amp;utm_content=creditShareLink"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9286AD2-18A9-4868-A4E3-7A2097A20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1"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CACC73-D599-7F57-BA71-73DD2AEA8F25}"/>
              </a:ext>
            </a:extLst>
          </p:cNvPr>
          <p:cNvSpPr>
            <a:spLocks noGrp="1"/>
          </p:cNvSpPr>
          <p:nvPr>
            <p:ph type="ctrTitle"/>
          </p:nvPr>
        </p:nvSpPr>
        <p:spPr>
          <a:xfrm>
            <a:off x="5289754" y="639097"/>
            <a:ext cx="6253317" cy="3686015"/>
          </a:xfrm>
        </p:spPr>
        <p:txBody>
          <a:bodyPr>
            <a:normAutofit/>
          </a:bodyPr>
          <a:lstStyle/>
          <a:p>
            <a:r>
              <a:rPr lang="en-US" sz="6200"/>
              <a:t>TRU Open Press</a:t>
            </a:r>
            <a:br>
              <a:rPr lang="en-US" sz="6200"/>
            </a:br>
            <a:r>
              <a:rPr lang="en-US" sz="5400"/>
              <a:t>Inaugural Advisory Board Meeting</a:t>
            </a:r>
            <a:endParaRPr lang="en-US" sz="6200"/>
          </a:p>
        </p:txBody>
      </p:sp>
      <p:sp>
        <p:nvSpPr>
          <p:cNvPr id="3" name="Subtitle 2">
            <a:extLst>
              <a:ext uri="{FF2B5EF4-FFF2-40B4-BE49-F238E27FC236}">
                <a16:creationId xmlns:a16="http://schemas.microsoft.com/office/drawing/2014/main" id="{E9341F7B-2AC9-5F65-F67F-D7820DEC4C36}"/>
              </a:ext>
            </a:extLst>
          </p:cNvPr>
          <p:cNvSpPr>
            <a:spLocks noGrp="1"/>
          </p:cNvSpPr>
          <p:nvPr>
            <p:ph type="subTitle" idx="1"/>
          </p:nvPr>
        </p:nvSpPr>
        <p:spPr>
          <a:xfrm>
            <a:off x="5289753" y="4672739"/>
            <a:ext cx="6269347" cy="1021498"/>
          </a:xfrm>
        </p:spPr>
        <p:txBody>
          <a:bodyPr vert="horz" lIns="91440" tIns="45720" rIns="91440" bIns="45720" rtlCol="0" anchor="t">
            <a:normAutofit/>
          </a:bodyPr>
          <a:lstStyle/>
          <a:p>
            <a:r>
              <a:rPr lang="en-US" dirty="0">
                <a:solidFill>
                  <a:schemeClr val="tx1">
                    <a:lumMod val="85000"/>
                    <a:lumOff val="15000"/>
                  </a:schemeClr>
                </a:solidFill>
              </a:rPr>
              <a:t>8 </a:t>
            </a:r>
            <a:r>
              <a:rPr lang="en-US" dirty="0" err="1">
                <a:solidFill>
                  <a:schemeClr val="tx1">
                    <a:lumMod val="85000"/>
                    <a:lumOff val="15000"/>
                  </a:schemeClr>
                </a:solidFill>
              </a:rPr>
              <a:t>october</a:t>
            </a:r>
            <a:r>
              <a:rPr lang="en-US" dirty="0">
                <a:solidFill>
                  <a:schemeClr val="tx1">
                    <a:lumMod val="85000"/>
                    <a:lumOff val="15000"/>
                  </a:schemeClr>
                </a:solidFill>
              </a:rPr>
              <a:t> 2024, 1 pm – 2 pm</a:t>
            </a:r>
          </a:p>
        </p:txBody>
      </p:sp>
      <p:pic>
        <p:nvPicPr>
          <p:cNvPr id="4" name="Picture 3" descr="A logo of a mountain with sun and blue sky&#10;&#10;Description automatically generated">
            <a:extLst>
              <a:ext uri="{FF2B5EF4-FFF2-40B4-BE49-F238E27FC236}">
                <a16:creationId xmlns:a16="http://schemas.microsoft.com/office/drawing/2014/main" id="{E88C5958-A443-77AD-D5DF-1F30D901726E}"/>
              </a:ext>
            </a:extLst>
          </p:cNvPr>
          <p:cNvPicPr>
            <a:picLocks noChangeAspect="1"/>
          </p:cNvPicPr>
          <p:nvPr/>
        </p:nvPicPr>
        <p:blipFill rotWithShape="1">
          <a:blip r:embed="rId2"/>
          <a:srcRect l="2722" r="2747"/>
          <a:stretch/>
        </p:blipFill>
        <p:spPr>
          <a:xfrm>
            <a:off x="745527" y="901932"/>
            <a:ext cx="3416086" cy="5054136"/>
          </a:xfrm>
          <a:prstGeom prst="rect">
            <a:avLst/>
          </a:prstGeom>
        </p:spPr>
      </p:pic>
      <p:cxnSp>
        <p:nvCxnSpPr>
          <p:cNvPr id="11" name="Straight Connector 10">
            <a:extLst>
              <a:ext uri="{FF2B5EF4-FFF2-40B4-BE49-F238E27FC236}">
                <a16:creationId xmlns:a16="http://schemas.microsoft.com/office/drawing/2014/main" id="{E7A7CD63-7EC3-44F3-95D0-595C4019FF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27754" y="4498925"/>
            <a:ext cx="5636107"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6607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9CF4-F135-2E2F-1BC5-EABEB2D547DE}"/>
              </a:ext>
            </a:extLst>
          </p:cNvPr>
          <p:cNvSpPr>
            <a:spLocks noGrp="1"/>
          </p:cNvSpPr>
          <p:nvPr>
            <p:ph type="title"/>
          </p:nvPr>
        </p:nvSpPr>
        <p:spPr/>
        <p:txBody>
          <a:bodyPr/>
          <a:lstStyle/>
          <a:p>
            <a:r>
              <a:rPr lang="en-US" dirty="0"/>
              <a:t>2024-2025 Projects</a:t>
            </a:r>
            <a:br>
              <a:rPr lang="en-US" dirty="0"/>
            </a:br>
            <a:endParaRPr lang="en-US" dirty="0"/>
          </a:p>
        </p:txBody>
      </p:sp>
      <p:sp>
        <p:nvSpPr>
          <p:cNvPr id="4" name="Text Placeholder 3">
            <a:extLst>
              <a:ext uri="{FF2B5EF4-FFF2-40B4-BE49-F238E27FC236}">
                <a16:creationId xmlns:a16="http://schemas.microsoft.com/office/drawing/2014/main" id="{5277DAE2-32AF-932F-F347-D1E2A4FB7BDB}"/>
              </a:ext>
            </a:extLst>
          </p:cNvPr>
          <p:cNvSpPr>
            <a:spLocks noGrp="1"/>
          </p:cNvSpPr>
          <p:nvPr>
            <p:ph type="body" sz="half" idx="2"/>
          </p:nvPr>
        </p:nvSpPr>
        <p:spPr>
          <a:xfrm>
            <a:off x="8391526" y="581025"/>
            <a:ext cx="3157008" cy="2588133"/>
          </a:xfrm>
        </p:spPr>
        <p:txBody>
          <a:bodyPr>
            <a:normAutofit fontScale="77500" lnSpcReduction="20000"/>
          </a:bodyPr>
          <a:lstStyle/>
          <a:p>
            <a:r>
              <a:rPr lang="en-US" sz="2400" dirty="0">
                <a:solidFill>
                  <a:sysClr val="windowText" lastClr="000000">
                    <a:lumMod val="65000"/>
                    <a:lumOff val="35000"/>
                  </a:sysClr>
                </a:solidFill>
                <a:latin typeface="Aptos Narrow" panose="02110004020202020204"/>
                <a:ea typeface="Calibri" panose="020F0502020204030204" pitchFamily="34" charset="0"/>
                <a:cs typeface="Calibri" panose="020F0502020204030204" pitchFamily="34" charset="0"/>
              </a:rPr>
              <a:t>Students</a:t>
            </a:r>
          </a:p>
          <a:p>
            <a:pPr marL="285750" indent="-285750">
              <a:buFont typeface="Arial" panose="020B0604020202020204" pitchFamily="34" charset="0"/>
              <a:buChar char="•"/>
            </a:pPr>
            <a:r>
              <a:rPr lang="en-US" dirty="0">
                <a:solidFill>
                  <a:schemeClr val="tx2">
                    <a:lumMod val="75000"/>
                  </a:schemeClr>
                </a:solidFill>
              </a:rPr>
              <a:t>5/10 projects hiring students</a:t>
            </a:r>
          </a:p>
          <a:p>
            <a:pPr marL="742950" lvl="1" indent="-285750">
              <a:buFont typeface="Arial" panose="020B0604020202020204" pitchFamily="34" charset="0"/>
              <a:buChar char="•"/>
            </a:pPr>
            <a:r>
              <a:rPr lang="en-US" dirty="0">
                <a:solidFill>
                  <a:schemeClr val="tx2">
                    <a:lumMod val="75000"/>
                  </a:schemeClr>
                </a:solidFill>
              </a:rPr>
              <a:t>4 Research Assistant - rehires</a:t>
            </a:r>
          </a:p>
          <a:p>
            <a:pPr marL="742950" lvl="1" indent="-285750">
              <a:buFont typeface="Arial" panose="020B0604020202020204" pitchFamily="34" charset="0"/>
              <a:buChar char="•"/>
            </a:pPr>
            <a:r>
              <a:rPr lang="en-US" dirty="0">
                <a:solidFill>
                  <a:schemeClr val="tx2">
                    <a:lumMod val="75000"/>
                  </a:schemeClr>
                </a:solidFill>
              </a:rPr>
              <a:t>2 Research Assistants – new hires</a:t>
            </a:r>
          </a:p>
          <a:p>
            <a:pPr marL="742950" lvl="1" indent="-285750">
              <a:buFont typeface="Arial" panose="020B0604020202020204" pitchFamily="34" charset="0"/>
              <a:buChar char="•"/>
            </a:pPr>
            <a:r>
              <a:rPr lang="en-US" dirty="0">
                <a:solidFill>
                  <a:schemeClr val="tx2">
                    <a:lumMod val="75000"/>
                  </a:schemeClr>
                </a:solidFill>
              </a:rPr>
              <a:t>1 student service hires – to be PSA (one student from 2023-2024 project)</a:t>
            </a:r>
          </a:p>
          <a:p>
            <a:pPr marL="285750" indent="-285750">
              <a:buFont typeface="Arial" panose="020B0604020202020204" pitchFamily="34" charset="0"/>
              <a:buChar char="•"/>
            </a:pPr>
            <a:r>
              <a:rPr lang="en-US" dirty="0">
                <a:solidFill>
                  <a:schemeClr val="tx2">
                    <a:lumMod val="75000"/>
                  </a:schemeClr>
                </a:solidFill>
              </a:rPr>
              <a:t>2 new co-op students on OP Team and 1 co-op student returning from previous term</a:t>
            </a:r>
          </a:p>
          <a:p>
            <a:pPr marL="285750" indent="-285750">
              <a:buFont typeface="Arial" panose="020B0604020202020204" pitchFamily="34" charset="0"/>
              <a:buChar char="•"/>
            </a:pPr>
            <a:endParaRPr lang="en-US" dirty="0"/>
          </a:p>
          <a:p>
            <a:pPr marL="285750" indent="-285750">
              <a:buFontTx/>
              <a:buChar char="-"/>
            </a:pPr>
            <a:endParaRPr lang="en-US" dirty="0"/>
          </a:p>
        </p:txBody>
      </p:sp>
      <mc:AlternateContent xmlns:mc="http://schemas.openxmlformats.org/markup-compatibility/2006" xmlns:cx1="http://schemas.microsoft.com/office/drawing/2015/9/8/chartex">
        <mc:Choice Requires="cx1">
          <p:graphicFrame>
            <p:nvGraphicFramePr>
              <p:cNvPr id="13" name="Chart 12">
                <a:extLst>
                  <a:ext uri="{FF2B5EF4-FFF2-40B4-BE49-F238E27FC236}">
                    <a16:creationId xmlns:a16="http://schemas.microsoft.com/office/drawing/2014/main" id="{0E30A763-A161-0621-7DB7-33CE48D7C7AC}"/>
                  </a:ext>
                </a:extLst>
              </p:cNvPr>
              <p:cNvGraphicFramePr/>
              <p:nvPr>
                <p:extLst>
                  <p:ext uri="{D42A27DB-BD31-4B8C-83A1-F6EECF244321}">
                    <p14:modId xmlns:p14="http://schemas.microsoft.com/office/powerpoint/2010/main" val="2428570128"/>
                  </p:ext>
                </p:extLst>
              </p:nvPr>
            </p:nvGraphicFramePr>
            <p:xfrm>
              <a:off x="5420885" y="581025"/>
              <a:ext cx="2827766" cy="27432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3" name="Chart 12">
                <a:extLst>
                  <a:ext uri="{FF2B5EF4-FFF2-40B4-BE49-F238E27FC236}">
                    <a16:creationId xmlns:a16="http://schemas.microsoft.com/office/drawing/2014/main" id="{0E30A763-A161-0621-7DB7-33CE48D7C7AC}"/>
                  </a:ext>
                </a:extLst>
              </p:cNvPr>
              <p:cNvPicPr>
                <a:picLocks noGrp="1" noRot="1" noChangeAspect="1" noMove="1" noResize="1" noEditPoints="1" noAdjustHandles="1" noChangeArrowheads="1" noChangeShapeType="1"/>
              </p:cNvPicPr>
              <p:nvPr/>
            </p:nvPicPr>
            <p:blipFill>
              <a:blip r:embed="rId3"/>
              <a:stretch>
                <a:fillRect/>
              </a:stretch>
            </p:blipFill>
            <p:spPr>
              <a:xfrm>
                <a:off x="5420885" y="581025"/>
                <a:ext cx="2827766" cy="2743200"/>
              </a:xfrm>
              <a:prstGeom prst="rect">
                <a:avLst/>
              </a:prstGeom>
            </p:spPr>
          </p:pic>
        </mc:Fallback>
      </mc:AlternateContent>
      <p:graphicFrame>
        <p:nvGraphicFramePr>
          <p:cNvPr id="15" name="Chart 14">
            <a:extLst>
              <a:ext uri="{FF2B5EF4-FFF2-40B4-BE49-F238E27FC236}">
                <a16:creationId xmlns:a16="http://schemas.microsoft.com/office/drawing/2014/main" id="{401B2EB3-92CB-3FB4-C536-62F5C2A193BC}"/>
              </a:ext>
            </a:extLst>
          </p:cNvPr>
          <p:cNvGraphicFramePr>
            <a:graphicFrameLocks/>
          </p:cNvGraphicFramePr>
          <p:nvPr>
            <p:extLst>
              <p:ext uri="{D42A27DB-BD31-4B8C-83A1-F6EECF244321}">
                <p14:modId xmlns:p14="http://schemas.microsoft.com/office/powerpoint/2010/main" val="4082687335"/>
              </p:ext>
            </p:extLst>
          </p:nvPr>
        </p:nvGraphicFramePr>
        <p:xfrm>
          <a:off x="5420884" y="3688843"/>
          <a:ext cx="6127649" cy="27432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438809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1F519-8707-F97E-12E2-AC63018CCBB6}"/>
              </a:ext>
            </a:extLst>
          </p:cNvPr>
          <p:cNvSpPr>
            <a:spLocks noGrp="1"/>
          </p:cNvSpPr>
          <p:nvPr>
            <p:ph type="title"/>
          </p:nvPr>
        </p:nvSpPr>
        <p:spPr/>
        <p:txBody>
          <a:bodyPr>
            <a:normAutofit fontScale="90000"/>
          </a:bodyPr>
          <a:lstStyle/>
          <a:p>
            <a:r>
              <a:rPr lang="en-US" dirty="0"/>
              <a:t>Additional projects and initiatives supported by Open Press</a:t>
            </a:r>
          </a:p>
        </p:txBody>
      </p:sp>
      <p:sp>
        <p:nvSpPr>
          <p:cNvPr id="3" name="Content Placeholder 2">
            <a:extLst>
              <a:ext uri="{FF2B5EF4-FFF2-40B4-BE49-F238E27FC236}">
                <a16:creationId xmlns:a16="http://schemas.microsoft.com/office/drawing/2014/main" id="{F9A0684D-D660-BA9B-5C3F-B9B9E05B88D8}"/>
              </a:ext>
            </a:extLst>
          </p:cNvPr>
          <p:cNvSpPr>
            <a:spLocks noGrp="1"/>
          </p:cNvSpPr>
          <p:nvPr>
            <p:ph idx="1"/>
          </p:nvPr>
        </p:nvSpPr>
        <p:spPr/>
        <p:txBody>
          <a:bodyPr/>
          <a:lstStyle/>
          <a:p>
            <a:pPr marL="457200" indent="-457200">
              <a:lnSpc>
                <a:spcPct val="100000"/>
              </a:lnSpc>
              <a:buFont typeface="+mj-lt"/>
              <a:buAutoNum type="arabicPeriod"/>
            </a:pPr>
            <a:endParaRPr lang="en-US" sz="1200" dirty="0"/>
          </a:p>
          <a:p>
            <a:pPr marL="457200" indent="-457200">
              <a:lnSpc>
                <a:spcPct val="100000"/>
              </a:lnSpc>
              <a:buFont typeface="+mj-lt"/>
              <a:buAutoNum type="arabicPeriod"/>
            </a:pPr>
            <a:r>
              <a:rPr lang="en-US" sz="1200" dirty="0"/>
              <a:t>PLAR OER</a:t>
            </a:r>
          </a:p>
          <a:p>
            <a:pPr marL="457200" indent="-457200">
              <a:lnSpc>
                <a:spcPct val="100000"/>
              </a:lnSpc>
              <a:buFont typeface="+mj-lt"/>
              <a:buAutoNum type="arabicPeriod"/>
            </a:pPr>
            <a:r>
              <a:rPr lang="en-US" sz="1200" dirty="0"/>
              <a:t>Knowledge Makers, Volume 9 </a:t>
            </a:r>
          </a:p>
          <a:p>
            <a:pPr marL="457200" indent="-457200">
              <a:lnSpc>
                <a:spcPct val="100000"/>
              </a:lnSpc>
              <a:buFont typeface="+mj-lt"/>
              <a:buAutoNum type="arabicPeriod"/>
            </a:pPr>
            <a:r>
              <a:rPr lang="en-US" sz="1200" dirty="0"/>
              <a:t>Future Earth: </a:t>
            </a:r>
          </a:p>
          <a:p>
            <a:pPr marL="457200" indent="-457200">
              <a:lnSpc>
                <a:spcPct val="100000"/>
              </a:lnSpc>
              <a:buFont typeface="+mj-lt"/>
              <a:buAutoNum type="arabicPeriod"/>
            </a:pPr>
            <a:r>
              <a:rPr lang="en-US" sz="1200" dirty="0" err="1"/>
              <a:t>Honours</a:t>
            </a:r>
            <a:r>
              <a:rPr lang="en-US" sz="1200" dirty="0"/>
              <a:t> College – </a:t>
            </a:r>
          </a:p>
          <a:p>
            <a:pPr marL="457200" indent="-457200">
              <a:lnSpc>
                <a:spcPct val="100000"/>
              </a:lnSpc>
              <a:buFont typeface="+mj-lt"/>
              <a:buAutoNum type="arabicPeriod"/>
            </a:pPr>
            <a:r>
              <a:rPr lang="en-US" sz="1200" dirty="0" err="1"/>
              <a:t>LibreText</a:t>
            </a:r>
            <a:r>
              <a:rPr lang="en-US" sz="1200" dirty="0"/>
              <a:t> conversion to Pressbooks (CHEM 1500 and CHEM 1510/1520)</a:t>
            </a:r>
          </a:p>
          <a:p>
            <a:pPr marL="457200" indent="-457200">
              <a:lnSpc>
                <a:spcPct val="100000"/>
              </a:lnSpc>
              <a:buFont typeface="+mj-lt"/>
              <a:buAutoNum type="arabicPeriod"/>
            </a:pPr>
            <a:r>
              <a:rPr lang="en-US" sz="1200"/>
              <a:t>OL CHEM </a:t>
            </a:r>
            <a:endParaRPr lang="en-US" sz="1200" dirty="0"/>
          </a:p>
          <a:p>
            <a:pPr marL="457200" indent="-457200">
              <a:lnSpc>
                <a:spcPct val="100000"/>
              </a:lnSpc>
              <a:buFont typeface="+mj-lt"/>
              <a:buAutoNum type="arabicPeriod"/>
            </a:pPr>
            <a:endParaRPr lang="en-US" sz="1200" dirty="0"/>
          </a:p>
          <a:p>
            <a:pPr marL="457200" indent="-457200">
              <a:lnSpc>
                <a:spcPct val="100000"/>
              </a:lnSpc>
              <a:buFont typeface="+mj-lt"/>
              <a:buAutoNum type="arabicPeriod"/>
            </a:pPr>
            <a:endParaRPr lang="en-US" sz="1200" dirty="0"/>
          </a:p>
          <a:p>
            <a:pPr marL="457200" indent="-457200">
              <a:lnSpc>
                <a:spcPct val="100000"/>
              </a:lnSpc>
              <a:buFont typeface="+mj-lt"/>
              <a:buAutoNum type="arabicPeriod"/>
            </a:pPr>
            <a:endParaRPr lang="en-US" sz="1200" dirty="0"/>
          </a:p>
          <a:p>
            <a:pPr marL="457200" indent="-457200">
              <a:lnSpc>
                <a:spcPct val="100000"/>
              </a:lnSpc>
              <a:buFont typeface="+mj-lt"/>
              <a:buAutoNum type="arabicPeriod"/>
            </a:pPr>
            <a:endParaRPr lang="en-US" sz="1200" dirty="0"/>
          </a:p>
          <a:p>
            <a:endParaRPr lang="en-US" dirty="0"/>
          </a:p>
        </p:txBody>
      </p:sp>
      <p:sp>
        <p:nvSpPr>
          <p:cNvPr id="4" name="Text Placeholder 3">
            <a:extLst>
              <a:ext uri="{FF2B5EF4-FFF2-40B4-BE49-F238E27FC236}">
                <a16:creationId xmlns:a16="http://schemas.microsoft.com/office/drawing/2014/main" id="{56FCF1B8-E50F-6C02-8BEC-B3B7E34BF84E}"/>
              </a:ext>
            </a:extLst>
          </p:cNvPr>
          <p:cNvSpPr>
            <a:spLocks noGrp="1"/>
          </p:cNvSpPr>
          <p:nvPr>
            <p:ph type="body" sz="half" idx="2"/>
          </p:nvPr>
        </p:nvSpPr>
        <p:spPr/>
        <p:txBody>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715285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DCF3AA1-474C-5226-3A62-8193EB90753A}"/>
              </a:ext>
            </a:extLst>
          </p:cNvPr>
          <p:cNvSpPr>
            <a:spLocks noGrp="1"/>
          </p:cNvSpPr>
          <p:nvPr>
            <p:ph type="title"/>
          </p:nvPr>
        </p:nvSpPr>
        <p:spPr>
          <a:xfrm>
            <a:off x="492369" y="605896"/>
            <a:ext cx="3642309" cy="5646208"/>
          </a:xfrm>
        </p:spPr>
        <p:txBody>
          <a:bodyPr anchor="ctr">
            <a:normAutofit/>
          </a:bodyPr>
          <a:lstStyle/>
          <a:p>
            <a:r>
              <a:rPr lang="en-US">
                <a:solidFill>
                  <a:srgbClr val="FFFFFF"/>
                </a:solidFill>
              </a:rPr>
              <a:t>The Purpose of the Advisory Board</a:t>
            </a:r>
          </a:p>
        </p:txBody>
      </p:sp>
      <p:sp>
        <p:nvSpPr>
          <p:cNvPr id="3" name="Content Placeholder 2">
            <a:extLst>
              <a:ext uri="{FF2B5EF4-FFF2-40B4-BE49-F238E27FC236}">
                <a16:creationId xmlns:a16="http://schemas.microsoft.com/office/drawing/2014/main" id="{7C822E2E-9601-61DB-531A-16DB29898A0D}"/>
              </a:ext>
            </a:extLst>
          </p:cNvPr>
          <p:cNvSpPr>
            <a:spLocks noGrp="1"/>
          </p:cNvSpPr>
          <p:nvPr>
            <p:ph idx="1"/>
          </p:nvPr>
        </p:nvSpPr>
        <p:spPr>
          <a:xfrm>
            <a:off x="5231958" y="605896"/>
            <a:ext cx="5923721" cy="5646208"/>
          </a:xfrm>
        </p:spPr>
        <p:txBody>
          <a:bodyPr anchor="ctr">
            <a:normAutofit/>
          </a:bodyPr>
          <a:lstStyle/>
          <a:p>
            <a:pPr marL="457200" indent="-457200">
              <a:lnSpc>
                <a:spcPct val="110000"/>
              </a:lnSpc>
              <a:buFont typeface="+mj-lt"/>
              <a:buAutoNum type="arabicPeriod"/>
            </a:pPr>
            <a:r>
              <a:rPr lang="en-US" sz="2400"/>
              <a:t>To represent constituency groups important to the development of Press projects.</a:t>
            </a:r>
          </a:p>
          <a:p>
            <a:pPr marL="457200" indent="-457200">
              <a:lnSpc>
                <a:spcPct val="110000"/>
              </a:lnSpc>
              <a:buFont typeface="+mj-lt"/>
              <a:buAutoNum type="arabicPeriod"/>
            </a:pPr>
            <a:r>
              <a:rPr lang="en-US" sz="2400"/>
              <a:t>To advise Press leadership on academic standards, potential partnerships, financial sustainability, innovation, and inclusive practices.</a:t>
            </a:r>
          </a:p>
          <a:p>
            <a:pPr marL="457200" indent="-457200">
              <a:lnSpc>
                <a:spcPct val="110000"/>
              </a:lnSpc>
              <a:buFont typeface="+mj-lt"/>
              <a:buAutoNum type="arabicPeriod"/>
            </a:pPr>
            <a:r>
              <a:rPr lang="en-US" sz="2400"/>
              <a:t>To act as ambassadors for the TRU Open Press.</a:t>
            </a:r>
          </a:p>
          <a:p>
            <a:pPr marL="457200" indent="-457200">
              <a:lnSpc>
                <a:spcPct val="110000"/>
              </a:lnSpc>
              <a:buFont typeface="+mj-lt"/>
              <a:buAutoNum type="arabicPeriod"/>
            </a:pPr>
            <a:r>
              <a:rPr lang="en-US" sz="2400"/>
              <a:t>To select projects for development by the Press.</a:t>
            </a:r>
          </a:p>
          <a:p>
            <a:pPr>
              <a:lnSpc>
                <a:spcPct val="110000"/>
              </a:lnSpc>
            </a:pPr>
            <a:endParaRPr lang="en-US" sz="2400"/>
          </a:p>
        </p:txBody>
      </p:sp>
    </p:spTree>
    <p:extLst>
      <p:ext uri="{BB962C8B-B14F-4D97-AF65-F5344CB8AC3E}">
        <p14:creationId xmlns:p14="http://schemas.microsoft.com/office/powerpoint/2010/main" val="35126960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6DE380-5FF8-66ED-CBF1-BFAA743E69D1}"/>
              </a:ext>
            </a:extLst>
          </p:cNvPr>
          <p:cNvSpPr>
            <a:spLocks noGrp="1"/>
          </p:cNvSpPr>
          <p:nvPr>
            <p:ph type="title"/>
          </p:nvPr>
        </p:nvSpPr>
        <p:spPr>
          <a:xfrm>
            <a:off x="643468" y="643467"/>
            <a:ext cx="3073550" cy="5126203"/>
          </a:xfrm>
        </p:spPr>
        <p:txBody>
          <a:bodyPr anchor="ctr">
            <a:normAutofit/>
          </a:bodyPr>
          <a:lstStyle/>
          <a:p>
            <a:pPr algn="r"/>
            <a:r>
              <a:rPr lang="en-US" sz="3400" dirty="0"/>
              <a:t>Project Selection (Adjudication)Subcommittee</a:t>
            </a:r>
          </a:p>
        </p:txBody>
      </p:sp>
      <p:cxnSp>
        <p:nvCxnSpPr>
          <p:cNvPr id="10" name="Straight Connector 9">
            <a:extLst>
              <a:ext uri="{FF2B5EF4-FFF2-40B4-BE49-F238E27FC236}">
                <a16:creationId xmlns:a16="http://schemas.microsoft.com/office/drawing/2014/main" id="{9F09C252-16FE-4557-AD6D-BB5CA77349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42052" y="1778497"/>
            <a:ext cx="0" cy="3200400"/>
          </a:xfrm>
          <a:prstGeom prst="line">
            <a:avLst/>
          </a:prstGeom>
          <a:ln w="190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F10CCC4-05D7-66B6-02C3-0AA307CA85C2}"/>
              </a:ext>
            </a:extLst>
          </p:cNvPr>
          <p:cNvSpPr>
            <a:spLocks noGrp="1"/>
          </p:cNvSpPr>
          <p:nvPr>
            <p:ph idx="1"/>
          </p:nvPr>
        </p:nvSpPr>
        <p:spPr>
          <a:xfrm>
            <a:off x="4363786" y="621697"/>
            <a:ext cx="6791894" cy="5147973"/>
          </a:xfrm>
        </p:spPr>
        <p:txBody>
          <a:bodyPr anchor="ctr">
            <a:normAutofit/>
          </a:bodyPr>
          <a:lstStyle/>
          <a:p>
            <a:r>
              <a:rPr lang="en-US" dirty="0"/>
              <a:t>This Subcommittee:</a:t>
            </a:r>
          </a:p>
          <a:p>
            <a:pPr lvl="1">
              <a:buFont typeface="Wingdings" pitchFamily="2" charset="2"/>
              <a:buChar char="§"/>
            </a:pPr>
            <a:r>
              <a:rPr lang="en-US" dirty="0"/>
              <a:t>Reviewed projects after intake (1 May) according to the Project Review Matrix.</a:t>
            </a:r>
          </a:p>
          <a:p>
            <a:pPr lvl="1">
              <a:buFont typeface="Wingdings" pitchFamily="2" charset="2"/>
              <a:buChar char="§"/>
            </a:pPr>
            <a:r>
              <a:rPr lang="en-US" dirty="0"/>
              <a:t>Decided by consensus which projects will be funded.</a:t>
            </a:r>
          </a:p>
          <a:p>
            <a:pPr lvl="1">
              <a:buFont typeface="Wingdings" pitchFamily="2" charset="2"/>
              <a:buChar char="§"/>
            </a:pPr>
            <a:r>
              <a:rPr lang="en-US" dirty="0"/>
              <a:t>Completed their work in time for funds to be disbursed by 1 September.</a:t>
            </a:r>
          </a:p>
          <a:p>
            <a:pPr lvl="1">
              <a:buFont typeface="Wingdings" pitchFamily="2" charset="2"/>
              <a:buChar char="§"/>
            </a:pPr>
            <a:r>
              <a:rPr lang="en-US" dirty="0"/>
              <a:t>Re-convene if funds allow for a second call mid-cycle.</a:t>
            </a:r>
          </a:p>
          <a:p>
            <a:pPr>
              <a:buFont typeface="Wingdings" pitchFamily="2" charset="2"/>
              <a:buChar char="§"/>
            </a:pPr>
            <a:endParaRPr lang="en-US" dirty="0"/>
          </a:p>
          <a:p>
            <a:pPr marL="0" indent="0">
              <a:buNone/>
            </a:pPr>
            <a:r>
              <a:rPr lang="en-US" dirty="0"/>
              <a:t>The Subcommittee </a:t>
            </a:r>
            <a:r>
              <a:rPr lang="en-US" b="1" dirty="0"/>
              <a:t>must</a:t>
            </a:r>
            <a:r>
              <a:rPr lang="en-US" dirty="0"/>
              <a:t> consist of a five people, including one Chair and (at least) one student representative.</a:t>
            </a:r>
          </a:p>
          <a:p>
            <a:pPr marL="0" indent="0">
              <a:buNone/>
            </a:pPr>
            <a:r>
              <a:rPr lang="en-US" dirty="0"/>
              <a:t>The Publications Manager will act as an advisor to the subcommittee.</a:t>
            </a:r>
          </a:p>
        </p:txBody>
      </p:sp>
      <p:sp>
        <p:nvSpPr>
          <p:cNvPr id="12" name="Rectangle 11">
            <a:extLst>
              <a:ext uri="{FF2B5EF4-FFF2-40B4-BE49-F238E27FC236}">
                <a16:creationId xmlns:a16="http://schemas.microsoft.com/office/drawing/2014/main" id="{14552793-7DFF-4EC7-AC69-D34A75D018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337597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E1B2C-7BC1-4AE2-9A50-2A4A70A9D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97E8244A-2C81-4C0E-A929-3EC8EFF35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0DC1DD-5FAE-5A09-F40D-21EE83131F99}"/>
              </a:ext>
            </a:extLst>
          </p:cNvPr>
          <p:cNvSpPr>
            <a:spLocks noGrp="1"/>
          </p:cNvSpPr>
          <p:nvPr>
            <p:ph type="title"/>
          </p:nvPr>
        </p:nvSpPr>
        <p:spPr>
          <a:xfrm>
            <a:off x="858749" y="963997"/>
            <a:ext cx="3787457" cy="4938361"/>
          </a:xfrm>
        </p:spPr>
        <p:txBody>
          <a:bodyPr anchor="ctr">
            <a:normAutofit/>
          </a:bodyPr>
          <a:lstStyle/>
          <a:p>
            <a:pPr algn="r"/>
            <a:r>
              <a:rPr lang="en-US" dirty="0"/>
              <a:t>Strategic Goals for the Year </a:t>
            </a:r>
            <a:br>
              <a:rPr lang="en-US" dirty="0"/>
            </a:br>
            <a:r>
              <a:rPr lang="en-US" dirty="0"/>
              <a:t>2023-2024</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FE9CC146-DF50-698B-9D6F-88BC1ABB46EC}"/>
              </a:ext>
            </a:extLst>
          </p:cNvPr>
          <p:cNvSpPr>
            <a:spLocks noGrp="1"/>
          </p:cNvSpPr>
          <p:nvPr>
            <p:ph idx="1"/>
          </p:nvPr>
        </p:nvSpPr>
        <p:spPr>
          <a:xfrm>
            <a:off x="5301798" y="963507"/>
            <a:ext cx="5968181" cy="4938851"/>
          </a:xfrm>
        </p:spPr>
        <p:txBody>
          <a:bodyPr anchor="ctr">
            <a:normAutofit/>
          </a:bodyPr>
          <a:lstStyle/>
          <a:p>
            <a:pPr>
              <a:buFont typeface="Wingdings" pitchFamily="2" charset="2"/>
              <a:buChar char="§"/>
            </a:pPr>
            <a:r>
              <a:rPr lang="en-US"/>
              <a:t>Support the Press-related needs of the TRU </a:t>
            </a:r>
            <a:r>
              <a:rPr lang="en-US" err="1"/>
              <a:t>Honours</a:t>
            </a:r>
            <a:r>
              <a:rPr lang="en-US"/>
              <a:t> College and any other </a:t>
            </a:r>
            <a:r>
              <a:rPr lang="en-US" err="1"/>
              <a:t>TRUScholars</a:t>
            </a:r>
            <a:r>
              <a:rPr lang="en-US"/>
              <a:t>–funded projects.</a:t>
            </a:r>
          </a:p>
          <a:p>
            <a:pPr>
              <a:buFont typeface="Wingdings" pitchFamily="2" charset="2"/>
              <a:buChar char="§"/>
            </a:pPr>
            <a:r>
              <a:rPr lang="en-US"/>
              <a:t>Maximize the disbursement of funds to open projects across the campus community, with attention to diversity of projects and number of areas of campus touched.</a:t>
            </a:r>
          </a:p>
          <a:p>
            <a:pPr>
              <a:buFont typeface="Wingdings" pitchFamily="2" charset="2"/>
              <a:buChar char="§"/>
            </a:pPr>
            <a:r>
              <a:rPr lang="en-US"/>
              <a:t>Maximize the student opportunities funded by the Press.</a:t>
            </a:r>
          </a:p>
          <a:p>
            <a:pPr>
              <a:buFont typeface="Wingdings" pitchFamily="2" charset="2"/>
              <a:buChar char="§"/>
            </a:pPr>
            <a:r>
              <a:rPr lang="en-US"/>
              <a:t>Work towards sustainable funding for the Press.</a:t>
            </a:r>
          </a:p>
        </p:txBody>
      </p:sp>
    </p:spTree>
    <p:extLst>
      <p:ext uri="{BB962C8B-B14F-4D97-AF65-F5344CB8AC3E}">
        <p14:creationId xmlns:p14="http://schemas.microsoft.com/office/powerpoint/2010/main" val="365839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E1B2C-7BC1-4AE2-9A50-2A4A70A9D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97E8244A-2C81-4C0E-A929-3EC8EFF35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0DC1DD-5FAE-5A09-F40D-21EE83131F99}"/>
              </a:ext>
            </a:extLst>
          </p:cNvPr>
          <p:cNvSpPr>
            <a:spLocks noGrp="1"/>
          </p:cNvSpPr>
          <p:nvPr>
            <p:ph type="title"/>
          </p:nvPr>
        </p:nvSpPr>
        <p:spPr>
          <a:xfrm>
            <a:off x="858749" y="963997"/>
            <a:ext cx="3787457" cy="4938361"/>
          </a:xfrm>
        </p:spPr>
        <p:txBody>
          <a:bodyPr anchor="ctr">
            <a:normAutofit/>
          </a:bodyPr>
          <a:lstStyle/>
          <a:p>
            <a:pPr algn="r"/>
            <a:r>
              <a:rPr lang="en-US" dirty="0"/>
              <a:t>Strategic Goals for the Year </a:t>
            </a:r>
            <a:br>
              <a:rPr lang="en-US" dirty="0"/>
            </a:br>
            <a:r>
              <a:rPr lang="en-US" dirty="0"/>
              <a:t>2024-2025</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FE9CC146-DF50-698B-9D6F-88BC1ABB46EC}"/>
              </a:ext>
            </a:extLst>
          </p:cNvPr>
          <p:cNvSpPr>
            <a:spLocks noGrp="1"/>
          </p:cNvSpPr>
          <p:nvPr>
            <p:ph idx="1"/>
          </p:nvPr>
        </p:nvSpPr>
        <p:spPr>
          <a:xfrm>
            <a:off x="5301798" y="963507"/>
            <a:ext cx="5968181" cy="4938851"/>
          </a:xfrm>
        </p:spPr>
        <p:txBody>
          <a:bodyPr anchor="ctr">
            <a:normAutofit/>
          </a:bodyPr>
          <a:lstStyle/>
          <a:p>
            <a:pPr>
              <a:buFont typeface="Wingdings" pitchFamily="2" charset="2"/>
              <a:buChar char="§"/>
            </a:pPr>
            <a:r>
              <a:rPr lang="en-US" dirty="0"/>
              <a:t>Support the Press-related needs of the TRU </a:t>
            </a:r>
            <a:r>
              <a:rPr lang="en-US" dirty="0" err="1"/>
              <a:t>Honours</a:t>
            </a:r>
            <a:r>
              <a:rPr lang="en-US" dirty="0"/>
              <a:t> College and any other </a:t>
            </a:r>
            <a:r>
              <a:rPr lang="en-US" dirty="0" err="1"/>
              <a:t>TRUScholars</a:t>
            </a:r>
            <a:r>
              <a:rPr lang="en-US" dirty="0"/>
              <a:t>–funded projects.</a:t>
            </a:r>
          </a:p>
          <a:p>
            <a:pPr>
              <a:buFont typeface="Wingdings" pitchFamily="2" charset="2"/>
              <a:buChar char="§"/>
            </a:pPr>
            <a:r>
              <a:rPr lang="en-US" dirty="0"/>
              <a:t>Continued promotion of projects and OER</a:t>
            </a:r>
          </a:p>
          <a:p>
            <a:pPr>
              <a:buFont typeface="Wingdings" pitchFamily="2" charset="2"/>
              <a:buChar char="§"/>
            </a:pPr>
            <a:r>
              <a:rPr lang="en-US" dirty="0"/>
              <a:t>Continue to maximize student opportunities funded by the Press.</a:t>
            </a:r>
          </a:p>
          <a:p>
            <a:pPr>
              <a:buFont typeface="Wingdings" pitchFamily="2" charset="2"/>
              <a:buChar char="§"/>
            </a:pPr>
            <a:r>
              <a:rPr lang="en-US" dirty="0"/>
              <a:t>Work towards sustainable funding for the Press.</a:t>
            </a:r>
          </a:p>
        </p:txBody>
      </p:sp>
    </p:spTree>
    <p:extLst>
      <p:ext uri="{BB962C8B-B14F-4D97-AF65-F5344CB8AC3E}">
        <p14:creationId xmlns:p14="http://schemas.microsoft.com/office/powerpoint/2010/main" val="24410733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C8DD82D3-D002-45B0-B16A-82B3DA4EFD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8F7C6DC-0B1B-0EF5-A3A8-09CDCE4E590B}"/>
              </a:ext>
            </a:extLst>
          </p:cNvPr>
          <p:cNvSpPr>
            <a:spLocks noGrp="1"/>
          </p:cNvSpPr>
          <p:nvPr>
            <p:ph type="title"/>
          </p:nvPr>
        </p:nvSpPr>
        <p:spPr>
          <a:xfrm>
            <a:off x="1096963" y="831548"/>
            <a:ext cx="10058400" cy="2355132"/>
          </a:xfrm>
        </p:spPr>
        <p:txBody>
          <a:bodyPr anchor="b">
            <a:normAutofit/>
          </a:bodyPr>
          <a:lstStyle/>
          <a:p>
            <a:r>
              <a:rPr lang="en-US" sz="7200" dirty="0"/>
              <a:t>Question to the Board</a:t>
            </a:r>
          </a:p>
        </p:txBody>
      </p:sp>
      <p:cxnSp>
        <p:nvCxnSpPr>
          <p:cNvPr id="21" name="Straight Connector 20">
            <a:extLst>
              <a:ext uri="{FF2B5EF4-FFF2-40B4-BE49-F238E27FC236}">
                <a16:creationId xmlns:a16="http://schemas.microsoft.com/office/drawing/2014/main" id="{2253D3D2-93DD-4AE3-9660-D546EF032A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8403" y="3429000"/>
            <a:ext cx="9811512"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679722D-47A9-B4E8-060A-A145FEDAC30B}"/>
              </a:ext>
            </a:extLst>
          </p:cNvPr>
          <p:cNvSpPr>
            <a:spLocks noGrp="1"/>
          </p:cNvSpPr>
          <p:nvPr>
            <p:ph idx="1"/>
          </p:nvPr>
        </p:nvSpPr>
        <p:spPr>
          <a:xfrm>
            <a:off x="1096963" y="3671316"/>
            <a:ext cx="10058400" cy="2355132"/>
          </a:xfrm>
        </p:spPr>
        <p:txBody>
          <a:bodyPr anchor="t">
            <a:normAutofit/>
          </a:bodyPr>
          <a:lstStyle/>
          <a:p>
            <a:r>
              <a:rPr lang="en-US" dirty="0"/>
              <a:t>How can we promote open education resource development, scholarly research publishing, and open pedagogy? </a:t>
            </a:r>
            <a:r>
              <a:rPr lang="en-US" dirty="0">
                <a:solidFill>
                  <a:schemeClr val="accent1">
                    <a:lumMod val="75000"/>
                  </a:schemeClr>
                </a:solidFill>
              </a:rPr>
              <a:t>[last question]</a:t>
            </a:r>
            <a:br>
              <a:rPr lang="en-US" dirty="0"/>
            </a:br>
            <a:br>
              <a:rPr lang="en-US" dirty="0"/>
            </a:br>
            <a:r>
              <a:rPr lang="en-US" dirty="0">
                <a:solidFill>
                  <a:schemeClr val="accent1">
                    <a:lumMod val="75000"/>
                  </a:schemeClr>
                </a:solidFill>
              </a:rPr>
              <a:t>What strategies can we implement to ensure the sustainability and long-term impact of our Open Press projects, while fostering broader engagement from faculty and students?</a:t>
            </a:r>
          </a:p>
        </p:txBody>
      </p:sp>
      <p:sp>
        <p:nvSpPr>
          <p:cNvPr id="19" name="Rectangle 18">
            <a:extLst>
              <a:ext uri="{FF2B5EF4-FFF2-40B4-BE49-F238E27FC236}">
                <a16:creationId xmlns:a16="http://schemas.microsoft.com/office/drawing/2014/main" id="{C8C4A29D-5269-414E-AF71-0B9E9252E2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7882315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F1314C34-F582-4EEF-86CE-F88761E524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5875" cap="flat" cmpd="sng" algn="ctr">
            <a:noFill/>
            <a:prstDash val="solid"/>
          </a:ln>
          <a:effectLst/>
          <a:extLst>
            <a:ext uri="{91240B29-F687-4F45-9708-019B960494DF}">
              <a14:hiddenLine xmlns:a14="http://schemas.microsoft.com/office/drawing/2010/main" w="15875"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lose-up of autumn leaves on stems">
            <a:extLst>
              <a:ext uri="{FF2B5EF4-FFF2-40B4-BE49-F238E27FC236}">
                <a16:creationId xmlns:a16="http://schemas.microsoft.com/office/drawing/2014/main" id="{4ADFB5A9-7C0A-CF1A-5557-A05C539BE4C7}"/>
              </a:ext>
            </a:extLst>
          </p:cNvPr>
          <p:cNvPicPr>
            <a:picLocks noChangeAspect="1"/>
          </p:cNvPicPr>
          <p:nvPr/>
        </p:nvPicPr>
        <p:blipFill>
          <a:blip r:embed="rId2"/>
          <a:srcRect t="7813" b="7813"/>
          <a:stretch/>
        </p:blipFill>
        <p:spPr>
          <a:xfrm>
            <a:off x="-1" y="10"/>
            <a:ext cx="12191999" cy="6857990"/>
          </a:xfrm>
          <a:prstGeom prst="rect">
            <a:avLst/>
          </a:prstGeom>
        </p:spPr>
      </p:pic>
      <p:sp>
        <p:nvSpPr>
          <p:cNvPr id="15" name="Rectangle 14">
            <a:extLst>
              <a:ext uri="{FF2B5EF4-FFF2-40B4-BE49-F238E27FC236}">
                <a16:creationId xmlns:a16="http://schemas.microsoft.com/office/drawing/2014/main" id="{7319A1DD-F557-4EC6-8A8C-F7617B4CD6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118982"/>
            <a:ext cx="7537704" cy="2462668"/>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5E6DAB-3D2F-8076-FCD0-62BA0FE8C587}"/>
              </a:ext>
            </a:extLst>
          </p:cNvPr>
          <p:cNvSpPr>
            <a:spLocks noGrp="1"/>
          </p:cNvSpPr>
          <p:nvPr>
            <p:ph type="title"/>
          </p:nvPr>
        </p:nvSpPr>
        <p:spPr>
          <a:xfrm>
            <a:off x="735791" y="3331444"/>
            <a:ext cx="6470692" cy="1229306"/>
          </a:xfrm>
        </p:spPr>
        <p:txBody>
          <a:bodyPr vert="horz" lIns="91440" tIns="45720" rIns="91440" bIns="45720" rtlCol="0" anchor="b">
            <a:normAutofit/>
          </a:bodyPr>
          <a:lstStyle/>
          <a:p>
            <a:r>
              <a:rPr lang="en-US" sz="5400">
                <a:solidFill>
                  <a:schemeClr val="tx1"/>
                </a:solidFill>
              </a:rPr>
              <a:t>Open Discussion</a:t>
            </a:r>
          </a:p>
        </p:txBody>
      </p:sp>
      <p:cxnSp>
        <p:nvCxnSpPr>
          <p:cNvPr id="17" name="Straight Connector 16">
            <a:extLst>
              <a:ext uri="{FF2B5EF4-FFF2-40B4-BE49-F238E27FC236}">
                <a16:creationId xmlns:a16="http://schemas.microsoft.com/office/drawing/2014/main" id="{D28A9C89-B313-458F-9C85-515930A51A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72429" y="4641183"/>
            <a:ext cx="6309360" cy="0"/>
          </a:xfrm>
          <a:prstGeom prst="line">
            <a:avLst/>
          </a:prstGeom>
          <a:ln w="19050">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sp>
        <p:nvSpPr>
          <p:cNvPr id="19" name="!!footer rectangle">
            <a:extLst>
              <a:ext uri="{FF2B5EF4-FFF2-40B4-BE49-F238E27FC236}">
                <a16:creationId xmlns:a16="http://schemas.microsoft.com/office/drawing/2014/main" id="{C390A367-0330-4E03-9D5F-40308A7975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54993543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tint val="90000"/>
            <a:shade val="97000"/>
            <a:satMod val="13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FE1B2C-7BC1-4AE2-9A50-2A4A70A9D6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97E8244A-2C81-4C0E-A929-3EC8EFF355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58724" y="457200"/>
            <a:ext cx="11274552" cy="5943600"/>
          </a:xfrm>
          <a:prstGeom prst="rect">
            <a:avLst/>
          </a:prstGeom>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38D402-EAA4-571D-037B-1C765DC41295}"/>
              </a:ext>
            </a:extLst>
          </p:cNvPr>
          <p:cNvSpPr>
            <a:spLocks noGrp="1"/>
          </p:cNvSpPr>
          <p:nvPr>
            <p:ph type="title"/>
          </p:nvPr>
        </p:nvSpPr>
        <p:spPr>
          <a:xfrm>
            <a:off x="858749" y="963997"/>
            <a:ext cx="3787457" cy="4938361"/>
          </a:xfrm>
        </p:spPr>
        <p:txBody>
          <a:bodyPr anchor="ctr">
            <a:normAutofit/>
          </a:bodyPr>
          <a:lstStyle/>
          <a:p>
            <a:pPr algn="r"/>
            <a:r>
              <a:rPr lang="en-US"/>
              <a:t>Closing Remarks</a:t>
            </a:r>
          </a:p>
        </p:txBody>
      </p:sp>
      <p:cxnSp>
        <p:nvCxnSpPr>
          <p:cNvPr id="12" name="Straight Connector 11">
            <a:extLst>
              <a:ext uri="{FF2B5EF4-FFF2-40B4-BE49-F238E27FC236}">
                <a16:creationId xmlns:a16="http://schemas.microsoft.com/office/drawing/2014/main" id="{02CC3441-26B3-4381-B3DF-8AE3C288BC0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1974" y="2057399"/>
            <a:ext cx="0" cy="274320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13DAAA3-F3AD-7976-65F5-7E40CAC82748}"/>
              </a:ext>
            </a:extLst>
          </p:cNvPr>
          <p:cNvSpPr>
            <a:spLocks noGrp="1"/>
          </p:cNvSpPr>
          <p:nvPr>
            <p:ph idx="1"/>
          </p:nvPr>
        </p:nvSpPr>
        <p:spPr>
          <a:xfrm>
            <a:off x="5301798" y="963507"/>
            <a:ext cx="5968181" cy="4938851"/>
          </a:xfrm>
        </p:spPr>
        <p:txBody>
          <a:bodyPr anchor="ctr">
            <a:normAutofit/>
          </a:bodyPr>
          <a:lstStyle/>
          <a:p>
            <a:pPr>
              <a:buFont typeface="Wingdings" pitchFamily="2" charset="2"/>
              <a:buChar char="§"/>
            </a:pPr>
            <a:r>
              <a:rPr lang="en-US" dirty="0"/>
              <a:t>Next meeting to be held in April, date TBA:</a:t>
            </a:r>
          </a:p>
          <a:p>
            <a:pPr lvl="1">
              <a:buFont typeface="Wingdings" pitchFamily="2" charset="2"/>
              <a:buChar char="§"/>
            </a:pPr>
            <a:r>
              <a:rPr lang="en-US" dirty="0"/>
              <a:t>Please mark your calendars for our next meeting, and feel free to reach out if you have any additional thoughts or questions in the meantime.</a:t>
            </a:r>
          </a:p>
          <a:p>
            <a:pPr lvl="1">
              <a:buFont typeface="Wingdings" pitchFamily="2" charset="2"/>
              <a:buChar char="§"/>
            </a:pPr>
            <a:r>
              <a:rPr lang="en-US" dirty="0"/>
              <a:t>Publications Manager will report out on the Fall/ Winter work of the Press.</a:t>
            </a:r>
          </a:p>
          <a:p>
            <a:pPr marL="383540" lvl="1">
              <a:buFont typeface="Wingdings" pitchFamily="2" charset="2"/>
              <a:buChar char="§"/>
            </a:pPr>
            <a:endParaRPr lang="en-US" dirty="0"/>
          </a:p>
          <a:p>
            <a:pPr marL="383540" lvl="1">
              <a:buFont typeface="Wingdings" pitchFamily="2" charset="2"/>
              <a:buChar char="§"/>
            </a:pPr>
            <a:endParaRPr lang="en-US" dirty="0"/>
          </a:p>
          <a:p>
            <a:pPr marL="383540" lvl="1">
              <a:buFont typeface="Wingdings" pitchFamily="2" charset="2"/>
              <a:buChar char="§"/>
            </a:pPr>
            <a:endParaRPr lang="en-US" dirty="0"/>
          </a:p>
          <a:p>
            <a:pPr>
              <a:buFont typeface="Wingdings" pitchFamily="2" charset="2"/>
              <a:buChar char="§"/>
            </a:pPr>
            <a:r>
              <a:rPr lang="en-US" dirty="0"/>
              <a:t>Gratitude from Marie &amp; Brian for the contributions of everyone here today.</a:t>
            </a:r>
          </a:p>
        </p:txBody>
      </p:sp>
    </p:spTree>
    <p:extLst>
      <p:ext uri="{BB962C8B-B14F-4D97-AF65-F5344CB8AC3E}">
        <p14:creationId xmlns:p14="http://schemas.microsoft.com/office/powerpoint/2010/main" val="1290808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5" descr="Fall foliage reflected in lake">
            <a:extLst>
              <a:ext uri="{FF2B5EF4-FFF2-40B4-BE49-F238E27FC236}">
                <a16:creationId xmlns:a16="http://schemas.microsoft.com/office/drawing/2014/main" id="{9D45E707-C9C2-40D9-A2CD-8F813BB738C6}"/>
              </a:ext>
            </a:extLst>
          </p:cNvPr>
          <p:cNvPicPr>
            <a:picLocks noChangeAspect="1"/>
          </p:cNvPicPr>
          <p:nvPr/>
        </p:nvPicPr>
        <p:blipFill>
          <a:blip r:embed="rId3"/>
          <a:srcRect t="7813" b="7813"/>
          <a:stretch/>
        </p:blipFill>
        <p:spPr>
          <a:xfrm>
            <a:off x="1" y="10"/>
            <a:ext cx="12191999" cy="6857990"/>
          </a:xfrm>
          <a:prstGeom prst="rect">
            <a:avLst/>
          </a:prstGeom>
        </p:spPr>
      </p:pic>
      <p:sp>
        <p:nvSpPr>
          <p:cNvPr id="2" name="TextBox 1">
            <a:extLst>
              <a:ext uri="{FF2B5EF4-FFF2-40B4-BE49-F238E27FC236}">
                <a16:creationId xmlns:a16="http://schemas.microsoft.com/office/drawing/2014/main" id="{EB6D84DC-C19C-7F4A-9914-FB84155424D9}"/>
              </a:ext>
            </a:extLst>
          </p:cNvPr>
          <p:cNvSpPr txBox="1"/>
          <p:nvPr/>
        </p:nvSpPr>
        <p:spPr>
          <a:xfrm>
            <a:off x="6722077" y="6550429"/>
            <a:ext cx="5469924" cy="307571"/>
          </a:xfrm>
          <a:prstGeom prst="rect">
            <a:avLst/>
          </a:prstGeom>
          <a:solidFill>
            <a:srgbClr val="BFBFBF">
              <a:alpha val="50196"/>
            </a:srgbClr>
          </a:solidFill>
        </p:spPr>
        <p:txBody>
          <a:bodyPr wrap="square" rtlCol="0">
            <a:spAutoFit/>
          </a:bodyPr>
          <a:lstStyle/>
          <a:p>
            <a:pPr algn="ctr"/>
            <a:r>
              <a:rPr lang="en-US" sz="1400">
                <a:solidFill>
                  <a:schemeClr val="bg1"/>
                </a:solidFill>
              </a:rPr>
              <a:t>Photo of the sky in </a:t>
            </a:r>
            <a:r>
              <a:rPr lang="en-US" sz="1400" err="1">
                <a:solidFill>
                  <a:schemeClr val="bg1"/>
                </a:solidFill>
              </a:rPr>
              <a:t>Knutsford</a:t>
            </a:r>
            <a:r>
              <a:rPr lang="en-US" sz="1400">
                <a:solidFill>
                  <a:schemeClr val="bg1"/>
                </a:solidFill>
              </a:rPr>
              <a:t> </a:t>
            </a:r>
            <a:r>
              <a:rPr lang="en-US" sz="1400">
                <a:solidFill>
                  <a:schemeClr val="bg1"/>
                </a:solidFill>
                <a:hlinkClick r:id="rId4">
                  <a:extLst>
                    <a:ext uri="{A12FA001-AC4F-418D-AE19-62706E023703}">
                      <ahyp:hlinkClr xmlns:ahyp="http://schemas.microsoft.com/office/drawing/2018/hyperlinkcolor" val="tx"/>
                    </a:ext>
                  </a:extLst>
                </a:hlinkClick>
              </a:rPr>
              <a:t>by James Wheeler, via </a:t>
            </a:r>
            <a:r>
              <a:rPr lang="en-US" sz="1400" err="1">
                <a:solidFill>
                  <a:schemeClr val="bg1"/>
                </a:solidFill>
                <a:hlinkClick r:id="rId4">
                  <a:extLst>
                    <a:ext uri="{A12FA001-AC4F-418D-AE19-62706E023703}">
                      <ahyp:hlinkClr xmlns:ahyp="http://schemas.microsoft.com/office/drawing/2018/hyperlinkcolor" val="tx"/>
                    </a:ext>
                  </a:extLst>
                </a:hlinkClick>
              </a:rPr>
              <a:t>Unsplash</a:t>
            </a:r>
            <a:r>
              <a:rPr lang="en-US" sz="1400">
                <a:solidFill>
                  <a:schemeClr val="bg1"/>
                </a:solidFill>
              </a:rPr>
              <a:t>.</a:t>
            </a:r>
          </a:p>
        </p:txBody>
      </p:sp>
      <p:sp>
        <p:nvSpPr>
          <p:cNvPr id="4" name="Title 3">
            <a:extLst>
              <a:ext uri="{FF2B5EF4-FFF2-40B4-BE49-F238E27FC236}">
                <a16:creationId xmlns:a16="http://schemas.microsoft.com/office/drawing/2014/main" id="{D4F46161-1C53-3F4C-99A8-A5B3C7E9ED51}"/>
              </a:ext>
            </a:extLst>
          </p:cNvPr>
          <p:cNvSpPr>
            <a:spLocks noGrp="1"/>
          </p:cNvSpPr>
          <p:nvPr>
            <p:ph type="title"/>
          </p:nvPr>
        </p:nvSpPr>
        <p:spPr>
          <a:xfrm>
            <a:off x="950421" y="1953496"/>
            <a:ext cx="10291158" cy="1645920"/>
          </a:xfrm>
          <a:prstGeom prst="roundRect">
            <a:avLst/>
          </a:prstGeom>
          <a:noFill/>
          <a:ln w="38100" cap="sq">
            <a:noFill/>
            <a:miter lim="800000"/>
          </a:ln>
          <a:effectLst/>
        </p:spPr>
        <p:txBody>
          <a:bodyPr vert="horz" lIns="274320" tIns="182880" rIns="274320" bIns="182880" rtlCol="0" anchor="ctr" anchorCtr="1">
            <a:noAutofit/>
          </a:bodyPr>
          <a:lstStyle/>
          <a:p>
            <a:pPr algn="ctr"/>
            <a:r>
              <a:rPr lang="en-US" sz="2400" b="1" i="0" cap="none" dirty="0">
                <a:solidFill>
                  <a:srgbClr val="CDDADC"/>
                </a:solidFill>
              </a:rPr>
              <a:t>The team at the TRU Open Press is grateful to be visitors on </a:t>
            </a:r>
            <a:r>
              <a:rPr lang="en-US" sz="2400" b="1" i="0" cap="none" dirty="0" err="1">
                <a:solidFill>
                  <a:srgbClr val="CDDADC"/>
                </a:solidFill>
              </a:rPr>
              <a:t>Tk’emlups</a:t>
            </a:r>
            <a:r>
              <a:rPr lang="en-US" sz="2400" b="1" i="0" cap="none" dirty="0">
                <a:solidFill>
                  <a:srgbClr val="CDDADC"/>
                </a:solidFill>
              </a:rPr>
              <a:t> </a:t>
            </a:r>
            <a:r>
              <a:rPr lang="en-US" sz="2400" b="1" i="0" cap="none" dirty="0" err="1">
                <a:solidFill>
                  <a:srgbClr val="CDDADC"/>
                </a:solidFill>
              </a:rPr>
              <a:t>te</a:t>
            </a:r>
            <a:r>
              <a:rPr lang="en-US" sz="2400" b="1" i="0" cap="none" dirty="0">
                <a:solidFill>
                  <a:srgbClr val="CDDADC"/>
                </a:solidFill>
              </a:rPr>
              <a:t> Secwepemc territory within the unceded traditional lands of </a:t>
            </a:r>
            <a:r>
              <a:rPr lang="en-US" sz="2400" b="1" i="0" cap="none" dirty="0" err="1">
                <a:solidFill>
                  <a:srgbClr val="CDDADC"/>
                </a:solidFill>
              </a:rPr>
              <a:t>Secwepemcúl’ecw</a:t>
            </a:r>
            <a:r>
              <a:rPr lang="en-US" sz="2400" b="1" i="0" cap="none" dirty="0">
                <a:solidFill>
                  <a:srgbClr val="CDDADC"/>
                </a:solidFill>
              </a:rPr>
              <a:t> (Secwepemc Nation), where knowledge sharing has taken place since time immemorial.</a:t>
            </a:r>
          </a:p>
        </p:txBody>
      </p:sp>
    </p:spTree>
    <p:extLst>
      <p:ext uri="{BB962C8B-B14F-4D97-AF65-F5344CB8AC3E}">
        <p14:creationId xmlns:p14="http://schemas.microsoft.com/office/powerpoint/2010/main" val="2733729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008F9C-4959-AF3F-AEF2-EC95DD18379B}"/>
              </a:ext>
            </a:extLst>
          </p:cNvPr>
          <p:cNvSpPr>
            <a:spLocks noGrp="1"/>
          </p:cNvSpPr>
          <p:nvPr>
            <p:ph type="title"/>
          </p:nvPr>
        </p:nvSpPr>
        <p:spPr>
          <a:xfrm>
            <a:off x="642257" y="634946"/>
            <a:ext cx="3690257" cy="1450757"/>
          </a:xfrm>
        </p:spPr>
        <p:txBody>
          <a:bodyPr>
            <a:normAutofit/>
          </a:bodyPr>
          <a:lstStyle/>
          <a:p>
            <a:r>
              <a:rPr lang="en-US" sz="4100"/>
              <a:t>Welcome and Introductions</a:t>
            </a:r>
          </a:p>
        </p:txBody>
      </p:sp>
      <p:cxnSp>
        <p:nvCxnSpPr>
          <p:cNvPr id="27" name="Straight Connector 26">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0797"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755859-DB62-AFA7-8C19-6C9AD80CCF6D}"/>
              </a:ext>
            </a:extLst>
          </p:cNvPr>
          <p:cNvSpPr>
            <a:spLocks noGrp="1"/>
          </p:cNvSpPr>
          <p:nvPr>
            <p:ph idx="1"/>
          </p:nvPr>
        </p:nvSpPr>
        <p:spPr>
          <a:xfrm>
            <a:off x="642257" y="2407436"/>
            <a:ext cx="3690257" cy="3461658"/>
          </a:xfrm>
        </p:spPr>
        <p:txBody>
          <a:bodyPr>
            <a:normAutofit/>
          </a:bodyPr>
          <a:lstStyle/>
          <a:p>
            <a:pPr marL="0" indent="0">
              <a:lnSpc>
                <a:spcPct val="110000"/>
              </a:lnSpc>
              <a:buNone/>
            </a:pPr>
            <a:r>
              <a:rPr lang="en-US" sz="1600"/>
              <a:t>Marie and Brian to briefly introduce themselves as co-chairs.</a:t>
            </a:r>
          </a:p>
          <a:p>
            <a:pPr marL="465138" indent="-357188">
              <a:lnSpc>
                <a:spcPct val="110000"/>
              </a:lnSpc>
              <a:buFont typeface="Arial" panose="020B0604020202020204" pitchFamily="34" charset="0"/>
              <a:buChar char="•"/>
            </a:pPr>
            <a:r>
              <a:rPr lang="en-US" sz="1600"/>
              <a:t>Brian is interim co-chair while Brenna is away.</a:t>
            </a:r>
          </a:p>
          <a:p>
            <a:pPr marL="465138" indent="-357188">
              <a:lnSpc>
                <a:spcPct val="110000"/>
              </a:lnSpc>
              <a:buFont typeface="Arial" panose="020B0604020202020204" pitchFamily="34" charset="0"/>
              <a:buChar char="•"/>
            </a:pPr>
            <a:r>
              <a:rPr lang="en-US" sz="1600"/>
              <a:t>Board members invited to introduce themselves to the group.</a:t>
            </a:r>
          </a:p>
          <a:p>
            <a:pPr marL="465138" indent="-357188">
              <a:lnSpc>
                <a:spcPct val="110000"/>
              </a:lnSpc>
              <a:buFont typeface="Arial" panose="020B0604020202020204" pitchFamily="34" charset="0"/>
              <a:buChar char="•"/>
            </a:pPr>
            <a:r>
              <a:rPr lang="en-CA" sz="1600"/>
              <a:t>Student representatives on the Board for 2024-2025 – Welcome back Bensley and Greg! </a:t>
            </a:r>
            <a:r>
              <a:rPr lang="en-CA" sz="1600">
                <a:sym typeface="Wingdings" panose="05000000000000000000" pitchFamily="2" charset="2"/>
              </a:rPr>
              <a:t></a:t>
            </a:r>
            <a:endParaRPr lang="en-US" sz="1600"/>
          </a:p>
        </p:txBody>
      </p:sp>
      <p:pic>
        <p:nvPicPr>
          <p:cNvPr id="5" name="Picture 4" descr="Mushrooms growing on log">
            <a:extLst>
              <a:ext uri="{FF2B5EF4-FFF2-40B4-BE49-F238E27FC236}">
                <a16:creationId xmlns:a16="http://schemas.microsoft.com/office/drawing/2014/main" id="{F7F1C414-BC45-5D19-0F30-F1FED377BBF6}"/>
              </a:ext>
            </a:extLst>
          </p:cNvPr>
          <p:cNvPicPr>
            <a:picLocks noChangeAspect="1"/>
          </p:cNvPicPr>
          <p:nvPr/>
        </p:nvPicPr>
        <p:blipFill>
          <a:blip r:embed="rId2"/>
          <a:srcRect l="6768" r="6768"/>
          <a:stretch/>
        </p:blipFill>
        <p:spPr>
          <a:xfrm>
            <a:off x="4648201" y="640081"/>
            <a:ext cx="6909801" cy="5314406"/>
          </a:xfrm>
          <a:prstGeom prst="rect">
            <a:avLst/>
          </a:prstGeom>
        </p:spPr>
      </p:pic>
      <p:sp>
        <p:nvSpPr>
          <p:cNvPr id="29" name="Rectangle 28">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085273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FEF6F-99C7-EACB-4294-A1D3728F2B31}"/>
              </a:ext>
            </a:extLst>
          </p:cNvPr>
          <p:cNvSpPr>
            <a:spLocks noGrp="1"/>
          </p:cNvSpPr>
          <p:nvPr>
            <p:ph type="title"/>
          </p:nvPr>
        </p:nvSpPr>
        <p:spPr/>
        <p:txBody>
          <a:bodyPr/>
          <a:lstStyle/>
          <a:p>
            <a:r>
              <a:rPr lang="en-US" dirty="0"/>
              <a:t>Approval of the Agenda</a:t>
            </a:r>
            <a:br>
              <a:rPr lang="en-US" dirty="0"/>
            </a:br>
            <a:r>
              <a:rPr lang="en-US" sz="2800" dirty="0"/>
              <a:t>(Circulated by Email)</a:t>
            </a:r>
            <a:endParaRPr lang="en-US" dirty="0"/>
          </a:p>
        </p:txBody>
      </p:sp>
      <p:graphicFrame>
        <p:nvGraphicFramePr>
          <p:cNvPr id="5" name="Content Placeholder 2">
            <a:extLst>
              <a:ext uri="{FF2B5EF4-FFF2-40B4-BE49-F238E27FC236}">
                <a16:creationId xmlns:a16="http://schemas.microsoft.com/office/drawing/2014/main" id="{57732D9F-38FC-D43D-303B-1E7E4E69AC93}"/>
              </a:ext>
            </a:extLst>
          </p:cNvPr>
          <p:cNvGraphicFramePr>
            <a:graphicFrameLocks noGrp="1"/>
          </p:cNvGraphicFramePr>
          <p:nvPr>
            <p:ph idx="1"/>
            <p:extLst>
              <p:ext uri="{D42A27DB-BD31-4B8C-83A1-F6EECF244321}">
                <p14:modId xmlns:p14="http://schemas.microsoft.com/office/powerpoint/2010/main" val="414052330"/>
              </p:ext>
            </p:extLst>
          </p:nvPr>
        </p:nvGraphicFramePr>
        <p:xfrm>
          <a:off x="1097280" y="2108201"/>
          <a:ext cx="10058400" cy="37608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2464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D98C6EE-4123-FA5F-FBB8-5929310F5097}"/>
              </a:ext>
            </a:extLst>
          </p:cNvPr>
          <p:cNvSpPr>
            <a:spLocks noGrp="1"/>
          </p:cNvSpPr>
          <p:nvPr>
            <p:ph type="title"/>
          </p:nvPr>
        </p:nvSpPr>
        <p:spPr>
          <a:xfrm>
            <a:off x="5172074" y="286603"/>
            <a:ext cx="5983605" cy="1450757"/>
          </a:xfrm>
        </p:spPr>
        <p:txBody>
          <a:bodyPr>
            <a:normAutofit/>
          </a:bodyPr>
          <a:lstStyle/>
          <a:p>
            <a:r>
              <a:rPr lang="en-US"/>
              <a:t>TRU Open Press Vision</a:t>
            </a:r>
          </a:p>
        </p:txBody>
      </p:sp>
      <p:pic>
        <p:nvPicPr>
          <p:cNvPr id="5" name="Picture 4" descr="A person reaching for a paper on a table full of paper and sticky notes">
            <a:extLst>
              <a:ext uri="{FF2B5EF4-FFF2-40B4-BE49-F238E27FC236}">
                <a16:creationId xmlns:a16="http://schemas.microsoft.com/office/drawing/2014/main" id="{97BA91F2-003B-4D33-075B-FA7F1B8517DA}"/>
              </a:ext>
            </a:extLst>
          </p:cNvPr>
          <p:cNvPicPr>
            <a:picLocks noChangeAspect="1"/>
          </p:cNvPicPr>
          <p:nvPr/>
        </p:nvPicPr>
        <p:blipFill>
          <a:blip r:embed="rId2"/>
          <a:srcRect l="27715" r="27715"/>
          <a:stretch/>
        </p:blipFill>
        <p:spPr>
          <a:xfrm>
            <a:off x="20" y="-228593"/>
            <a:ext cx="4580077" cy="6857990"/>
          </a:xfrm>
          <a:prstGeom prst="rect">
            <a:avLst/>
          </a:prstGeom>
        </p:spPr>
      </p:pic>
      <p:cxnSp>
        <p:nvCxnSpPr>
          <p:cNvPr id="18"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10A23D4-F80C-3388-BA2E-8C0C181ECE00}"/>
              </a:ext>
            </a:extLst>
          </p:cNvPr>
          <p:cNvSpPr>
            <a:spLocks noGrp="1"/>
          </p:cNvSpPr>
          <p:nvPr>
            <p:ph idx="1"/>
          </p:nvPr>
        </p:nvSpPr>
        <p:spPr>
          <a:xfrm>
            <a:off x="5172074" y="2108201"/>
            <a:ext cx="5983606" cy="3760891"/>
          </a:xfrm>
        </p:spPr>
        <p:txBody>
          <a:bodyPr>
            <a:normAutofit/>
          </a:bodyPr>
          <a:lstStyle/>
          <a:p>
            <a:r>
              <a:rPr lang="en-US"/>
              <a:t>The Open Press combines TRU’s celebrated open platforms and expertise in learning design and resource development to offer all-inclusive support for the development of open educational resources, scholarship, and pedagogy projects.</a:t>
            </a:r>
          </a:p>
          <a:p>
            <a:r>
              <a:rPr lang="en-US"/>
              <a:t>Our goal is to solidify the existing infrastructure to prepare for TRU’s transition to a research-first university and to support the existing community ethos of teaching and learning in the open.</a:t>
            </a:r>
          </a:p>
        </p:txBody>
      </p:sp>
      <p:sp>
        <p:nvSpPr>
          <p:cNvPr id="20" name="Rectangle 19">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94143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F0A37D-2337-4AAF-98B0-7E4E9B9871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03DD1-CA47-4D96-8368-183F5DFDEB11}"/>
              </a:ext>
            </a:extLst>
          </p:cNvPr>
          <p:cNvSpPr>
            <a:spLocks noGrp="1"/>
          </p:cNvSpPr>
          <p:nvPr>
            <p:ph type="title"/>
          </p:nvPr>
        </p:nvSpPr>
        <p:spPr>
          <a:xfrm>
            <a:off x="1097280" y="286603"/>
            <a:ext cx="10058400" cy="1450757"/>
          </a:xfrm>
        </p:spPr>
        <p:txBody>
          <a:bodyPr>
            <a:normAutofit/>
          </a:bodyPr>
          <a:lstStyle/>
          <a:p>
            <a:r>
              <a:rPr lang="en-US"/>
              <a:t>Who We Are</a:t>
            </a:r>
          </a:p>
        </p:txBody>
      </p:sp>
      <p:cxnSp>
        <p:nvCxnSpPr>
          <p:cNvPr id="11" name="Straight Connector 10">
            <a:extLst>
              <a:ext uri="{FF2B5EF4-FFF2-40B4-BE49-F238E27FC236}">
                <a16:creationId xmlns:a16="http://schemas.microsoft.com/office/drawing/2014/main" id="{F15CCCF0-E573-463A-9760-1FDC0B2CFB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7234D70-FB65-4E99-985E-64D219674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D8CBC84E-9B9A-232B-1726-56849F551D4D}"/>
              </a:ext>
            </a:extLst>
          </p:cNvPr>
          <p:cNvGraphicFramePr>
            <a:graphicFrameLocks noGrp="1"/>
          </p:cNvGraphicFramePr>
          <p:nvPr>
            <p:ph idx="1"/>
            <p:extLst>
              <p:ext uri="{D42A27DB-BD31-4B8C-83A1-F6EECF244321}">
                <p14:modId xmlns:p14="http://schemas.microsoft.com/office/powerpoint/2010/main" val="2619170084"/>
              </p:ext>
            </p:extLst>
          </p:nvPr>
        </p:nvGraphicFramePr>
        <p:xfrm>
          <a:off x="1096963" y="209851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3752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FEBD0D2-AA2A-4936-A509-D629383EFF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8910BE-0FC5-9EC3-37C4-C874AD2E201D}"/>
              </a:ext>
            </a:extLst>
          </p:cNvPr>
          <p:cNvSpPr>
            <a:spLocks noGrp="1"/>
          </p:cNvSpPr>
          <p:nvPr>
            <p:ph type="title"/>
          </p:nvPr>
        </p:nvSpPr>
        <p:spPr>
          <a:xfrm>
            <a:off x="8177212" y="634946"/>
            <a:ext cx="3372529" cy="5055904"/>
          </a:xfrm>
        </p:spPr>
        <p:txBody>
          <a:bodyPr anchor="ctr">
            <a:normAutofit fontScale="90000"/>
          </a:bodyPr>
          <a:lstStyle/>
          <a:p>
            <a:r>
              <a:rPr lang="en-US" sz="3600" dirty="0"/>
              <a:t>Year Two: We’re focused on completing and promoting previous projects, starting newly  approved projects, and supporting other open and ISP initiatives.</a:t>
            </a:r>
          </a:p>
        </p:txBody>
      </p:sp>
      <p:cxnSp>
        <p:nvCxnSpPr>
          <p:cNvPr id="11" name="Straight Connector 10">
            <a:extLst>
              <a:ext uri="{FF2B5EF4-FFF2-40B4-BE49-F238E27FC236}">
                <a16:creationId xmlns:a16="http://schemas.microsoft.com/office/drawing/2014/main" id="{2752F38C-F560-47AA-90AD-209F39C041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56978" y="1791298"/>
            <a:ext cx="0" cy="27432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86506110-E6E1-4309-83FA-C6B068FA34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6F2AADB9-C332-BB46-17EE-59D73D1423C2}"/>
              </a:ext>
            </a:extLst>
          </p:cNvPr>
          <p:cNvGraphicFramePr>
            <a:graphicFrameLocks noGrp="1"/>
          </p:cNvGraphicFramePr>
          <p:nvPr>
            <p:ph idx="1"/>
            <p:extLst>
              <p:ext uri="{D42A27DB-BD31-4B8C-83A1-F6EECF244321}">
                <p14:modId xmlns:p14="http://schemas.microsoft.com/office/powerpoint/2010/main" val="1307418318"/>
              </p:ext>
            </p:extLst>
          </p:nvPr>
        </p:nvGraphicFramePr>
        <p:xfrm>
          <a:off x="633413" y="639763"/>
          <a:ext cx="6910387" cy="5051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8532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9CF4-F135-2E2F-1BC5-EABEB2D547DE}"/>
              </a:ext>
            </a:extLst>
          </p:cNvPr>
          <p:cNvSpPr>
            <a:spLocks noGrp="1"/>
          </p:cNvSpPr>
          <p:nvPr>
            <p:ph type="title"/>
          </p:nvPr>
        </p:nvSpPr>
        <p:spPr/>
        <p:txBody>
          <a:bodyPr/>
          <a:lstStyle/>
          <a:p>
            <a:r>
              <a:rPr lang="en-US" dirty="0"/>
              <a:t>2023-2024 Projects</a:t>
            </a:r>
            <a:br>
              <a:rPr lang="en-US" dirty="0"/>
            </a:br>
            <a:endParaRPr lang="en-US" dirty="0"/>
          </a:p>
        </p:txBody>
      </p:sp>
      <p:pic>
        <p:nvPicPr>
          <p:cNvPr id="6" name="Content Placeholder 5" descr="A close-up of a number&#10;&#10;Description automatically generated">
            <a:extLst>
              <a:ext uri="{FF2B5EF4-FFF2-40B4-BE49-F238E27FC236}">
                <a16:creationId xmlns:a16="http://schemas.microsoft.com/office/drawing/2014/main" id="{434443E5-F9C4-123F-4E8D-E28B580C1390}"/>
              </a:ext>
            </a:extLst>
          </p:cNvPr>
          <p:cNvPicPr>
            <a:picLocks noGrp="1" noChangeAspect="1"/>
          </p:cNvPicPr>
          <p:nvPr>
            <p:ph idx="1"/>
          </p:nvPr>
        </p:nvPicPr>
        <p:blipFill>
          <a:blip r:embed="rId2"/>
          <a:stretch>
            <a:fillRect/>
          </a:stretch>
        </p:blipFill>
        <p:spPr>
          <a:xfrm>
            <a:off x="5195644" y="786383"/>
            <a:ext cx="5927725" cy="1671725"/>
          </a:xfrm>
        </p:spPr>
      </p:pic>
      <p:sp>
        <p:nvSpPr>
          <p:cNvPr id="4" name="Text Placeholder 3">
            <a:extLst>
              <a:ext uri="{FF2B5EF4-FFF2-40B4-BE49-F238E27FC236}">
                <a16:creationId xmlns:a16="http://schemas.microsoft.com/office/drawing/2014/main" id="{5277DAE2-32AF-932F-F347-D1E2A4FB7BDB}"/>
              </a:ext>
            </a:extLst>
          </p:cNvPr>
          <p:cNvSpPr>
            <a:spLocks noGrp="1"/>
          </p:cNvSpPr>
          <p:nvPr>
            <p:ph type="body" sz="half" idx="2"/>
          </p:nvPr>
        </p:nvSpPr>
        <p:spPr>
          <a:xfrm>
            <a:off x="643465" y="2458108"/>
            <a:ext cx="3517567" cy="3649447"/>
          </a:xfrm>
        </p:spPr>
        <p:txBody>
          <a:bodyPr>
            <a:normAutofit fontScale="85000" lnSpcReduction="20000"/>
          </a:bodyPr>
          <a:lstStyle/>
          <a:p>
            <a:pPr marL="285750" indent="-285750">
              <a:buFont typeface="Arial" panose="020B0604020202020204" pitchFamily="34" charset="0"/>
              <a:buChar char="•"/>
            </a:pPr>
            <a:r>
              <a:rPr lang="en-US" dirty="0"/>
              <a:t>24 projects completed</a:t>
            </a:r>
          </a:p>
          <a:p>
            <a:pPr marL="285750" indent="-285750">
              <a:buFont typeface="Arial" panose="020B0604020202020204" pitchFamily="34" charset="0"/>
              <a:buChar char="•"/>
            </a:pPr>
            <a:r>
              <a:rPr lang="en-US" dirty="0"/>
              <a:t>Plumbing Apprenticeship Level 2 to be done January 2025 – Level 1 to begin development in March 2025</a:t>
            </a:r>
          </a:p>
          <a:p>
            <a:pPr marL="285750" indent="-285750">
              <a:buFont typeface="Arial" panose="020B0604020202020204" pitchFamily="34" charset="0"/>
              <a:buChar char="•"/>
            </a:pPr>
            <a:r>
              <a:rPr lang="en-US" dirty="0"/>
              <a:t>7 projects carried forward ; 2 in content development, one needs copyediting; most waiting for impact interview/ story</a:t>
            </a:r>
          </a:p>
          <a:p>
            <a:pPr marL="285750" indent="-285750">
              <a:buFont typeface="Arial" panose="020B0604020202020204" pitchFamily="34" charset="0"/>
              <a:buChar char="•"/>
            </a:pPr>
            <a:r>
              <a:rPr lang="en-US" dirty="0"/>
              <a:t>“not started” projects – many supported by LT&amp;I group instead (e.g., public art project (Exner)</a:t>
            </a:r>
          </a:p>
          <a:p>
            <a:pPr marL="285750" indent="-285750">
              <a:buFont typeface="Arial" panose="020B0604020202020204" pitchFamily="34" charset="0"/>
              <a:buChar char="•"/>
            </a:pPr>
            <a:endParaRPr lang="en-US" dirty="0"/>
          </a:p>
          <a:p>
            <a:pPr marL="285750" indent="-285750">
              <a:buFontTx/>
              <a:buChar char="-"/>
            </a:pPr>
            <a:endParaRPr lang="en-US" dirty="0"/>
          </a:p>
        </p:txBody>
      </p:sp>
      <p:pic>
        <p:nvPicPr>
          <p:cNvPr id="8" name="Picture 7" descr="A pie chart with different colored circles&#10;&#10;Description automatically generated">
            <a:extLst>
              <a:ext uri="{FF2B5EF4-FFF2-40B4-BE49-F238E27FC236}">
                <a16:creationId xmlns:a16="http://schemas.microsoft.com/office/drawing/2014/main" id="{385AF164-E63E-694F-4A50-AF5597F0C46C}"/>
              </a:ext>
            </a:extLst>
          </p:cNvPr>
          <p:cNvPicPr>
            <a:picLocks noChangeAspect="1"/>
          </p:cNvPicPr>
          <p:nvPr/>
        </p:nvPicPr>
        <p:blipFill>
          <a:blip r:embed="rId3"/>
          <a:stretch>
            <a:fillRect/>
          </a:stretch>
        </p:blipFill>
        <p:spPr>
          <a:xfrm>
            <a:off x="5195644" y="2880358"/>
            <a:ext cx="4781550" cy="3019425"/>
          </a:xfrm>
          <a:prstGeom prst="rect">
            <a:avLst/>
          </a:prstGeom>
        </p:spPr>
      </p:pic>
    </p:spTree>
    <p:extLst>
      <p:ext uri="{BB962C8B-B14F-4D97-AF65-F5344CB8AC3E}">
        <p14:creationId xmlns:p14="http://schemas.microsoft.com/office/powerpoint/2010/main" val="2495990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C9CF4-F135-2E2F-1BC5-EABEB2D547DE}"/>
              </a:ext>
            </a:extLst>
          </p:cNvPr>
          <p:cNvSpPr>
            <a:spLocks noGrp="1"/>
          </p:cNvSpPr>
          <p:nvPr>
            <p:ph type="title"/>
          </p:nvPr>
        </p:nvSpPr>
        <p:spPr/>
        <p:txBody>
          <a:bodyPr/>
          <a:lstStyle/>
          <a:p>
            <a:r>
              <a:rPr lang="en-US" dirty="0"/>
              <a:t>2024-2025 Projects</a:t>
            </a:r>
            <a:br>
              <a:rPr lang="en-US" dirty="0"/>
            </a:br>
            <a:endParaRPr lang="en-US" dirty="0"/>
          </a:p>
        </p:txBody>
      </p:sp>
      <p:sp>
        <p:nvSpPr>
          <p:cNvPr id="4" name="Text Placeholder 3">
            <a:extLst>
              <a:ext uri="{FF2B5EF4-FFF2-40B4-BE49-F238E27FC236}">
                <a16:creationId xmlns:a16="http://schemas.microsoft.com/office/drawing/2014/main" id="{5277DAE2-32AF-932F-F347-D1E2A4FB7BDB}"/>
              </a:ext>
            </a:extLst>
          </p:cNvPr>
          <p:cNvSpPr>
            <a:spLocks noGrp="1"/>
          </p:cNvSpPr>
          <p:nvPr>
            <p:ph type="body" sz="half" idx="2"/>
          </p:nvPr>
        </p:nvSpPr>
        <p:spPr>
          <a:xfrm>
            <a:off x="643465" y="2458108"/>
            <a:ext cx="3517567" cy="3649447"/>
          </a:xfrm>
        </p:spPr>
        <p:txBody>
          <a:bodyPr>
            <a:normAutofit/>
          </a:bodyPr>
          <a:lstStyle/>
          <a:p>
            <a:pPr marL="285750" indent="-285750">
              <a:buFont typeface="Arial" panose="020B0604020202020204" pitchFamily="34" charset="0"/>
              <a:buChar char="•"/>
            </a:pPr>
            <a:r>
              <a:rPr lang="en-US" dirty="0"/>
              <a:t>10/16 projects approved</a:t>
            </a:r>
          </a:p>
          <a:p>
            <a:pPr marL="285750" indent="-285750">
              <a:buFont typeface="Arial" panose="020B0604020202020204" pitchFamily="34" charset="0"/>
              <a:buChar char="•"/>
            </a:pPr>
            <a:r>
              <a:rPr lang="en-US" dirty="0"/>
              <a:t>1 new project proposal post-September to be reviewed</a:t>
            </a:r>
          </a:p>
          <a:p>
            <a:pPr marL="285750" indent="-285750">
              <a:buFont typeface="Arial" panose="020B0604020202020204" pitchFamily="34" charset="0"/>
              <a:buChar char="•"/>
            </a:pPr>
            <a:r>
              <a:rPr lang="en-US" dirty="0"/>
              <a:t>All applicants provided feedback and asked to resubmit if they wished</a:t>
            </a:r>
          </a:p>
          <a:p>
            <a:pPr marL="285750" indent="-285750">
              <a:buFont typeface="Arial" panose="020B0604020202020204" pitchFamily="34" charset="0"/>
              <a:buChar char="•"/>
            </a:pPr>
            <a:r>
              <a:rPr lang="en-US" dirty="0"/>
              <a:t>Project Selection Subcommittee to comment</a:t>
            </a:r>
          </a:p>
          <a:p>
            <a:pPr marL="285750" indent="-285750">
              <a:buFontTx/>
              <a:buChar char="-"/>
            </a:pPr>
            <a:endParaRPr lang="en-US" dirty="0"/>
          </a:p>
        </p:txBody>
      </p:sp>
      <p:sp>
        <p:nvSpPr>
          <p:cNvPr id="5" name="Content Placeholder 4">
            <a:extLst>
              <a:ext uri="{FF2B5EF4-FFF2-40B4-BE49-F238E27FC236}">
                <a16:creationId xmlns:a16="http://schemas.microsoft.com/office/drawing/2014/main" id="{8C4341EF-B49D-B279-8839-E2AECE5FEAE2}"/>
              </a:ext>
            </a:extLst>
          </p:cNvPr>
          <p:cNvSpPr>
            <a:spLocks noGrp="1"/>
          </p:cNvSpPr>
          <p:nvPr>
            <p:ph idx="1"/>
          </p:nvPr>
        </p:nvSpPr>
        <p:spPr/>
        <p:txBody>
          <a:bodyPr>
            <a:normAutofit fontScale="62500" lnSpcReduction="20000"/>
          </a:bodyPr>
          <a:lstStyle/>
          <a:p>
            <a:pPr marL="457200" indent="-457200">
              <a:buFont typeface="+mj-lt"/>
              <a:buAutoNum type="arabicPeriod"/>
            </a:pPr>
            <a:r>
              <a:rPr lang="en-US" dirty="0"/>
              <a:t>OER for Use in the Education and Skills Training (ESTR) Program – refresh for existing OER and new resource website</a:t>
            </a:r>
          </a:p>
          <a:p>
            <a:pPr marL="457200" indent="-457200">
              <a:buFont typeface="+mj-lt"/>
              <a:buAutoNum type="arabicPeriod"/>
            </a:pPr>
            <a:r>
              <a:rPr lang="en-US" dirty="0"/>
              <a:t>Chemistry Laboratory Safety and Techniques - videos and website</a:t>
            </a:r>
          </a:p>
          <a:p>
            <a:pPr marL="457200" indent="-457200">
              <a:buFont typeface="+mj-lt"/>
              <a:buAutoNum type="arabicPeriod"/>
            </a:pPr>
            <a:r>
              <a:rPr lang="en-US" dirty="0"/>
              <a:t>PASS Chem to Pressbooks Version 2.0 – new solutions to be added to existing website</a:t>
            </a:r>
          </a:p>
          <a:p>
            <a:pPr marL="457200" indent="-457200">
              <a:buFont typeface="+mj-lt"/>
              <a:buAutoNum type="arabicPeriod"/>
            </a:pPr>
            <a:r>
              <a:rPr lang="en-US" dirty="0"/>
              <a:t>Organic Chemistry Digital Learning Resources – lightboard videos and website</a:t>
            </a:r>
          </a:p>
          <a:p>
            <a:pPr marL="457200" indent="-457200">
              <a:buFont typeface="+mj-lt"/>
              <a:buAutoNum type="arabicPeriod"/>
            </a:pPr>
            <a:r>
              <a:rPr lang="en-US" dirty="0"/>
              <a:t>Co-design of an innovative genomic nursing educational hub – Linkage 2.0 website – videos and H5P</a:t>
            </a:r>
          </a:p>
          <a:p>
            <a:pPr marL="457200" indent="-457200">
              <a:buFont typeface="+mj-lt"/>
              <a:buAutoNum type="arabicPeriod"/>
            </a:pPr>
            <a:r>
              <a:rPr lang="en-US" dirty="0"/>
              <a:t>Indigenous Medicines of the </a:t>
            </a:r>
            <a:r>
              <a:rPr lang="en-US" dirty="0" err="1"/>
              <a:t>Cayoose</a:t>
            </a:r>
            <a:r>
              <a:rPr lang="en-US" dirty="0"/>
              <a:t> Creek Band in </a:t>
            </a:r>
            <a:r>
              <a:rPr lang="en-US" dirty="0" err="1"/>
              <a:t>Sekw’el’was</a:t>
            </a:r>
            <a:r>
              <a:rPr lang="en-US" dirty="0"/>
              <a:t> – OER textbook</a:t>
            </a:r>
          </a:p>
          <a:p>
            <a:pPr marL="457200" indent="-457200">
              <a:buFont typeface="+mj-lt"/>
              <a:buAutoNum type="arabicPeriod"/>
            </a:pPr>
            <a:r>
              <a:rPr lang="en-US" dirty="0"/>
              <a:t>Graphic summary “cheat” sheets to accompany each Chapter in “Open Genetics” – to be added to OER textbook</a:t>
            </a:r>
          </a:p>
          <a:p>
            <a:pPr marL="457200" indent="-457200">
              <a:buFont typeface="+mj-lt"/>
              <a:buAutoNum type="arabicPeriod"/>
            </a:pPr>
            <a:r>
              <a:rPr lang="en-US" dirty="0"/>
              <a:t>Tourism, Hospitality, and Services Marketing – OER textbook and website</a:t>
            </a:r>
          </a:p>
          <a:p>
            <a:pPr marL="457200" indent="-457200">
              <a:buFont typeface="+mj-lt"/>
              <a:buAutoNum type="arabicPeriod"/>
            </a:pPr>
            <a:r>
              <a:rPr lang="en-US" dirty="0"/>
              <a:t>Open Education Practices: Case Studies in Ethical Leadership – OER Pressbooks and website</a:t>
            </a:r>
          </a:p>
          <a:p>
            <a:pPr marL="457200" indent="-457200">
              <a:buFont typeface="+mj-lt"/>
              <a:buAutoNum type="arabicPeriod"/>
            </a:pPr>
            <a:r>
              <a:rPr lang="en-US" dirty="0"/>
              <a:t>Algebra Essentials: Tools for Success in Precalculus and Beyond – lightboard videos</a:t>
            </a:r>
          </a:p>
          <a:p>
            <a:endParaRPr lang="en-US" dirty="0"/>
          </a:p>
        </p:txBody>
      </p:sp>
    </p:spTree>
    <p:extLst>
      <p:ext uri="{BB962C8B-B14F-4D97-AF65-F5344CB8AC3E}">
        <p14:creationId xmlns:p14="http://schemas.microsoft.com/office/powerpoint/2010/main" val="1912524576"/>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Sagona Extra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agona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E7DA1F7A6B5F489C73E49D77A4613A" ma:contentTypeVersion="6" ma:contentTypeDescription="Create a new document." ma:contentTypeScope="" ma:versionID="f686942ac5538df3f0f55ed635dcfc6f">
  <xsd:schema xmlns:xsd="http://www.w3.org/2001/XMLSchema" xmlns:xs="http://www.w3.org/2001/XMLSchema" xmlns:p="http://schemas.microsoft.com/office/2006/metadata/properties" xmlns:ns2="56ee612e-4a2a-4d07-adc7-63e2717089e0" xmlns:ns3="785ff7b1-8997-48b9-96d4-be0faf917232" targetNamespace="http://schemas.microsoft.com/office/2006/metadata/properties" ma:root="true" ma:fieldsID="ec52db87a4de5e26f463c045501518d5" ns2:_="" ns3:_="">
    <xsd:import namespace="56ee612e-4a2a-4d07-adc7-63e2717089e0"/>
    <xsd:import namespace="785ff7b1-8997-48b9-96d4-be0faf91723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e612e-4a2a-4d07-adc7-63e271708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5ff7b1-8997-48b9-96d4-be0faf91723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9D2E25-7CBE-4CEF-A0EB-B0689513CDC0}">
  <ds:schemaRefs>
    <ds:schemaRef ds:uri="56ee612e-4a2a-4d07-adc7-63e2717089e0"/>
    <ds:schemaRef ds:uri="785ff7b1-8997-48b9-96d4-be0faf91723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362733B-190B-4978-B47C-197E087E7430}">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698A06F-5BBF-442B-B4B0-445F57C6344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4802</TotalTime>
  <Words>1062</Words>
  <Application>Microsoft Office PowerPoint</Application>
  <PresentationFormat>Widescreen</PresentationFormat>
  <Paragraphs>114</Paragraphs>
  <Slides>18</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Aptos</vt:lpstr>
      <vt:lpstr>Aptos Narrow</vt:lpstr>
      <vt:lpstr>Arial</vt:lpstr>
      <vt:lpstr>Calibri</vt:lpstr>
      <vt:lpstr>Sagona Book</vt:lpstr>
      <vt:lpstr>Sagona ExtraLight</vt:lpstr>
      <vt:lpstr>Wingdings</vt:lpstr>
      <vt:lpstr>RetrospectVTI</vt:lpstr>
      <vt:lpstr>TRU Open Press Inaugural Advisory Board Meeting</vt:lpstr>
      <vt:lpstr>The team at the TRU Open Press is grateful to be visitors on Tk’emlups te Secwepemc territory within the unceded traditional lands of Secwepemcúl’ecw (Secwepemc Nation), where knowledge sharing has taken place since time immemorial.</vt:lpstr>
      <vt:lpstr>Welcome and Introductions</vt:lpstr>
      <vt:lpstr>Approval of the Agenda (Circulated by Email)</vt:lpstr>
      <vt:lpstr>TRU Open Press Vision</vt:lpstr>
      <vt:lpstr>Who We Are</vt:lpstr>
      <vt:lpstr>Year Two: We’re focused on completing and promoting previous projects, starting newly  approved projects, and supporting other open and ISP initiatives.</vt:lpstr>
      <vt:lpstr>2023-2024 Projects </vt:lpstr>
      <vt:lpstr>2024-2025 Projects </vt:lpstr>
      <vt:lpstr>2024-2025 Projects </vt:lpstr>
      <vt:lpstr>Additional projects and initiatives supported by Open Press</vt:lpstr>
      <vt:lpstr>The Purpose of the Advisory Board</vt:lpstr>
      <vt:lpstr>Project Selection (Adjudication)Subcommittee</vt:lpstr>
      <vt:lpstr>Strategic Goals for the Year  2023-2024</vt:lpstr>
      <vt:lpstr>Strategic Goals for the Year  2024-2025</vt:lpstr>
      <vt:lpstr>Question to the Board</vt:lpstr>
      <vt:lpstr>Open Discussion</vt:lpstr>
      <vt:lpstr>Closing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TRU Open Press Inaugural Advisory Board Meeting</dc:title>
  <dc:creator>Brenna Clarke Gray</dc:creator>
  <cp:lastModifiedBy>Dani Collins</cp:lastModifiedBy>
  <cp:revision>15</cp:revision>
  <dcterms:created xsi:type="dcterms:W3CDTF">2024-05-27T02:48:45Z</dcterms:created>
  <dcterms:modified xsi:type="dcterms:W3CDTF">2024-10-18T23:35:18Z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0x0101007DE7DA1F7A6B5F489C73E49D77A4613A</vt:lpwstr>
  </property>
</Properties>
</file>